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0"/>
  </p:notesMasterIdLst>
  <p:handoutMasterIdLst>
    <p:handoutMasterId r:id="rId31"/>
  </p:handoutMasterIdLst>
  <p:sldIdLst>
    <p:sldId id="256" r:id="rId2"/>
    <p:sldId id="259" r:id="rId3"/>
    <p:sldId id="262" r:id="rId4"/>
    <p:sldId id="264" r:id="rId5"/>
    <p:sldId id="316" r:id="rId6"/>
    <p:sldId id="301" r:id="rId7"/>
    <p:sldId id="307" r:id="rId8"/>
    <p:sldId id="317" r:id="rId9"/>
    <p:sldId id="312" r:id="rId10"/>
    <p:sldId id="266" r:id="rId11"/>
    <p:sldId id="313" r:id="rId12"/>
    <p:sldId id="314" r:id="rId13"/>
    <p:sldId id="315" r:id="rId14"/>
    <p:sldId id="304" r:id="rId15"/>
    <p:sldId id="310" r:id="rId16"/>
    <p:sldId id="318" r:id="rId17"/>
    <p:sldId id="305" r:id="rId18"/>
    <p:sldId id="311" r:id="rId19"/>
    <p:sldId id="319" r:id="rId20"/>
    <p:sldId id="320" r:id="rId21"/>
    <p:sldId id="324" r:id="rId22"/>
    <p:sldId id="323" r:id="rId23"/>
    <p:sldId id="329" r:id="rId24"/>
    <p:sldId id="325" r:id="rId25"/>
    <p:sldId id="326" r:id="rId26"/>
    <p:sldId id="327" r:id="rId27"/>
    <p:sldId id="328" r:id="rId28"/>
    <p:sldId id="265" r:id="rId29"/>
  </p:sldIdLst>
  <p:sldSz cx="9144000" cy="5143500" type="screen16x9"/>
  <p:notesSz cx="6858000" cy="9144000"/>
  <p:embeddedFontLst>
    <p:embeddedFont>
      <p:font typeface="Bebas Neue" panose="020B0604020202020204" charset="0"/>
      <p:regular r:id="rId32"/>
    </p:embeddedFont>
    <p:embeddedFont>
      <p:font typeface="Varela Round" panose="020B0604020202020204" charset="-79"/>
      <p:regular r:id="rId33"/>
    </p:embeddedFont>
    <p:embeddedFont>
      <p:font typeface="Lato" panose="020B0604020202020204" charset="0"/>
      <p:regular r:id="rId34"/>
      <p:bold r:id="rId35"/>
      <p:italic r:id="rId36"/>
      <p:boldItalic r:id="rId37"/>
    </p:embeddedFont>
    <p:embeddedFont>
      <p:font typeface="Google Sans" panose="020B050303050204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97"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B2E842-D204-4C44-930A-8634C1F29C24}">
  <a:tblStyle styleId="{28B2E842-D204-4C44-930A-8634C1F29C2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810" autoAdjust="0"/>
  </p:normalViewPr>
  <p:slideViewPr>
    <p:cSldViewPr snapToGrid="0" showGuides="1">
      <p:cViewPr varScale="1">
        <p:scale>
          <a:sx n="112" d="100"/>
          <a:sy n="112" d="100"/>
        </p:scale>
        <p:origin x="610" y="77"/>
      </p:cViewPr>
      <p:guideLst>
        <p:guide orient="horz" pos="1597"/>
        <p:guide pos="2880"/>
      </p:guideLst>
    </p:cSldViewPr>
  </p:slideViewPr>
  <p:notesTextViewPr>
    <p:cViewPr>
      <p:scale>
        <a:sx n="1" d="1"/>
        <a:sy n="1" d="1"/>
      </p:scale>
      <p:origin x="0" y="0"/>
    </p:cViewPr>
  </p:notesTextViewPr>
  <p:notesViewPr>
    <p:cSldViewPr snapToGrid="0" showGuides="1">
      <p:cViewPr varScale="1">
        <p:scale>
          <a:sx n="83" d="100"/>
          <a:sy n="83" d="100"/>
        </p:scale>
        <p:origin x="385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a:extLst>
              <a:ext uri="{FF2B5EF4-FFF2-40B4-BE49-F238E27FC236}">
                <a16:creationId xmlns:a16="http://schemas.microsoft.com/office/drawing/2014/main" xmlns="" id="{637EF22C-2C14-BD29-1A37-606FB750F8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Місце для дати 2">
            <a:extLst>
              <a:ext uri="{FF2B5EF4-FFF2-40B4-BE49-F238E27FC236}">
                <a16:creationId xmlns:a16="http://schemas.microsoft.com/office/drawing/2014/main" xmlns="" id="{FC760564-D684-671D-6AEF-6B7B5FB4B3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FCA47C-D0A2-4997-9A1B-0C8AA061BD3C}" type="datetimeFigureOut">
              <a:rPr lang="aa-ET" smtClean="0"/>
              <a:t>29/09/2023</a:t>
            </a:fld>
            <a:endParaRPr lang="aa-ET"/>
          </a:p>
        </p:txBody>
      </p:sp>
      <p:sp>
        <p:nvSpPr>
          <p:cNvPr id="4" name="Місце для нижнього колонтитула 3">
            <a:extLst>
              <a:ext uri="{FF2B5EF4-FFF2-40B4-BE49-F238E27FC236}">
                <a16:creationId xmlns:a16="http://schemas.microsoft.com/office/drawing/2014/main" xmlns="" id="{7E40ADF7-EAB8-97C2-EF98-EA6B3F375D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5" name="Місце для номера слайда 4">
            <a:extLst>
              <a:ext uri="{FF2B5EF4-FFF2-40B4-BE49-F238E27FC236}">
                <a16:creationId xmlns:a16="http://schemas.microsoft.com/office/drawing/2014/main" xmlns="" id="{EA8B768B-89FD-3FF0-A994-C483E681895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47F506-DF12-4EB6-AA80-6D8586F611A0}" type="slidenum">
              <a:rPr lang="aa-ET" smtClean="0"/>
              <a:t>‹#›</a:t>
            </a:fld>
            <a:endParaRPr lang="aa-ET"/>
          </a:p>
        </p:txBody>
      </p:sp>
    </p:spTree>
    <p:extLst>
      <p:ext uri="{BB962C8B-B14F-4D97-AF65-F5344CB8AC3E}">
        <p14:creationId xmlns:p14="http://schemas.microsoft.com/office/powerpoint/2010/main" val="374993228"/>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9169039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8542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99f2f57a7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99f2f57a7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0116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99f2f57a7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99f2f57a7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10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99f2f57a7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99f2f57a7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324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99f2f57a7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99f2f57a7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9195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669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480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5313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710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2338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9027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38718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1605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4042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7538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5670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7687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12768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55189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81574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dd09e57de2_3_1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dd09e57de2_3_1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0997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1906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4011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5123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1927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4597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968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1440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D966"/>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7914057" y="67463"/>
            <a:ext cx="1137830" cy="861541"/>
            <a:chOff x="2625225" y="855400"/>
            <a:chExt cx="1307700" cy="899687"/>
          </a:xfrm>
        </p:grpSpPr>
        <p:sp>
          <p:nvSpPr>
            <p:cNvPr id="10" name="Google Shape;10;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a:off x="66432" y="1150463"/>
            <a:ext cx="1137830" cy="861541"/>
            <a:chOff x="2625225" y="855400"/>
            <a:chExt cx="1307700" cy="899687"/>
          </a:xfrm>
        </p:grpSpPr>
        <p:sp>
          <p:nvSpPr>
            <p:cNvPr id="13" name="Google Shape;13;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323275" y="322475"/>
            <a:ext cx="8490434" cy="4491900"/>
            <a:chOff x="323275" y="322475"/>
            <a:chExt cx="8490434" cy="4491900"/>
          </a:xfrm>
        </p:grpSpPr>
        <p:sp>
          <p:nvSpPr>
            <p:cNvPr id="16" name="Google Shape;16;p2"/>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flipH="1">
              <a:off x="331504" y="469451"/>
              <a:ext cx="8482204" cy="530259"/>
              <a:chOff x="716550" y="1893994"/>
              <a:chExt cx="7697100" cy="481179"/>
            </a:xfrm>
          </p:grpSpPr>
          <p:cxnSp>
            <p:nvCxnSpPr>
              <p:cNvPr id="18" name="Google Shape;18;p2"/>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9" name="Google Shape;19;p2"/>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1172975" y="1367705"/>
            <a:ext cx="6798000" cy="1871400"/>
          </a:xfrm>
          <a:prstGeom prst="rect">
            <a:avLst/>
          </a:prstGeom>
          <a:ln>
            <a:noFill/>
          </a:ln>
        </p:spPr>
        <p:txBody>
          <a:bodyPr spcFirstLastPara="1" wrap="square" lIns="91425" tIns="91425" rIns="91425" bIns="91425" anchor="b" anchorCtr="0">
            <a:noAutofit/>
          </a:bodyPr>
          <a:lstStyle>
            <a:lvl1pPr lvl="0" algn="ctr">
              <a:lnSpc>
                <a:spcPct val="80000"/>
              </a:lnSpc>
              <a:spcBef>
                <a:spcPts val="0"/>
              </a:spcBef>
              <a:spcAft>
                <a:spcPts val="0"/>
              </a:spcAft>
              <a:buSzPts val="5200"/>
              <a:buNone/>
              <a:defRPr sz="59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3" name="Google Shape;23;p2"/>
          <p:cNvSpPr txBox="1">
            <a:spLocks noGrp="1"/>
          </p:cNvSpPr>
          <p:nvPr>
            <p:ph type="subTitle" idx="1"/>
          </p:nvPr>
        </p:nvSpPr>
        <p:spPr>
          <a:xfrm>
            <a:off x="2466375" y="3490382"/>
            <a:ext cx="42111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24" name="Google Shape;24;p2"/>
          <p:cNvGrpSpPr/>
          <p:nvPr/>
        </p:nvGrpSpPr>
        <p:grpSpPr>
          <a:xfrm>
            <a:off x="142632" y="3214726"/>
            <a:ext cx="1137830" cy="861541"/>
            <a:chOff x="2625225" y="855400"/>
            <a:chExt cx="1307700" cy="899687"/>
          </a:xfrm>
        </p:grpSpPr>
        <p:sp>
          <p:nvSpPr>
            <p:cNvPr id="25" name="Google Shape;25;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7865119" y="3675826"/>
            <a:ext cx="1137830" cy="861541"/>
            <a:chOff x="2625225" y="855400"/>
            <a:chExt cx="1307700" cy="899687"/>
          </a:xfrm>
        </p:grpSpPr>
        <p:sp>
          <p:nvSpPr>
            <p:cNvPr id="28" name="Google Shape;28;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grpSp>
        <p:nvGrpSpPr>
          <p:cNvPr id="31" name="Google Shape;31;p3"/>
          <p:cNvGrpSpPr/>
          <p:nvPr/>
        </p:nvGrpSpPr>
        <p:grpSpPr>
          <a:xfrm>
            <a:off x="323275" y="322475"/>
            <a:ext cx="8490434" cy="4491900"/>
            <a:chOff x="323275" y="322475"/>
            <a:chExt cx="8490434" cy="4491900"/>
          </a:xfrm>
        </p:grpSpPr>
        <p:sp>
          <p:nvSpPr>
            <p:cNvPr id="32" name="Google Shape;32;p3"/>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331504" y="469451"/>
              <a:ext cx="8482204" cy="530259"/>
              <a:chOff x="716550" y="1893994"/>
              <a:chExt cx="7697100" cy="481179"/>
            </a:xfrm>
          </p:grpSpPr>
          <p:cxnSp>
            <p:nvCxnSpPr>
              <p:cNvPr id="34" name="Google Shape;34;p3"/>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5" name="Google Shape;35;p3"/>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 name="Google Shape;38;p3"/>
          <p:cNvGrpSpPr/>
          <p:nvPr/>
        </p:nvGrpSpPr>
        <p:grpSpPr>
          <a:xfrm>
            <a:off x="64857" y="4179726"/>
            <a:ext cx="1137830" cy="861541"/>
            <a:chOff x="2625225" y="855400"/>
            <a:chExt cx="1307700" cy="899687"/>
          </a:xfrm>
        </p:grpSpPr>
        <p:sp>
          <p:nvSpPr>
            <p:cNvPr id="39" name="Google Shape;39;p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3"/>
          <p:cNvSpPr txBox="1">
            <a:spLocks noGrp="1"/>
          </p:cNvSpPr>
          <p:nvPr>
            <p:ph type="title"/>
          </p:nvPr>
        </p:nvSpPr>
        <p:spPr>
          <a:xfrm>
            <a:off x="926575" y="2473800"/>
            <a:ext cx="3348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2" name="Google Shape;42;p3"/>
          <p:cNvSpPr txBox="1">
            <a:spLocks noGrp="1"/>
          </p:cNvSpPr>
          <p:nvPr>
            <p:ph type="title" idx="2" hasCustomPrompt="1"/>
          </p:nvPr>
        </p:nvSpPr>
        <p:spPr>
          <a:xfrm>
            <a:off x="403125" y="1384975"/>
            <a:ext cx="1666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3" name="Google Shape;43;p3"/>
          <p:cNvSpPr txBox="1">
            <a:spLocks noGrp="1"/>
          </p:cNvSpPr>
          <p:nvPr>
            <p:ph type="subTitle" idx="1"/>
          </p:nvPr>
        </p:nvSpPr>
        <p:spPr>
          <a:xfrm>
            <a:off x="1186825" y="3408661"/>
            <a:ext cx="28275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4" name="Google Shape;44;p3"/>
          <p:cNvGrpSpPr/>
          <p:nvPr/>
        </p:nvGrpSpPr>
        <p:grpSpPr>
          <a:xfrm>
            <a:off x="7909410" y="163841"/>
            <a:ext cx="1137830" cy="861541"/>
            <a:chOff x="2625225" y="855400"/>
            <a:chExt cx="1307700" cy="899687"/>
          </a:xfrm>
        </p:grpSpPr>
        <p:sp>
          <p:nvSpPr>
            <p:cNvPr id="45" name="Google Shape;45;p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2"/>
        <p:cNvGrpSpPr/>
        <p:nvPr/>
      </p:nvGrpSpPr>
      <p:grpSpPr>
        <a:xfrm>
          <a:off x="0" y="0"/>
          <a:ext cx="0" cy="0"/>
          <a:chOff x="0" y="0"/>
          <a:chExt cx="0" cy="0"/>
        </a:xfrm>
      </p:grpSpPr>
      <p:sp>
        <p:nvSpPr>
          <p:cNvPr id="133" name="Google Shape;133;p10"/>
          <p:cNvSpPr txBox="1">
            <a:spLocks noGrp="1"/>
          </p:cNvSpPr>
          <p:nvPr>
            <p:ph type="title"/>
          </p:nvPr>
        </p:nvSpPr>
        <p:spPr>
          <a:xfrm>
            <a:off x="817050" y="1196798"/>
            <a:ext cx="3633900" cy="111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5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184"/>
        <p:cNvGrpSpPr/>
        <p:nvPr/>
      </p:nvGrpSpPr>
      <p:grpSpPr>
        <a:xfrm>
          <a:off x="0" y="0"/>
          <a:ext cx="0" cy="0"/>
          <a:chOff x="0" y="0"/>
          <a:chExt cx="0" cy="0"/>
        </a:xfrm>
      </p:grpSpPr>
      <p:grpSp>
        <p:nvGrpSpPr>
          <p:cNvPr id="185" name="Google Shape;185;p14"/>
          <p:cNvGrpSpPr/>
          <p:nvPr/>
        </p:nvGrpSpPr>
        <p:grpSpPr>
          <a:xfrm>
            <a:off x="7914057" y="83663"/>
            <a:ext cx="1137830" cy="861541"/>
            <a:chOff x="2625225" y="855400"/>
            <a:chExt cx="1307700" cy="899687"/>
          </a:xfrm>
        </p:grpSpPr>
        <p:sp>
          <p:nvSpPr>
            <p:cNvPr id="186" name="Google Shape;186;p14"/>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14"/>
          <p:cNvGrpSpPr/>
          <p:nvPr/>
        </p:nvGrpSpPr>
        <p:grpSpPr>
          <a:xfrm>
            <a:off x="142632" y="1226663"/>
            <a:ext cx="1137830" cy="861541"/>
            <a:chOff x="2625225" y="855400"/>
            <a:chExt cx="1307700" cy="899687"/>
          </a:xfrm>
        </p:grpSpPr>
        <p:sp>
          <p:nvSpPr>
            <p:cNvPr id="189" name="Google Shape;189;p14"/>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4"/>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4"/>
          <p:cNvGrpSpPr/>
          <p:nvPr/>
        </p:nvGrpSpPr>
        <p:grpSpPr>
          <a:xfrm>
            <a:off x="323275" y="322475"/>
            <a:ext cx="8490434" cy="4491900"/>
            <a:chOff x="323275" y="322475"/>
            <a:chExt cx="8490434" cy="4491900"/>
          </a:xfrm>
        </p:grpSpPr>
        <p:sp>
          <p:nvSpPr>
            <p:cNvPr id="192" name="Google Shape;192;p14"/>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14"/>
            <p:cNvGrpSpPr/>
            <p:nvPr/>
          </p:nvGrpSpPr>
          <p:grpSpPr>
            <a:xfrm flipH="1">
              <a:off x="331504" y="469451"/>
              <a:ext cx="8482204" cy="530259"/>
              <a:chOff x="716550" y="1893994"/>
              <a:chExt cx="7697100" cy="481179"/>
            </a:xfrm>
          </p:grpSpPr>
          <p:cxnSp>
            <p:nvCxnSpPr>
              <p:cNvPr id="194" name="Google Shape;194;p14"/>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95" name="Google Shape;195;p14"/>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4"/>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8" name="Google Shape;198;p14"/>
          <p:cNvGrpSpPr/>
          <p:nvPr/>
        </p:nvGrpSpPr>
        <p:grpSpPr>
          <a:xfrm>
            <a:off x="66432" y="3214726"/>
            <a:ext cx="1137830" cy="861541"/>
            <a:chOff x="2625225" y="855400"/>
            <a:chExt cx="1307700" cy="899687"/>
          </a:xfrm>
        </p:grpSpPr>
        <p:sp>
          <p:nvSpPr>
            <p:cNvPr id="199" name="Google Shape;199;p14"/>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14"/>
          <p:cNvGrpSpPr/>
          <p:nvPr/>
        </p:nvGrpSpPr>
        <p:grpSpPr>
          <a:xfrm>
            <a:off x="7484119" y="4133026"/>
            <a:ext cx="1137830" cy="861541"/>
            <a:chOff x="2625225" y="855400"/>
            <a:chExt cx="1307700" cy="899687"/>
          </a:xfrm>
        </p:grpSpPr>
        <p:sp>
          <p:nvSpPr>
            <p:cNvPr id="202" name="Google Shape;202;p14"/>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4"/>
          <p:cNvSpPr txBox="1">
            <a:spLocks noGrp="1"/>
          </p:cNvSpPr>
          <p:nvPr>
            <p:ph type="title"/>
          </p:nvPr>
        </p:nvSpPr>
        <p:spPr>
          <a:xfrm>
            <a:off x="1698875" y="1319200"/>
            <a:ext cx="57462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1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5" name="Google Shape;205;p14"/>
          <p:cNvSpPr txBox="1">
            <a:spLocks noGrp="1"/>
          </p:cNvSpPr>
          <p:nvPr>
            <p:ph type="subTitle" idx="1"/>
          </p:nvPr>
        </p:nvSpPr>
        <p:spPr>
          <a:xfrm>
            <a:off x="2483300" y="3283700"/>
            <a:ext cx="41775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06"/>
        <p:cNvGrpSpPr/>
        <p:nvPr/>
      </p:nvGrpSpPr>
      <p:grpSpPr>
        <a:xfrm>
          <a:off x="0" y="0"/>
          <a:ext cx="0" cy="0"/>
          <a:chOff x="0" y="0"/>
          <a:chExt cx="0" cy="0"/>
        </a:xfrm>
      </p:grpSpPr>
      <p:grpSp>
        <p:nvGrpSpPr>
          <p:cNvPr id="207" name="Google Shape;207;p15"/>
          <p:cNvGrpSpPr/>
          <p:nvPr/>
        </p:nvGrpSpPr>
        <p:grpSpPr>
          <a:xfrm>
            <a:off x="323275" y="322475"/>
            <a:ext cx="8490434" cy="4491900"/>
            <a:chOff x="323275" y="322475"/>
            <a:chExt cx="8490434" cy="4491900"/>
          </a:xfrm>
        </p:grpSpPr>
        <p:sp>
          <p:nvSpPr>
            <p:cNvPr id="208" name="Google Shape;208;p15"/>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15"/>
            <p:cNvGrpSpPr/>
            <p:nvPr/>
          </p:nvGrpSpPr>
          <p:grpSpPr>
            <a:xfrm flipH="1">
              <a:off x="331504" y="469451"/>
              <a:ext cx="8482204" cy="530259"/>
              <a:chOff x="716550" y="1893994"/>
              <a:chExt cx="7697100" cy="481179"/>
            </a:xfrm>
          </p:grpSpPr>
          <p:cxnSp>
            <p:nvCxnSpPr>
              <p:cNvPr id="210" name="Google Shape;210;p15"/>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211" name="Google Shape;211;p15"/>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4" name="Google Shape;214;p15"/>
          <p:cNvSpPr txBox="1">
            <a:spLocks noGrp="1"/>
          </p:cNvSpPr>
          <p:nvPr>
            <p:ph type="title"/>
          </p:nvPr>
        </p:nvSpPr>
        <p:spPr>
          <a:xfrm>
            <a:off x="1732538" y="1144875"/>
            <a:ext cx="26811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5" name="Google Shape;215;p15"/>
          <p:cNvSpPr txBox="1">
            <a:spLocks noGrp="1"/>
          </p:cNvSpPr>
          <p:nvPr>
            <p:ph type="subTitle" idx="1"/>
          </p:nvPr>
        </p:nvSpPr>
        <p:spPr>
          <a:xfrm>
            <a:off x="2502013" y="2246800"/>
            <a:ext cx="4140000" cy="1725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5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19" name="Google Shape;219;p15"/>
          <p:cNvGrpSpPr/>
          <p:nvPr/>
        </p:nvGrpSpPr>
        <p:grpSpPr>
          <a:xfrm>
            <a:off x="7281603" y="44642"/>
            <a:ext cx="1753890" cy="1327736"/>
            <a:chOff x="2333960" y="2049193"/>
            <a:chExt cx="1137900" cy="861417"/>
          </a:xfrm>
        </p:grpSpPr>
        <p:sp>
          <p:nvSpPr>
            <p:cNvPr id="220" name="Google Shape;220;p15"/>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
    <p:spTree>
      <p:nvGrpSpPr>
        <p:cNvPr id="1" name="Shape 228"/>
        <p:cNvGrpSpPr/>
        <p:nvPr/>
      </p:nvGrpSpPr>
      <p:grpSpPr>
        <a:xfrm>
          <a:off x="0" y="0"/>
          <a:ext cx="0" cy="0"/>
          <a:chOff x="0" y="0"/>
          <a:chExt cx="0" cy="0"/>
        </a:xfrm>
      </p:grpSpPr>
      <p:grpSp>
        <p:nvGrpSpPr>
          <p:cNvPr id="229" name="Google Shape;229;p16"/>
          <p:cNvGrpSpPr/>
          <p:nvPr/>
        </p:nvGrpSpPr>
        <p:grpSpPr>
          <a:xfrm>
            <a:off x="323275" y="322475"/>
            <a:ext cx="8490434" cy="4491900"/>
            <a:chOff x="323275" y="322475"/>
            <a:chExt cx="8490434" cy="4491900"/>
          </a:xfrm>
        </p:grpSpPr>
        <p:sp>
          <p:nvSpPr>
            <p:cNvPr id="230" name="Google Shape;230;p16"/>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 name="Google Shape;231;p16"/>
            <p:cNvGrpSpPr/>
            <p:nvPr/>
          </p:nvGrpSpPr>
          <p:grpSpPr>
            <a:xfrm flipH="1">
              <a:off x="331504" y="469451"/>
              <a:ext cx="8482204" cy="530259"/>
              <a:chOff x="716550" y="1893994"/>
              <a:chExt cx="7697100" cy="481179"/>
            </a:xfrm>
          </p:grpSpPr>
          <p:cxnSp>
            <p:nvCxnSpPr>
              <p:cNvPr id="232" name="Google Shape;232;p16"/>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233" name="Google Shape;233;p16"/>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6" name="Google Shape;236;p16"/>
          <p:cNvSpPr txBox="1">
            <a:spLocks noGrp="1"/>
          </p:cNvSpPr>
          <p:nvPr>
            <p:ph type="title"/>
          </p:nvPr>
        </p:nvSpPr>
        <p:spPr>
          <a:xfrm flipH="1">
            <a:off x="4582025" y="1439448"/>
            <a:ext cx="3852000" cy="1594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7" name="Google Shape;237;p16"/>
          <p:cNvSpPr txBox="1">
            <a:spLocks noGrp="1"/>
          </p:cNvSpPr>
          <p:nvPr>
            <p:ph type="subTitle" idx="1"/>
          </p:nvPr>
        </p:nvSpPr>
        <p:spPr>
          <a:xfrm flipH="1">
            <a:off x="4582025" y="3018900"/>
            <a:ext cx="3852000" cy="121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TITLE_ONLY_1_2">
    <p:spTree>
      <p:nvGrpSpPr>
        <p:cNvPr id="1" name="Shape 379"/>
        <p:cNvGrpSpPr/>
        <p:nvPr/>
      </p:nvGrpSpPr>
      <p:grpSpPr>
        <a:xfrm>
          <a:off x="0" y="0"/>
          <a:ext cx="0" cy="0"/>
          <a:chOff x="0" y="0"/>
          <a:chExt cx="0" cy="0"/>
        </a:xfrm>
      </p:grpSpPr>
      <p:grpSp>
        <p:nvGrpSpPr>
          <p:cNvPr id="380" name="Google Shape;380;p25"/>
          <p:cNvGrpSpPr/>
          <p:nvPr/>
        </p:nvGrpSpPr>
        <p:grpSpPr>
          <a:xfrm>
            <a:off x="323275" y="322475"/>
            <a:ext cx="8490434" cy="4491900"/>
            <a:chOff x="323275" y="322475"/>
            <a:chExt cx="8490434" cy="4491900"/>
          </a:xfrm>
        </p:grpSpPr>
        <p:sp>
          <p:nvSpPr>
            <p:cNvPr id="381" name="Google Shape;381;p25"/>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25"/>
            <p:cNvGrpSpPr/>
            <p:nvPr/>
          </p:nvGrpSpPr>
          <p:grpSpPr>
            <a:xfrm flipH="1">
              <a:off x="331504" y="469451"/>
              <a:ext cx="8482204" cy="530259"/>
              <a:chOff x="716550" y="1893994"/>
              <a:chExt cx="7697100" cy="481179"/>
            </a:xfrm>
          </p:grpSpPr>
          <p:cxnSp>
            <p:nvCxnSpPr>
              <p:cNvPr id="383" name="Google Shape;383;p25"/>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84" name="Google Shape;384;p25"/>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TITLE_1">
    <p:bg>
      <p:bgPr>
        <a:solidFill>
          <a:srgbClr val="FFD966"/>
        </a:solidFill>
        <a:effectLst/>
      </p:bgPr>
    </p:bg>
    <p:spTree>
      <p:nvGrpSpPr>
        <p:cNvPr id="1" name="Shape 387"/>
        <p:cNvGrpSpPr/>
        <p:nvPr/>
      </p:nvGrpSpPr>
      <p:grpSpPr>
        <a:xfrm>
          <a:off x="0" y="0"/>
          <a:ext cx="0" cy="0"/>
          <a:chOff x="0" y="0"/>
          <a:chExt cx="0" cy="0"/>
        </a:xfrm>
      </p:grpSpPr>
      <p:grpSp>
        <p:nvGrpSpPr>
          <p:cNvPr id="388" name="Google Shape;388;p26"/>
          <p:cNvGrpSpPr/>
          <p:nvPr/>
        </p:nvGrpSpPr>
        <p:grpSpPr>
          <a:xfrm>
            <a:off x="7103119" y="67463"/>
            <a:ext cx="1137830" cy="861541"/>
            <a:chOff x="2625225" y="855400"/>
            <a:chExt cx="1307700" cy="899687"/>
          </a:xfrm>
        </p:grpSpPr>
        <p:sp>
          <p:nvSpPr>
            <p:cNvPr id="389" name="Google Shape;389;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26"/>
          <p:cNvGrpSpPr/>
          <p:nvPr/>
        </p:nvGrpSpPr>
        <p:grpSpPr>
          <a:xfrm>
            <a:off x="66432" y="1150463"/>
            <a:ext cx="1137830" cy="861541"/>
            <a:chOff x="2625225" y="855400"/>
            <a:chExt cx="1307700" cy="899687"/>
          </a:xfrm>
        </p:grpSpPr>
        <p:sp>
          <p:nvSpPr>
            <p:cNvPr id="392" name="Google Shape;392;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26"/>
          <p:cNvGrpSpPr/>
          <p:nvPr/>
        </p:nvGrpSpPr>
        <p:grpSpPr>
          <a:xfrm>
            <a:off x="323275" y="322475"/>
            <a:ext cx="8490434" cy="4491900"/>
            <a:chOff x="323275" y="322475"/>
            <a:chExt cx="8490434" cy="4491900"/>
          </a:xfrm>
        </p:grpSpPr>
        <p:sp>
          <p:nvSpPr>
            <p:cNvPr id="395" name="Google Shape;395;p26"/>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 name="Google Shape;396;p26"/>
            <p:cNvGrpSpPr/>
            <p:nvPr/>
          </p:nvGrpSpPr>
          <p:grpSpPr>
            <a:xfrm flipH="1">
              <a:off x="331504" y="469451"/>
              <a:ext cx="8482204" cy="530259"/>
              <a:chOff x="716550" y="1893994"/>
              <a:chExt cx="7697100" cy="481179"/>
            </a:xfrm>
          </p:grpSpPr>
          <p:cxnSp>
            <p:nvCxnSpPr>
              <p:cNvPr id="397" name="Google Shape;397;p26"/>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98" name="Google Shape;398;p26"/>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1" name="Google Shape;401;p26"/>
          <p:cNvGrpSpPr/>
          <p:nvPr/>
        </p:nvGrpSpPr>
        <p:grpSpPr>
          <a:xfrm>
            <a:off x="142632" y="3214726"/>
            <a:ext cx="1137830" cy="861541"/>
            <a:chOff x="2625225" y="855400"/>
            <a:chExt cx="1307700" cy="899687"/>
          </a:xfrm>
        </p:grpSpPr>
        <p:sp>
          <p:nvSpPr>
            <p:cNvPr id="402" name="Google Shape;402;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26"/>
          <p:cNvGrpSpPr/>
          <p:nvPr/>
        </p:nvGrpSpPr>
        <p:grpSpPr>
          <a:xfrm>
            <a:off x="7865119" y="3675826"/>
            <a:ext cx="1137830" cy="861541"/>
            <a:chOff x="2625225" y="855400"/>
            <a:chExt cx="1307700" cy="899687"/>
          </a:xfrm>
        </p:grpSpPr>
        <p:sp>
          <p:nvSpPr>
            <p:cNvPr id="405" name="Google Shape;405;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38325" y="445025"/>
            <a:ext cx="78672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Varela Round"/>
              <a:buNone/>
              <a:defRPr sz="3000" b="1">
                <a:solidFill>
                  <a:schemeClr val="dk1"/>
                </a:solidFill>
                <a:latin typeface="Varela Round"/>
                <a:ea typeface="Varela Round"/>
                <a:cs typeface="Varela Round"/>
                <a:sym typeface="Varela Round"/>
              </a:defRPr>
            </a:lvl1pPr>
            <a:lvl2pPr lvl="1"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2pPr>
            <a:lvl3pPr lvl="2"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3pPr>
            <a:lvl4pPr lvl="3"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4pPr>
            <a:lvl5pPr lvl="4"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5pPr>
            <a:lvl6pPr lvl="5"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6pPr>
            <a:lvl7pPr lvl="6"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7pPr>
            <a:lvl8pPr lvl="7"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8pPr>
            <a:lvl9pPr lvl="8"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38325" y="1152475"/>
            <a:ext cx="78672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1pPr>
            <a:lvl2pPr marL="914400" lvl="1"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00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 id="2147483658" r:id="rId4"/>
    <p:sldLayoutId id="2147483660" r:id="rId5"/>
    <p:sldLayoutId id="2147483661" r:id="rId6"/>
    <p:sldLayoutId id="2147483662" r:id="rId7"/>
    <p:sldLayoutId id="2147483671" r:id="rId8"/>
    <p:sldLayoutId id="2147483672"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4"/>
        <p:cNvGrpSpPr/>
        <p:nvPr/>
      </p:nvGrpSpPr>
      <p:grpSpPr>
        <a:xfrm>
          <a:off x="0" y="0"/>
          <a:ext cx="0" cy="0"/>
          <a:chOff x="0" y="0"/>
          <a:chExt cx="0" cy="0"/>
        </a:xfrm>
      </p:grpSpPr>
      <p:sp>
        <p:nvSpPr>
          <p:cNvPr id="415" name="Google Shape;415;p29"/>
          <p:cNvSpPr/>
          <p:nvPr/>
        </p:nvSpPr>
        <p:spPr>
          <a:xfrm>
            <a:off x="2306100" y="3476805"/>
            <a:ext cx="4531800" cy="441000"/>
          </a:xfrm>
          <a:prstGeom prst="roundRect">
            <a:avLst>
              <a:gd name="adj" fmla="val 6740"/>
            </a:avLst>
          </a:prstGeom>
          <a:solidFill>
            <a:srgbClr val="F6F2E3"/>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txBox="1">
            <a:spLocks noGrp="1"/>
          </p:cNvSpPr>
          <p:nvPr>
            <p:ph type="ctrTitle"/>
          </p:nvPr>
        </p:nvSpPr>
        <p:spPr>
          <a:xfrm>
            <a:off x="1173000" y="2052994"/>
            <a:ext cx="6798000" cy="103751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Workcase 3</a:t>
            </a:r>
            <a:endParaRPr dirty="0"/>
          </a:p>
        </p:txBody>
      </p:sp>
      <p:sp>
        <p:nvSpPr>
          <p:cNvPr id="417" name="Google Shape;417;p29"/>
          <p:cNvSpPr txBox="1">
            <a:spLocks noGrp="1"/>
          </p:cNvSpPr>
          <p:nvPr>
            <p:ph type="subTitle" idx="1"/>
          </p:nvPr>
        </p:nvSpPr>
        <p:spPr>
          <a:xfrm>
            <a:off x="2466375" y="3490382"/>
            <a:ext cx="42111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uk-UA" dirty="0"/>
              <a:t>Виконали</a:t>
            </a:r>
            <a:r>
              <a:rPr lang="en-US" dirty="0"/>
              <a:t>: </a:t>
            </a:r>
            <a:r>
              <a:rPr lang="uk-UA" dirty="0"/>
              <a:t>Чех І. В. та </a:t>
            </a:r>
            <a:r>
              <a:rPr lang="uk-UA" dirty="0" err="1"/>
              <a:t>Дзизиль</a:t>
            </a:r>
            <a:r>
              <a:rPr lang="uk-UA" dirty="0"/>
              <a:t> Д.Є.</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flipH="1">
            <a:off x="1538634" y="353815"/>
            <a:ext cx="6512545" cy="61558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Network Address Translation (NAT):</a:t>
            </a:r>
          </a:p>
        </p:txBody>
      </p:sp>
      <p:sp>
        <p:nvSpPr>
          <p:cNvPr id="556" name="Google Shape;556;p39"/>
          <p:cNvSpPr txBox="1">
            <a:spLocks noGrp="1"/>
          </p:cNvSpPr>
          <p:nvPr>
            <p:ph type="subTitle" idx="1"/>
          </p:nvPr>
        </p:nvSpPr>
        <p:spPr>
          <a:xfrm flipH="1">
            <a:off x="4014205" y="1435844"/>
            <a:ext cx="4587567" cy="3095093"/>
          </a:xfrm>
          <a:prstGeom prst="rect">
            <a:avLst/>
          </a:prstGeom>
        </p:spPr>
        <p:txBody>
          <a:bodyPr spcFirstLastPara="1" wrap="square" lIns="91425" tIns="91425" rIns="91425" bIns="91425" anchor="t" anchorCtr="0">
            <a:noAutofit/>
          </a:bodyPr>
          <a:lstStyle/>
          <a:p>
            <a:pPr marL="0" indent="0" algn="r">
              <a:spcAft>
                <a:spcPts val="1600"/>
              </a:spcAft>
            </a:pPr>
            <a:r>
              <a:rPr lang="en-US" dirty="0">
                <a:solidFill>
                  <a:schemeClr val="tx1"/>
                </a:solidFill>
                <a:latin typeface="Google Sans" panose="020B0503030502040204" pitchFamily="34" charset="0"/>
              </a:rPr>
              <a:t>Feature: In NAT mode, VirtualBox creates an internal network for virtual machines and uses NAT to establish connections with the external network. Each virtual machine is assigned an IP address in this internal network, and access to the internet and other resources of the external network is facilitated through NAT.</a:t>
            </a:r>
          </a:p>
          <a:p>
            <a:pPr marL="0" indent="0" algn="r">
              <a:spcAft>
                <a:spcPts val="1600"/>
              </a:spcAft>
            </a:pPr>
            <a:r>
              <a:rPr lang="en-US" dirty="0">
                <a:solidFill>
                  <a:schemeClr val="tx1"/>
                </a:solidFill>
                <a:latin typeface="Google Sans" panose="020B0503030502040204" pitchFamily="34" charset="0"/>
              </a:rPr>
              <a:t>Purpose: It is used when you want your virtual machines to have access to the internet or other external network resources but do not require public IP addresses.</a:t>
            </a:r>
            <a:endParaRPr dirty="0">
              <a:solidFill>
                <a:schemeClr val="tx1"/>
              </a:solidFill>
              <a:latin typeface="Google Sans" panose="020B0503030502040204" pitchFamily="34" charset="0"/>
            </a:endParaRPr>
          </a:p>
        </p:txBody>
      </p:sp>
      <p:sp>
        <p:nvSpPr>
          <p:cNvPr id="2" name="Google Shape;458;p32">
            <a:extLst>
              <a:ext uri="{FF2B5EF4-FFF2-40B4-BE49-F238E27FC236}">
                <a16:creationId xmlns:a16="http://schemas.microsoft.com/office/drawing/2014/main" xmlns="" id="{BE11960D-8564-AC78-AF92-5D0AB7B5A001}"/>
              </a:ext>
            </a:extLst>
          </p:cNvPr>
          <p:cNvSpPr txBox="1">
            <a:spLocks/>
          </p:cNvSpPr>
          <p:nvPr/>
        </p:nvSpPr>
        <p:spPr>
          <a:xfrm>
            <a:off x="6234112" y="4269307"/>
            <a:ext cx="236766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solidFill>
                  <a:srgbClr val="999999"/>
                </a:solidFill>
              </a:rPr>
              <a:t>Виконав</a:t>
            </a:r>
            <a:r>
              <a:rPr lang="en-US" dirty="0">
                <a:solidFill>
                  <a:srgbClr val="999999"/>
                </a:solidFill>
              </a:rPr>
              <a:t> </a:t>
            </a:r>
            <a:r>
              <a:rPr lang="uk-UA" dirty="0">
                <a:solidFill>
                  <a:srgbClr val="999999"/>
                </a:solidFill>
              </a:rPr>
              <a:t>студент</a:t>
            </a:r>
            <a:r>
              <a:rPr lang="en-US" dirty="0">
                <a:solidFill>
                  <a:srgbClr val="999999"/>
                </a:solidFill>
              </a:rPr>
              <a:t>:</a:t>
            </a:r>
            <a:r>
              <a:rPr lang="uk-UA" dirty="0">
                <a:solidFill>
                  <a:srgbClr val="999999"/>
                </a:solidFill>
              </a:rPr>
              <a:t> Чех І. В.</a:t>
            </a:r>
            <a:endParaRPr lang="en-US" dirty="0">
              <a:solidFill>
                <a:srgbClr val="999999"/>
              </a:solidFill>
            </a:endParaRPr>
          </a:p>
        </p:txBody>
      </p:sp>
      <p:pic>
        <p:nvPicPr>
          <p:cNvPr id="4" name="Рисунок 3" descr="Зображення, що містить одежа, мультфільм&#10;&#10;Автоматично згенерований опис">
            <a:extLst>
              <a:ext uri="{FF2B5EF4-FFF2-40B4-BE49-F238E27FC236}">
                <a16:creationId xmlns:a16="http://schemas.microsoft.com/office/drawing/2014/main" xmlns="" id="{A60AD729-3085-09C8-DE9B-3778BEA4253B}"/>
              </a:ext>
            </a:extLst>
          </p:cNvPr>
          <p:cNvPicPr>
            <a:picLocks noChangeAspect="1"/>
          </p:cNvPicPr>
          <p:nvPr/>
        </p:nvPicPr>
        <p:blipFill>
          <a:blip r:embed="rId3"/>
          <a:stretch>
            <a:fillRect/>
          </a:stretch>
        </p:blipFill>
        <p:spPr>
          <a:xfrm>
            <a:off x="542228" y="1163491"/>
            <a:ext cx="3367446" cy="336744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flipH="1">
            <a:off x="1538634" y="353815"/>
            <a:ext cx="6512545" cy="61558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Network bridge:</a:t>
            </a:r>
          </a:p>
        </p:txBody>
      </p:sp>
      <p:sp>
        <p:nvSpPr>
          <p:cNvPr id="556" name="Google Shape;556;p39"/>
          <p:cNvSpPr txBox="1">
            <a:spLocks noGrp="1"/>
          </p:cNvSpPr>
          <p:nvPr>
            <p:ph type="subTitle" idx="1"/>
          </p:nvPr>
        </p:nvSpPr>
        <p:spPr>
          <a:xfrm flipH="1">
            <a:off x="4571999" y="1701941"/>
            <a:ext cx="4118981" cy="2166878"/>
          </a:xfrm>
          <a:prstGeom prst="rect">
            <a:avLst/>
          </a:prstGeom>
        </p:spPr>
        <p:txBody>
          <a:bodyPr spcFirstLastPara="1" wrap="square" lIns="91425" tIns="91425" rIns="91425" bIns="91425" anchor="t" anchorCtr="0">
            <a:noAutofit/>
          </a:bodyPr>
          <a:lstStyle/>
          <a:p>
            <a:pPr marL="0" indent="0" algn="r">
              <a:spcAft>
                <a:spcPts val="1600"/>
              </a:spcAft>
            </a:pPr>
            <a:r>
              <a:rPr lang="en-US" dirty="0">
                <a:solidFill>
                  <a:schemeClr val="tx1"/>
                </a:solidFill>
                <a:latin typeface="Google Sans" panose="020B0503030502040204" pitchFamily="34" charset="0"/>
              </a:rPr>
              <a:t>Feature: In Bridged mode, the virtual machine is connected directly to the physical network, like other computers on your local network. It receives its own IP address from the local network and can communicate with other devices on this network.</a:t>
            </a:r>
          </a:p>
          <a:p>
            <a:pPr marL="0" indent="0" algn="r">
              <a:spcAft>
                <a:spcPts val="1600"/>
              </a:spcAft>
            </a:pPr>
            <a:r>
              <a:rPr lang="en-US" dirty="0">
                <a:solidFill>
                  <a:schemeClr val="tx1"/>
                </a:solidFill>
                <a:latin typeface="Google Sans" panose="020B0503030502040204" pitchFamily="34" charset="0"/>
              </a:rPr>
              <a:t>Purpose: Used when you need a virtual machine to be fully visible and accessible on the local network like any other physical computer.</a:t>
            </a:r>
            <a:endParaRPr dirty="0">
              <a:solidFill>
                <a:schemeClr val="tx1"/>
              </a:solidFill>
              <a:latin typeface="Google Sans" panose="020B0503030502040204" pitchFamily="34" charset="0"/>
            </a:endParaRPr>
          </a:p>
        </p:txBody>
      </p:sp>
      <p:sp>
        <p:nvSpPr>
          <p:cNvPr id="2" name="Google Shape;458;p32">
            <a:extLst>
              <a:ext uri="{FF2B5EF4-FFF2-40B4-BE49-F238E27FC236}">
                <a16:creationId xmlns:a16="http://schemas.microsoft.com/office/drawing/2014/main" xmlns="" id="{BE11960D-8564-AC78-AF92-5D0AB7B5A001}"/>
              </a:ext>
            </a:extLst>
          </p:cNvPr>
          <p:cNvSpPr txBox="1">
            <a:spLocks/>
          </p:cNvSpPr>
          <p:nvPr/>
        </p:nvSpPr>
        <p:spPr>
          <a:xfrm>
            <a:off x="6234112" y="4269307"/>
            <a:ext cx="236766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solidFill>
                  <a:srgbClr val="999999"/>
                </a:solidFill>
              </a:rPr>
              <a:t>Виконав</a:t>
            </a:r>
            <a:r>
              <a:rPr lang="en-US" dirty="0">
                <a:solidFill>
                  <a:srgbClr val="999999"/>
                </a:solidFill>
              </a:rPr>
              <a:t> </a:t>
            </a:r>
            <a:r>
              <a:rPr lang="uk-UA" dirty="0">
                <a:solidFill>
                  <a:srgbClr val="999999"/>
                </a:solidFill>
              </a:rPr>
              <a:t>студент</a:t>
            </a:r>
            <a:r>
              <a:rPr lang="en-US" dirty="0">
                <a:solidFill>
                  <a:srgbClr val="999999"/>
                </a:solidFill>
              </a:rPr>
              <a:t>:</a:t>
            </a:r>
            <a:r>
              <a:rPr lang="uk-UA" dirty="0">
                <a:solidFill>
                  <a:srgbClr val="999999"/>
                </a:solidFill>
              </a:rPr>
              <a:t> Чех І. В.</a:t>
            </a:r>
            <a:endParaRPr lang="en-US" dirty="0">
              <a:solidFill>
                <a:srgbClr val="999999"/>
              </a:solidFill>
            </a:endParaRPr>
          </a:p>
        </p:txBody>
      </p:sp>
      <p:pic>
        <p:nvPicPr>
          <p:cNvPr id="6" name="Рисунок 5" descr="Зображення, що містить текст, знімок екрана, мультфільм&#10;&#10;Автоматично згенерований опис">
            <a:extLst>
              <a:ext uri="{FF2B5EF4-FFF2-40B4-BE49-F238E27FC236}">
                <a16:creationId xmlns:a16="http://schemas.microsoft.com/office/drawing/2014/main" xmlns="" id="{AFDD751D-4D3A-2037-D33F-EE2B2C4EA25A}"/>
              </a:ext>
            </a:extLst>
          </p:cNvPr>
          <p:cNvPicPr>
            <a:picLocks noChangeAspect="1"/>
          </p:cNvPicPr>
          <p:nvPr/>
        </p:nvPicPr>
        <p:blipFill>
          <a:blip r:embed="rId3"/>
          <a:stretch>
            <a:fillRect/>
          </a:stretch>
        </p:blipFill>
        <p:spPr>
          <a:xfrm>
            <a:off x="595661" y="845532"/>
            <a:ext cx="3879695" cy="3879695"/>
          </a:xfrm>
          <a:prstGeom prst="rect">
            <a:avLst/>
          </a:prstGeom>
        </p:spPr>
      </p:pic>
    </p:spTree>
    <p:extLst>
      <p:ext uri="{BB962C8B-B14F-4D97-AF65-F5344CB8AC3E}">
        <p14:creationId xmlns:p14="http://schemas.microsoft.com/office/powerpoint/2010/main" val="1550167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flipH="1">
            <a:off x="1538634" y="353815"/>
            <a:ext cx="6512545" cy="61558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Virtual host adapter (Host-only):</a:t>
            </a:r>
          </a:p>
        </p:txBody>
      </p:sp>
      <p:sp>
        <p:nvSpPr>
          <p:cNvPr id="556" name="Google Shape;556;p39"/>
          <p:cNvSpPr txBox="1">
            <a:spLocks noGrp="1"/>
          </p:cNvSpPr>
          <p:nvPr>
            <p:ph type="subTitle" idx="1"/>
          </p:nvPr>
        </p:nvSpPr>
        <p:spPr>
          <a:xfrm flipH="1">
            <a:off x="4571999" y="1701941"/>
            <a:ext cx="4118981" cy="2166878"/>
          </a:xfrm>
          <a:prstGeom prst="rect">
            <a:avLst/>
          </a:prstGeom>
        </p:spPr>
        <p:txBody>
          <a:bodyPr spcFirstLastPara="1" wrap="square" lIns="91425" tIns="91425" rIns="91425" bIns="91425" anchor="t" anchorCtr="0">
            <a:noAutofit/>
          </a:bodyPr>
          <a:lstStyle/>
          <a:p>
            <a:pPr marL="0" indent="0" algn="r">
              <a:spcAft>
                <a:spcPts val="1600"/>
              </a:spcAft>
            </a:pPr>
            <a:r>
              <a:rPr lang="en-US" dirty="0">
                <a:solidFill>
                  <a:schemeClr val="tx1"/>
                </a:solidFill>
                <a:latin typeface="Google Sans" panose="020B0503030502040204" pitchFamily="34" charset="0"/>
              </a:rPr>
              <a:t>Feature: In Host-only mode, virtual machines can communicate only with each other and with the host system, but do not have access to an external network or the Internet. They get IP addresses from the internal virtual network.</a:t>
            </a:r>
          </a:p>
          <a:p>
            <a:pPr marL="0" indent="0" algn="r">
              <a:spcAft>
                <a:spcPts val="1600"/>
              </a:spcAft>
            </a:pPr>
            <a:r>
              <a:rPr lang="en-US" dirty="0">
                <a:solidFill>
                  <a:schemeClr val="tx1"/>
                </a:solidFill>
                <a:latin typeface="Google Sans" panose="020B0503030502040204" pitchFamily="34" charset="0"/>
              </a:rPr>
              <a:t>Purpose: Used when you need to create an isolated network for internal testing or development and you do not want the virtual machines to have access to the external network.</a:t>
            </a:r>
            <a:endParaRPr dirty="0">
              <a:solidFill>
                <a:schemeClr val="tx1"/>
              </a:solidFill>
              <a:latin typeface="Google Sans" panose="020B0503030502040204" pitchFamily="34" charset="0"/>
            </a:endParaRPr>
          </a:p>
        </p:txBody>
      </p:sp>
      <p:sp>
        <p:nvSpPr>
          <p:cNvPr id="2" name="Google Shape;458;p32">
            <a:extLst>
              <a:ext uri="{FF2B5EF4-FFF2-40B4-BE49-F238E27FC236}">
                <a16:creationId xmlns:a16="http://schemas.microsoft.com/office/drawing/2014/main" xmlns="" id="{BE11960D-8564-AC78-AF92-5D0AB7B5A001}"/>
              </a:ext>
            </a:extLst>
          </p:cNvPr>
          <p:cNvSpPr txBox="1">
            <a:spLocks/>
          </p:cNvSpPr>
          <p:nvPr/>
        </p:nvSpPr>
        <p:spPr>
          <a:xfrm>
            <a:off x="6234112" y="4269307"/>
            <a:ext cx="236766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solidFill>
                  <a:srgbClr val="999999"/>
                </a:solidFill>
              </a:rPr>
              <a:t>Виконав</a:t>
            </a:r>
            <a:r>
              <a:rPr lang="en-US" dirty="0">
                <a:solidFill>
                  <a:srgbClr val="999999"/>
                </a:solidFill>
              </a:rPr>
              <a:t> </a:t>
            </a:r>
            <a:r>
              <a:rPr lang="uk-UA" dirty="0">
                <a:solidFill>
                  <a:srgbClr val="999999"/>
                </a:solidFill>
              </a:rPr>
              <a:t>студент</a:t>
            </a:r>
            <a:r>
              <a:rPr lang="en-US" dirty="0">
                <a:solidFill>
                  <a:srgbClr val="999999"/>
                </a:solidFill>
              </a:rPr>
              <a:t>:</a:t>
            </a:r>
            <a:r>
              <a:rPr lang="uk-UA" dirty="0">
                <a:solidFill>
                  <a:srgbClr val="999999"/>
                </a:solidFill>
              </a:rPr>
              <a:t> Чех І. В.</a:t>
            </a:r>
            <a:endParaRPr lang="en-US" dirty="0">
              <a:solidFill>
                <a:srgbClr val="999999"/>
              </a:solidFill>
            </a:endParaRPr>
          </a:p>
        </p:txBody>
      </p:sp>
      <p:pic>
        <p:nvPicPr>
          <p:cNvPr id="4" name="Рисунок 3" descr="Зображення, що містить текст, знімок екрана, одежа, дизайн&#10;&#10;Автоматично згенерований опис">
            <a:extLst>
              <a:ext uri="{FF2B5EF4-FFF2-40B4-BE49-F238E27FC236}">
                <a16:creationId xmlns:a16="http://schemas.microsoft.com/office/drawing/2014/main" xmlns="" id="{3F7F0E70-24EB-1844-CAA3-6E89A9BEA3CE}"/>
              </a:ext>
            </a:extLst>
          </p:cNvPr>
          <p:cNvPicPr>
            <a:picLocks noChangeAspect="1"/>
          </p:cNvPicPr>
          <p:nvPr/>
        </p:nvPicPr>
        <p:blipFill>
          <a:blip r:embed="rId3"/>
          <a:stretch>
            <a:fillRect/>
          </a:stretch>
        </p:blipFill>
        <p:spPr>
          <a:xfrm>
            <a:off x="453020" y="957490"/>
            <a:ext cx="3954036" cy="3954036"/>
          </a:xfrm>
          <a:prstGeom prst="rect">
            <a:avLst/>
          </a:prstGeom>
        </p:spPr>
      </p:pic>
    </p:spTree>
    <p:extLst>
      <p:ext uri="{BB962C8B-B14F-4D97-AF65-F5344CB8AC3E}">
        <p14:creationId xmlns:p14="http://schemas.microsoft.com/office/powerpoint/2010/main" val="1120913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flipH="1">
            <a:off x="1538634" y="353815"/>
            <a:ext cx="6512545" cy="61558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Internal network:</a:t>
            </a:r>
          </a:p>
        </p:txBody>
      </p:sp>
      <p:sp>
        <p:nvSpPr>
          <p:cNvPr id="556" name="Google Shape;556;p39"/>
          <p:cNvSpPr txBox="1">
            <a:spLocks noGrp="1"/>
          </p:cNvSpPr>
          <p:nvPr>
            <p:ph type="subTitle" idx="1"/>
          </p:nvPr>
        </p:nvSpPr>
        <p:spPr>
          <a:xfrm flipH="1">
            <a:off x="4571999" y="1535912"/>
            <a:ext cx="4118981" cy="2166878"/>
          </a:xfrm>
          <a:prstGeom prst="rect">
            <a:avLst/>
          </a:prstGeom>
        </p:spPr>
        <p:txBody>
          <a:bodyPr spcFirstLastPara="1" wrap="square" lIns="91425" tIns="91425" rIns="91425" bIns="91425" anchor="t" anchorCtr="0">
            <a:noAutofit/>
          </a:bodyPr>
          <a:lstStyle/>
          <a:p>
            <a:pPr marL="0" indent="0" algn="r">
              <a:spcAft>
                <a:spcPts val="1600"/>
              </a:spcAft>
            </a:pPr>
            <a:r>
              <a:rPr lang="en-US" dirty="0">
                <a:solidFill>
                  <a:schemeClr val="tx1"/>
                </a:solidFill>
                <a:latin typeface="Google Sans" panose="020B0503030502040204" pitchFamily="34" charset="0"/>
              </a:rPr>
              <a:t>Feature: In Internal Network mode, virtual machines connect to an internal network and can only communicate with each other and with the host system, if such a network is configured. They do not have access to an external network or the Internet.</a:t>
            </a:r>
          </a:p>
          <a:p>
            <a:pPr marL="0" indent="0" algn="r">
              <a:spcAft>
                <a:spcPts val="1600"/>
              </a:spcAft>
            </a:pPr>
            <a:r>
              <a:rPr lang="en-US" dirty="0">
                <a:solidFill>
                  <a:schemeClr val="tx1"/>
                </a:solidFill>
                <a:latin typeface="Google Sans" panose="020B0503030502040204" pitchFamily="34" charset="0"/>
              </a:rPr>
              <a:t>Purpose: Used when you need to create a closed internal network for virtual machines that must communicate with each other but must not be accessible from the outside.</a:t>
            </a:r>
            <a:endParaRPr dirty="0">
              <a:solidFill>
                <a:schemeClr val="tx1"/>
              </a:solidFill>
              <a:latin typeface="Google Sans" panose="020B0503030502040204" pitchFamily="34" charset="0"/>
            </a:endParaRPr>
          </a:p>
        </p:txBody>
      </p:sp>
      <p:sp>
        <p:nvSpPr>
          <p:cNvPr id="2" name="Google Shape;458;p32">
            <a:extLst>
              <a:ext uri="{FF2B5EF4-FFF2-40B4-BE49-F238E27FC236}">
                <a16:creationId xmlns:a16="http://schemas.microsoft.com/office/drawing/2014/main" xmlns="" id="{BE11960D-8564-AC78-AF92-5D0AB7B5A001}"/>
              </a:ext>
            </a:extLst>
          </p:cNvPr>
          <p:cNvSpPr txBox="1">
            <a:spLocks/>
          </p:cNvSpPr>
          <p:nvPr/>
        </p:nvSpPr>
        <p:spPr>
          <a:xfrm>
            <a:off x="6234112" y="4269307"/>
            <a:ext cx="236766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solidFill>
                  <a:srgbClr val="999999"/>
                </a:solidFill>
              </a:rPr>
              <a:t>Виконав</a:t>
            </a:r>
            <a:r>
              <a:rPr lang="en-US" dirty="0">
                <a:solidFill>
                  <a:srgbClr val="999999"/>
                </a:solidFill>
              </a:rPr>
              <a:t> </a:t>
            </a:r>
            <a:r>
              <a:rPr lang="uk-UA" dirty="0">
                <a:solidFill>
                  <a:srgbClr val="999999"/>
                </a:solidFill>
              </a:rPr>
              <a:t>студент</a:t>
            </a:r>
            <a:r>
              <a:rPr lang="en-US" dirty="0">
                <a:solidFill>
                  <a:srgbClr val="999999"/>
                </a:solidFill>
              </a:rPr>
              <a:t>:</a:t>
            </a:r>
            <a:r>
              <a:rPr lang="uk-UA" dirty="0">
                <a:solidFill>
                  <a:srgbClr val="999999"/>
                </a:solidFill>
              </a:rPr>
              <a:t> Чех І. В.</a:t>
            </a:r>
            <a:endParaRPr lang="en-US" dirty="0">
              <a:solidFill>
                <a:srgbClr val="999999"/>
              </a:solidFill>
            </a:endParaRPr>
          </a:p>
        </p:txBody>
      </p:sp>
      <p:pic>
        <p:nvPicPr>
          <p:cNvPr id="5" name="Рисунок 4" descr="Зображення, що містить текст, постер, дизайн, знімок екрана&#10;&#10;Автоматично згенерований опис">
            <a:extLst>
              <a:ext uri="{FF2B5EF4-FFF2-40B4-BE49-F238E27FC236}">
                <a16:creationId xmlns:a16="http://schemas.microsoft.com/office/drawing/2014/main" xmlns="" id="{20A79EB5-71B7-7193-31D5-FAC5CFE57E4D}"/>
              </a:ext>
            </a:extLst>
          </p:cNvPr>
          <p:cNvPicPr>
            <a:picLocks noChangeAspect="1"/>
          </p:cNvPicPr>
          <p:nvPr/>
        </p:nvPicPr>
        <p:blipFill>
          <a:blip r:embed="rId3"/>
          <a:stretch>
            <a:fillRect/>
          </a:stretch>
        </p:blipFill>
        <p:spPr>
          <a:xfrm>
            <a:off x="482522" y="1203367"/>
            <a:ext cx="3657600" cy="3657600"/>
          </a:xfrm>
          <a:prstGeom prst="rect">
            <a:avLst/>
          </a:prstGeom>
        </p:spPr>
      </p:pic>
    </p:spTree>
    <p:extLst>
      <p:ext uri="{BB962C8B-B14F-4D97-AF65-F5344CB8AC3E}">
        <p14:creationId xmlns:p14="http://schemas.microsoft.com/office/powerpoint/2010/main" val="4179780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a:t>
            </a:r>
            <a:r>
              <a:rPr lang="uk-UA" dirty="0"/>
              <a:t>3</a:t>
            </a:r>
            <a:endParaRPr dirty="0"/>
          </a:p>
        </p:txBody>
      </p:sp>
      <p:sp>
        <p:nvSpPr>
          <p:cNvPr id="512" name="Google Shape;512;p35"/>
          <p:cNvSpPr/>
          <p:nvPr/>
        </p:nvSpPr>
        <p:spPr>
          <a:xfrm>
            <a:off x="914296" y="2911671"/>
            <a:ext cx="3412044" cy="1107594"/>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953871" y="3019709"/>
            <a:ext cx="3348000" cy="841800"/>
          </a:xfrm>
          <a:prstGeom prst="rect">
            <a:avLst/>
          </a:prstGeom>
        </p:spPr>
        <p:txBody>
          <a:bodyPr spcFirstLastPara="1" wrap="square" lIns="91425" tIns="91425" rIns="91425" bIns="91425" anchor="ctr" anchorCtr="0">
            <a:noAutofit/>
          </a:bodyPr>
          <a:lstStyle/>
          <a:p>
            <a:pPr lvl="0"/>
            <a:r>
              <a:rPr lang="en-GB" sz="2400" dirty="0"/>
              <a:t>'Configuring network settings'</a:t>
            </a:r>
            <a:endParaRPr sz="2400" dirty="0"/>
          </a:p>
        </p:txBody>
      </p:sp>
      <p:grpSp>
        <p:nvGrpSpPr>
          <p:cNvPr id="4" name="Google Shape;910;p51">
            <a:extLst>
              <a:ext uri="{FF2B5EF4-FFF2-40B4-BE49-F238E27FC236}">
                <a16:creationId xmlns:a16="http://schemas.microsoft.com/office/drawing/2014/main" xmlns="" id="{09BF011D-4A13-981E-B82D-355C2EAD363F}"/>
              </a:ext>
            </a:extLst>
          </p:cNvPr>
          <p:cNvGrpSpPr/>
          <p:nvPr/>
        </p:nvGrpSpPr>
        <p:grpSpPr>
          <a:xfrm>
            <a:off x="4720500" y="1552341"/>
            <a:ext cx="3571200" cy="2728425"/>
            <a:chOff x="4572596" y="1126750"/>
            <a:chExt cx="3571200" cy="2728425"/>
          </a:xfrm>
        </p:grpSpPr>
        <p:sp>
          <p:nvSpPr>
            <p:cNvPr id="5" name="Google Shape;911;p51">
              <a:extLst>
                <a:ext uri="{FF2B5EF4-FFF2-40B4-BE49-F238E27FC236}">
                  <a16:creationId xmlns:a16="http://schemas.microsoft.com/office/drawing/2014/main" xmlns="" id="{D0442576-E368-2F34-63C1-C6C1D8136CD2}"/>
                </a:ext>
              </a:extLst>
            </p:cNvPr>
            <p:cNvSpPr/>
            <p:nvPr/>
          </p:nvSpPr>
          <p:spPr>
            <a:xfrm>
              <a:off x="6003423" y="3077425"/>
              <a:ext cx="709500" cy="761100"/>
            </a:xfrm>
            <a:prstGeom prst="trapezoid">
              <a:avLst>
                <a:gd name="adj" fmla="val 7613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12;p51">
              <a:extLst>
                <a:ext uri="{FF2B5EF4-FFF2-40B4-BE49-F238E27FC236}">
                  <a16:creationId xmlns:a16="http://schemas.microsoft.com/office/drawing/2014/main" xmlns="" id="{A2C1ECEF-2EF1-E3BF-D2A3-FB91EEED0B72}"/>
                </a:ext>
              </a:extLst>
            </p:cNvPr>
            <p:cNvSpPr/>
            <p:nvPr/>
          </p:nvSpPr>
          <p:spPr>
            <a:xfrm>
              <a:off x="4572596" y="1126750"/>
              <a:ext cx="3571200" cy="2262600"/>
            </a:xfrm>
            <a:prstGeom prst="roundRect">
              <a:avLst>
                <a:gd name="adj" fmla="val 332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13;p51">
              <a:extLst>
                <a:ext uri="{FF2B5EF4-FFF2-40B4-BE49-F238E27FC236}">
                  <a16:creationId xmlns:a16="http://schemas.microsoft.com/office/drawing/2014/main" xmlns="" id="{D2167B86-E33E-CAA7-CD81-83294F7943E6}"/>
                </a:ext>
              </a:extLst>
            </p:cNvPr>
            <p:cNvSpPr/>
            <p:nvPr/>
          </p:nvSpPr>
          <p:spPr>
            <a:xfrm>
              <a:off x="5713500" y="3761275"/>
              <a:ext cx="1289400" cy="93900"/>
            </a:xfrm>
            <a:prstGeom prst="roundRect">
              <a:avLst>
                <a:gd name="adj"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Google Shape;914;p51">
            <a:extLst>
              <a:ext uri="{FF2B5EF4-FFF2-40B4-BE49-F238E27FC236}">
                <a16:creationId xmlns:a16="http://schemas.microsoft.com/office/drawing/2014/main" xmlns="" id="{AE8ED5B0-9694-BD38-34E2-6BBB17CF39DF}"/>
              </a:ext>
            </a:extLst>
          </p:cNvPr>
          <p:cNvPicPr preferRelativeResize="0"/>
          <p:nvPr/>
        </p:nvPicPr>
        <p:blipFill rotWithShape="1">
          <a:blip r:embed="rId3"/>
          <a:srcRect t="14638" b="14638"/>
          <a:stretch/>
        </p:blipFill>
        <p:spPr>
          <a:xfrm>
            <a:off x="4870200" y="1770641"/>
            <a:ext cx="3259050" cy="1825800"/>
          </a:xfrm>
          <a:prstGeom prst="roundRect">
            <a:avLst>
              <a:gd name="adj" fmla="val 3451"/>
            </a:avLst>
          </a:prstGeom>
          <a:noFill/>
          <a:ln w="28575" cap="flat" cmpd="sng">
            <a:solidFill>
              <a:srgbClr val="000000"/>
            </a:solidFill>
            <a:prstDash val="solid"/>
            <a:round/>
            <a:headEnd type="none" w="sm" len="sm"/>
            <a:tailEnd type="none" w="sm" len="sm"/>
          </a:ln>
        </p:spPr>
      </p:pic>
      <p:sp>
        <p:nvSpPr>
          <p:cNvPr id="9" name="Google Shape;458;p32">
            <a:extLst>
              <a:ext uri="{FF2B5EF4-FFF2-40B4-BE49-F238E27FC236}">
                <a16:creationId xmlns:a16="http://schemas.microsoft.com/office/drawing/2014/main" xmlns="" id="{6E125EBF-6596-4B57-893E-9C4063509AFB}"/>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a:t>Чех. І.В.</a:t>
            </a:r>
            <a:endParaRPr lang="en-US" dirty="0"/>
          </a:p>
        </p:txBody>
      </p:sp>
    </p:spTree>
    <p:extLst>
      <p:ext uri="{BB962C8B-B14F-4D97-AF65-F5344CB8AC3E}">
        <p14:creationId xmlns:p14="http://schemas.microsoft.com/office/powerpoint/2010/main" val="1254735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grpSp>
        <p:nvGrpSpPr>
          <p:cNvPr id="525" name="Google Shape;525;p37"/>
          <p:cNvGrpSpPr/>
          <p:nvPr/>
        </p:nvGrpSpPr>
        <p:grpSpPr>
          <a:xfrm>
            <a:off x="1732547" y="1144887"/>
            <a:ext cx="5678918" cy="3463325"/>
            <a:chOff x="2333960" y="2049193"/>
            <a:chExt cx="1137900" cy="861417"/>
          </a:xfrm>
        </p:grpSpPr>
        <p:sp>
          <p:nvSpPr>
            <p:cNvPr id="526" name="Google Shape;526;p37"/>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dist="3810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9525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37"/>
          <p:cNvSpPr txBox="1">
            <a:spLocks noGrp="1"/>
          </p:cNvSpPr>
          <p:nvPr>
            <p:ph type="title"/>
          </p:nvPr>
        </p:nvSpPr>
        <p:spPr>
          <a:xfrm>
            <a:off x="1732538" y="1144875"/>
            <a:ext cx="2681100" cy="531900"/>
          </a:xfrm>
          <a:prstGeom prst="rect">
            <a:avLst/>
          </a:prstGeom>
        </p:spPr>
        <p:txBody>
          <a:bodyPr spcFirstLastPara="1" wrap="square" lIns="91425" tIns="91425" rIns="91425" bIns="91425" anchor="ctr" anchorCtr="0">
            <a:noAutofit/>
          </a:bodyPr>
          <a:lstStyle/>
          <a:p>
            <a:pPr lvl="0"/>
            <a:r>
              <a:rPr lang="en-GB" dirty="0"/>
              <a:t>Network settings</a:t>
            </a:r>
            <a:endParaRPr dirty="0"/>
          </a:p>
        </p:txBody>
      </p:sp>
      <p:sp>
        <p:nvSpPr>
          <p:cNvPr id="529" name="Google Shape;529;p37"/>
          <p:cNvSpPr txBox="1">
            <a:spLocks noGrp="1"/>
          </p:cNvSpPr>
          <p:nvPr>
            <p:ph type="subTitle" idx="1"/>
          </p:nvPr>
        </p:nvSpPr>
        <p:spPr>
          <a:xfrm>
            <a:off x="1751387" y="1516644"/>
            <a:ext cx="5400040" cy="2816520"/>
          </a:xfrm>
          <a:prstGeom prst="rect">
            <a:avLst/>
          </a:prstGeom>
        </p:spPr>
        <p:txBody>
          <a:bodyPr spcFirstLastPara="1" wrap="square" lIns="91425" tIns="91425" rIns="91425" bIns="91425" anchor="ctr" anchorCtr="0">
            <a:noAutofit/>
          </a:bodyPr>
          <a:lstStyle/>
          <a:p>
            <a:pPr marL="0" lvl="0" indent="0"/>
            <a:r>
              <a:rPr lang="en-US" sz="1400" dirty="0">
                <a:solidFill>
                  <a:schemeClr val="dk1"/>
                </a:solidFill>
                <a:latin typeface="Varela Round"/>
                <a:ea typeface="Varela Round"/>
                <a:cs typeface="Varela Round"/>
                <a:sym typeface="Varela Round"/>
              </a:rPr>
              <a:t>There are the following commands for configuring the network:</a:t>
            </a:r>
          </a:p>
          <a:p>
            <a:pPr marL="342900" lvl="0" indent="-342900">
              <a:buFont typeface="+mj-lt"/>
              <a:buAutoNum type="arabicPeriod"/>
            </a:pPr>
            <a:r>
              <a:rPr lang="en-US" sz="1400" dirty="0" err="1" smtClean="0">
                <a:solidFill>
                  <a:schemeClr val="dk1"/>
                </a:solidFill>
                <a:latin typeface="Varela Round"/>
                <a:ea typeface="Varela Round"/>
                <a:cs typeface="Varela Round"/>
                <a:sym typeface="Varela Round"/>
              </a:rPr>
              <a:t>Ifconfig</a:t>
            </a:r>
            <a:r>
              <a:rPr lang="en-US" sz="1400" dirty="0" smtClean="0">
                <a:solidFill>
                  <a:schemeClr val="dk1"/>
                </a:solidFill>
                <a:latin typeface="Varela Round"/>
                <a:ea typeface="Varela Round"/>
                <a:cs typeface="Varela Round"/>
                <a:sym typeface="Varela Round"/>
              </a:rPr>
              <a:t> </a:t>
            </a:r>
            <a:r>
              <a:rPr lang="en-US" sz="1400" dirty="0">
                <a:solidFill>
                  <a:schemeClr val="dk1"/>
                </a:solidFill>
                <a:latin typeface="Varela Round"/>
                <a:ea typeface="Varela Round"/>
                <a:cs typeface="Varela Round"/>
                <a:sym typeface="Varela Round"/>
              </a:rPr>
              <a:t>- This command displays the current settings of network interfaces, such as IP address, subnet mask, and more. It also allows you to change network settings;</a:t>
            </a:r>
          </a:p>
          <a:p>
            <a:pPr marL="342900" lvl="0" indent="-342900">
              <a:buFont typeface="+mj-lt"/>
              <a:buAutoNum type="arabicPeriod"/>
            </a:pPr>
            <a:r>
              <a:rPr lang="en-US" sz="1400" dirty="0" err="1" smtClean="0">
                <a:solidFill>
                  <a:schemeClr val="dk1"/>
                </a:solidFill>
                <a:latin typeface="Varela Round"/>
                <a:ea typeface="Varela Round"/>
                <a:cs typeface="Varela Round"/>
                <a:sym typeface="Varela Round"/>
              </a:rPr>
              <a:t>Ip</a:t>
            </a:r>
            <a:r>
              <a:rPr lang="en-US" sz="1400" dirty="0" smtClean="0">
                <a:solidFill>
                  <a:schemeClr val="dk1"/>
                </a:solidFill>
                <a:latin typeface="Varela Round"/>
                <a:ea typeface="Varela Round"/>
                <a:cs typeface="Varela Round"/>
                <a:sym typeface="Varela Round"/>
              </a:rPr>
              <a:t> </a:t>
            </a:r>
            <a:r>
              <a:rPr lang="en-US" sz="1400" dirty="0">
                <a:solidFill>
                  <a:schemeClr val="dk1"/>
                </a:solidFill>
                <a:latin typeface="Varela Round"/>
                <a:ea typeface="Varela Round"/>
                <a:cs typeface="Varela Round"/>
                <a:sym typeface="Varela Round"/>
              </a:rPr>
              <a:t>— is a more modern alternative to "</a:t>
            </a:r>
            <a:r>
              <a:rPr lang="en-US" sz="1400" dirty="0" err="1">
                <a:solidFill>
                  <a:schemeClr val="dk1"/>
                </a:solidFill>
                <a:latin typeface="Varela Round"/>
                <a:ea typeface="Varela Round"/>
                <a:cs typeface="Varela Round"/>
                <a:sym typeface="Varela Round"/>
              </a:rPr>
              <a:t>ifconfig</a:t>
            </a:r>
            <a:r>
              <a:rPr lang="en-US" sz="1400" dirty="0">
                <a:solidFill>
                  <a:schemeClr val="dk1"/>
                </a:solidFill>
                <a:latin typeface="Varela Round"/>
                <a:ea typeface="Varela Round"/>
                <a:cs typeface="Varela Round"/>
                <a:sym typeface="Varela Round"/>
              </a:rPr>
              <a:t>";</a:t>
            </a:r>
          </a:p>
          <a:p>
            <a:pPr marL="342900" lvl="0" indent="-342900">
              <a:buFont typeface="+mj-lt"/>
              <a:buAutoNum type="arabicPeriod"/>
            </a:pPr>
            <a:r>
              <a:rPr lang="en-US" sz="1400" dirty="0" smtClean="0">
                <a:solidFill>
                  <a:schemeClr val="dk1"/>
                </a:solidFill>
                <a:latin typeface="Varela Round"/>
                <a:ea typeface="Varela Round"/>
                <a:cs typeface="Varela Round"/>
                <a:sym typeface="Varela Round"/>
              </a:rPr>
              <a:t>Route </a:t>
            </a:r>
            <a:r>
              <a:rPr lang="en-US" sz="1400" dirty="0">
                <a:solidFill>
                  <a:schemeClr val="dk1"/>
                </a:solidFill>
                <a:latin typeface="Varela Round"/>
                <a:ea typeface="Varela Round"/>
                <a:cs typeface="Varela Round"/>
                <a:sym typeface="Varela Round"/>
              </a:rPr>
              <a:t>(route) — this command displays and allows you to change routing tables;</a:t>
            </a:r>
            <a:endParaRPr sz="1400" dirty="0">
              <a:solidFill>
                <a:schemeClr val="dk1"/>
              </a:solidFill>
              <a:latin typeface="Varela Round"/>
              <a:ea typeface="Varela Round"/>
              <a:cs typeface="Varela Round"/>
              <a:sym typeface="Varela Round"/>
            </a:endParaRPr>
          </a:p>
        </p:txBody>
      </p:sp>
      <p:sp>
        <p:nvSpPr>
          <p:cNvPr id="2" name="Google Shape;511;p35">
            <a:extLst>
              <a:ext uri="{FF2B5EF4-FFF2-40B4-BE49-F238E27FC236}">
                <a16:creationId xmlns:a16="http://schemas.microsoft.com/office/drawing/2014/main" xmlns="" id="{324CC8F1-3796-605E-CF83-341E97B9417E}"/>
              </a:ext>
            </a:extLst>
          </p:cNvPr>
          <p:cNvSpPr txBox="1">
            <a:spLocks/>
          </p:cNvSpPr>
          <p:nvPr/>
        </p:nvSpPr>
        <p:spPr>
          <a:xfrm>
            <a:off x="7411453" y="396231"/>
            <a:ext cx="1529753" cy="8601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6000"/>
            </a:pPr>
            <a:r>
              <a:rPr lang="en" sz="6000" b="1" dirty="0" smtClean="0">
                <a:solidFill>
                  <a:schemeClr val="dk1"/>
                </a:solidFill>
                <a:latin typeface="Varela Round"/>
                <a:cs typeface="Varela Round"/>
                <a:sym typeface="Varela Round"/>
              </a:rPr>
              <a:t>03</a:t>
            </a:r>
            <a:endParaRPr lang="en" sz="6000" b="1" dirty="0">
              <a:solidFill>
                <a:schemeClr val="dk1"/>
              </a:solidFill>
              <a:latin typeface="Varela Round"/>
              <a:cs typeface="Varela Round"/>
              <a:sym typeface="Varela Round"/>
            </a:endParaRPr>
          </a:p>
        </p:txBody>
      </p:sp>
      <p:sp>
        <p:nvSpPr>
          <p:cNvPr id="3" name="Google Shape;458;p32">
            <a:extLst>
              <a:ext uri="{FF2B5EF4-FFF2-40B4-BE49-F238E27FC236}">
                <a16:creationId xmlns:a16="http://schemas.microsoft.com/office/drawing/2014/main" xmlns="" id="{8F4730CE-A594-CC02-B383-47988891654A}"/>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smtClean="0"/>
              <a:t>Чех. І</a:t>
            </a:r>
            <a:r>
              <a:rPr lang="uk-UA" dirty="0" smtClean="0"/>
              <a:t>.В.</a:t>
            </a:r>
            <a:endParaRPr lang="en-US" dirty="0"/>
          </a:p>
        </p:txBody>
      </p:sp>
    </p:spTree>
    <p:extLst>
      <p:ext uri="{BB962C8B-B14F-4D97-AF65-F5344CB8AC3E}">
        <p14:creationId xmlns:p14="http://schemas.microsoft.com/office/powerpoint/2010/main" val="28087925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grpSp>
        <p:nvGrpSpPr>
          <p:cNvPr id="525" name="Google Shape;525;p37"/>
          <p:cNvGrpSpPr/>
          <p:nvPr/>
        </p:nvGrpSpPr>
        <p:grpSpPr>
          <a:xfrm>
            <a:off x="1732547" y="1144887"/>
            <a:ext cx="5678918" cy="3463325"/>
            <a:chOff x="2333960" y="2049193"/>
            <a:chExt cx="1137900" cy="861417"/>
          </a:xfrm>
        </p:grpSpPr>
        <p:sp>
          <p:nvSpPr>
            <p:cNvPr id="526" name="Google Shape;526;p37"/>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dist="3810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9525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37"/>
          <p:cNvSpPr txBox="1">
            <a:spLocks noGrp="1"/>
          </p:cNvSpPr>
          <p:nvPr>
            <p:ph type="title"/>
          </p:nvPr>
        </p:nvSpPr>
        <p:spPr>
          <a:xfrm>
            <a:off x="1732538" y="1144875"/>
            <a:ext cx="2681100" cy="531900"/>
          </a:xfrm>
          <a:prstGeom prst="rect">
            <a:avLst/>
          </a:prstGeom>
        </p:spPr>
        <p:txBody>
          <a:bodyPr spcFirstLastPara="1" wrap="square" lIns="91425" tIns="91425" rIns="91425" bIns="91425" anchor="ctr" anchorCtr="0">
            <a:noAutofit/>
          </a:bodyPr>
          <a:lstStyle/>
          <a:p>
            <a:pPr lvl="0"/>
            <a:r>
              <a:rPr lang="en-GB" dirty="0"/>
              <a:t>Network settings</a:t>
            </a:r>
            <a:endParaRPr dirty="0"/>
          </a:p>
        </p:txBody>
      </p:sp>
      <p:sp>
        <p:nvSpPr>
          <p:cNvPr id="2" name="Google Shape;511;p35">
            <a:extLst>
              <a:ext uri="{FF2B5EF4-FFF2-40B4-BE49-F238E27FC236}">
                <a16:creationId xmlns:a16="http://schemas.microsoft.com/office/drawing/2014/main" xmlns="" id="{324CC8F1-3796-605E-CF83-341E97B9417E}"/>
              </a:ext>
            </a:extLst>
          </p:cNvPr>
          <p:cNvSpPr txBox="1">
            <a:spLocks/>
          </p:cNvSpPr>
          <p:nvPr/>
        </p:nvSpPr>
        <p:spPr>
          <a:xfrm>
            <a:off x="7411453" y="396231"/>
            <a:ext cx="1529753" cy="8601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6000"/>
            </a:pPr>
            <a:r>
              <a:rPr lang="en" sz="6000" b="1" dirty="0" smtClean="0">
                <a:solidFill>
                  <a:schemeClr val="dk1"/>
                </a:solidFill>
                <a:latin typeface="Varela Round"/>
                <a:cs typeface="Varela Round"/>
                <a:sym typeface="Varela Round"/>
              </a:rPr>
              <a:t>03</a:t>
            </a:r>
            <a:endParaRPr lang="en" sz="6000" b="1" dirty="0">
              <a:solidFill>
                <a:schemeClr val="dk1"/>
              </a:solidFill>
              <a:latin typeface="Varela Round"/>
              <a:cs typeface="Varela Round"/>
              <a:sym typeface="Varela Round"/>
            </a:endParaRPr>
          </a:p>
        </p:txBody>
      </p:sp>
      <p:sp>
        <p:nvSpPr>
          <p:cNvPr id="3" name="Google Shape;458;p32">
            <a:extLst>
              <a:ext uri="{FF2B5EF4-FFF2-40B4-BE49-F238E27FC236}">
                <a16:creationId xmlns:a16="http://schemas.microsoft.com/office/drawing/2014/main" xmlns="" id="{8F4730CE-A594-CC02-B383-47988891654A}"/>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a:t>Чех. </a:t>
            </a:r>
            <a:r>
              <a:rPr lang="uk-UA" dirty="0" smtClean="0"/>
              <a:t>І.В.</a:t>
            </a:r>
            <a:endParaRPr lang="en-US" dirty="0"/>
          </a:p>
        </p:txBody>
      </p:sp>
      <p:pic>
        <p:nvPicPr>
          <p:cNvPr id="5" name="Рисунок 4"/>
          <p:cNvPicPr>
            <a:picLocks noChangeAspect="1"/>
          </p:cNvPicPr>
          <p:nvPr/>
        </p:nvPicPr>
        <p:blipFill>
          <a:blip r:embed="rId3"/>
          <a:stretch>
            <a:fillRect/>
          </a:stretch>
        </p:blipFill>
        <p:spPr>
          <a:xfrm>
            <a:off x="1876567" y="1910131"/>
            <a:ext cx="5418161" cy="2226525"/>
          </a:xfrm>
          <a:prstGeom prst="rect">
            <a:avLst/>
          </a:prstGeom>
        </p:spPr>
      </p:pic>
    </p:spTree>
    <p:extLst>
      <p:ext uri="{BB962C8B-B14F-4D97-AF65-F5344CB8AC3E}">
        <p14:creationId xmlns:p14="http://schemas.microsoft.com/office/powerpoint/2010/main" val="2755717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a:t>
            </a:r>
            <a:r>
              <a:rPr lang="en-US" dirty="0"/>
              <a:t>3</a:t>
            </a:r>
            <a:endParaRPr dirty="0"/>
          </a:p>
        </p:txBody>
      </p:sp>
      <p:sp>
        <p:nvSpPr>
          <p:cNvPr id="512" name="Google Shape;512;p35"/>
          <p:cNvSpPr/>
          <p:nvPr/>
        </p:nvSpPr>
        <p:spPr>
          <a:xfrm>
            <a:off x="921224" y="2777319"/>
            <a:ext cx="3290568" cy="1107059"/>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968990" y="2743982"/>
            <a:ext cx="3242801" cy="1118333"/>
          </a:xfrm>
          <a:prstGeom prst="rect">
            <a:avLst/>
          </a:prstGeom>
        </p:spPr>
        <p:txBody>
          <a:bodyPr spcFirstLastPara="1" wrap="square" lIns="91425" tIns="91425" rIns="91425" bIns="91425" anchor="ctr" anchorCtr="0">
            <a:noAutofit/>
          </a:bodyPr>
          <a:lstStyle/>
          <a:p>
            <a:pPr lvl="0"/>
            <a:r>
              <a:rPr lang="en-GB" sz="2400" dirty="0"/>
              <a:t>'Inter-OS Messaging'</a:t>
            </a:r>
            <a:endParaRPr sz="2400" dirty="0"/>
          </a:p>
        </p:txBody>
      </p:sp>
      <p:grpSp>
        <p:nvGrpSpPr>
          <p:cNvPr id="4" name="Google Shape;910;p51">
            <a:extLst>
              <a:ext uri="{FF2B5EF4-FFF2-40B4-BE49-F238E27FC236}">
                <a16:creationId xmlns:a16="http://schemas.microsoft.com/office/drawing/2014/main" xmlns="" id="{716827B3-8CC6-ED97-86B7-0B7FE644C91F}"/>
              </a:ext>
            </a:extLst>
          </p:cNvPr>
          <p:cNvGrpSpPr/>
          <p:nvPr/>
        </p:nvGrpSpPr>
        <p:grpSpPr>
          <a:xfrm>
            <a:off x="4720500" y="1552341"/>
            <a:ext cx="3571200" cy="2728425"/>
            <a:chOff x="4572596" y="1126750"/>
            <a:chExt cx="3571200" cy="2728425"/>
          </a:xfrm>
        </p:grpSpPr>
        <p:sp>
          <p:nvSpPr>
            <p:cNvPr id="5" name="Google Shape;911;p51">
              <a:extLst>
                <a:ext uri="{FF2B5EF4-FFF2-40B4-BE49-F238E27FC236}">
                  <a16:creationId xmlns:a16="http://schemas.microsoft.com/office/drawing/2014/main" xmlns="" id="{748F3A2F-D66D-EAA0-6995-B11E13FC571D}"/>
                </a:ext>
              </a:extLst>
            </p:cNvPr>
            <p:cNvSpPr/>
            <p:nvPr/>
          </p:nvSpPr>
          <p:spPr>
            <a:xfrm>
              <a:off x="6003423" y="3077425"/>
              <a:ext cx="709500" cy="761100"/>
            </a:xfrm>
            <a:prstGeom prst="trapezoid">
              <a:avLst>
                <a:gd name="adj" fmla="val 7613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12;p51">
              <a:extLst>
                <a:ext uri="{FF2B5EF4-FFF2-40B4-BE49-F238E27FC236}">
                  <a16:creationId xmlns:a16="http://schemas.microsoft.com/office/drawing/2014/main" xmlns="" id="{C3CA675B-B3DF-9E51-A961-84B977631E59}"/>
                </a:ext>
              </a:extLst>
            </p:cNvPr>
            <p:cNvSpPr/>
            <p:nvPr/>
          </p:nvSpPr>
          <p:spPr>
            <a:xfrm>
              <a:off x="4572596" y="1126750"/>
              <a:ext cx="3571200" cy="2262600"/>
            </a:xfrm>
            <a:prstGeom prst="roundRect">
              <a:avLst>
                <a:gd name="adj" fmla="val 332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13;p51">
              <a:extLst>
                <a:ext uri="{FF2B5EF4-FFF2-40B4-BE49-F238E27FC236}">
                  <a16:creationId xmlns:a16="http://schemas.microsoft.com/office/drawing/2014/main" xmlns="" id="{5039354F-24FD-C067-E3E5-F2B068B856E2}"/>
                </a:ext>
              </a:extLst>
            </p:cNvPr>
            <p:cNvSpPr/>
            <p:nvPr/>
          </p:nvSpPr>
          <p:spPr>
            <a:xfrm>
              <a:off x="5713500" y="3761275"/>
              <a:ext cx="1289400" cy="93900"/>
            </a:xfrm>
            <a:prstGeom prst="roundRect">
              <a:avLst>
                <a:gd name="adj"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Google Shape;914;p51">
            <a:extLst>
              <a:ext uri="{FF2B5EF4-FFF2-40B4-BE49-F238E27FC236}">
                <a16:creationId xmlns:a16="http://schemas.microsoft.com/office/drawing/2014/main" xmlns="" id="{49C6F6C4-8B9B-E6EA-DD82-BB58B0FA94B2}"/>
              </a:ext>
            </a:extLst>
          </p:cNvPr>
          <p:cNvPicPr preferRelativeResize="0"/>
          <p:nvPr/>
        </p:nvPicPr>
        <p:blipFill rotWithShape="1">
          <a:blip r:embed="rId3"/>
          <a:srcRect t="14638" b="14638"/>
          <a:stretch/>
        </p:blipFill>
        <p:spPr>
          <a:xfrm>
            <a:off x="4870200" y="1770641"/>
            <a:ext cx="3259050" cy="1825800"/>
          </a:xfrm>
          <a:prstGeom prst="roundRect">
            <a:avLst>
              <a:gd name="adj" fmla="val 3451"/>
            </a:avLst>
          </a:prstGeom>
          <a:noFill/>
          <a:ln w="28575" cap="flat" cmpd="sng">
            <a:solidFill>
              <a:srgbClr val="000000"/>
            </a:solidFill>
            <a:prstDash val="solid"/>
            <a:round/>
            <a:headEnd type="none" w="sm" len="sm"/>
            <a:tailEnd type="none" w="sm" len="sm"/>
          </a:ln>
        </p:spPr>
      </p:pic>
      <p:sp>
        <p:nvSpPr>
          <p:cNvPr id="10" name="Google Shape;458;p32">
            <a:extLst>
              <a:ext uri="{FF2B5EF4-FFF2-40B4-BE49-F238E27FC236}">
                <a16:creationId xmlns:a16="http://schemas.microsoft.com/office/drawing/2014/main" xmlns="" id="{DBF00557-9F69-81F0-BD4B-F5B5F33B8523}"/>
              </a:ext>
            </a:extLst>
          </p:cNvPr>
          <p:cNvSpPr txBox="1">
            <a:spLocks/>
          </p:cNvSpPr>
          <p:nvPr/>
        </p:nvSpPr>
        <p:spPr>
          <a:xfrm>
            <a:off x="4215822" y="406534"/>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smtClean="0"/>
              <a:t>Чех</a:t>
            </a:r>
            <a:r>
              <a:rPr lang="uk-UA" dirty="0" smtClean="0"/>
              <a:t>.</a:t>
            </a:r>
            <a:r>
              <a:rPr lang="en-US" dirty="0" smtClean="0"/>
              <a:t> </a:t>
            </a:r>
            <a:r>
              <a:rPr lang="uk-UA" dirty="0" smtClean="0"/>
              <a:t>І.В.</a:t>
            </a:r>
            <a:endParaRPr lang="en-US" dirty="0"/>
          </a:p>
        </p:txBody>
      </p:sp>
    </p:spTree>
    <p:extLst>
      <p:ext uri="{BB962C8B-B14F-4D97-AF65-F5344CB8AC3E}">
        <p14:creationId xmlns:p14="http://schemas.microsoft.com/office/powerpoint/2010/main" val="34268045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grpSp>
        <p:nvGrpSpPr>
          <p:cNvPr id="525" name="Google Shape;525;p37"/>
          <p:cNvGrpSpPr/>
          <p:nvPr/>
        </p:nvGrpSpPr>
        <p:grpSpPr>
          <a:xfrm>
            <a:off x="1639087" y="1122745"/>
            <a:ext cx="5678918" cy="3608039"/>
            <a:chOff x="2333960" y="2049193"/>
            <a:chExt cx="1137900" cy="861417"/>
          </a:xfrm>
        </p:grpSpPr>
        <p:sp>
          <p:nvSpPr>
            <p:cNvPr id="526" name="Google Shape;526;p37"/>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dist="3810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9525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37"/>
          <p:cNvSpPr txBox="1">
            <a:spLocks noGrp="1"/>
          </p:cNvSpPr>
          <p:nvPr>
            <p:ph type="title"/>
          </p:nvPr>
        </p:nvSpPr>
        <p:spPr>
          <a:xfrm>
            <a:off x="1549021" y="1173707"/>
            <a:ext cx="2864617" cy="503068"/>
          </a:xfrm>
          <a:prstGeom prst="rect">
            <a:avLst/>
          </a:prstGeom>
        </p:spPr>
        <p:txBody>
          <a:bodyPr spcFirstLastPara="1" wrap="square" lIns="91425" tIns="91425" rIns="91425" bIns="91425" anchor="ctr" anchorCtr="0">
            <a:noAutofit/>
          </a:bodyPr>
          <a:lstStyle/>
          <a:p>
            <a:pPr lvl="0"/>
            <a:r>
              <a:rPr lang="en-US" dirty="0"/>
              <a:t>Exchange of messages between OS</a:t>
            </a:r>
            <a:endParaRPr lang="uk-UA" dirty="0"/>
          </a:p>
        </p:txBody>
      </p:sp>
      <p:sp>
        <p:nvSpPr>
          <p:cNvPr id="2" name="Google Shape;511;p35">
            <a:extLst>
              <a:ext uri="{FF2B5EF4-FFF2-40B4-BE49-F238E27FC236}">
                <a16:creationId xmlns:a16="http://schemas.microsoft.com/office/drawing/2014/main" xmlns="" id="{324CC8F1-3796-605E-CF83-341E97B9417E}"/>
              </a:ext>
            </a:extLst>
          </p:cNvPr>
          <p:cNvSpPr txBox="1">
            <a:spLocks/>
          </p:cNvSpPr>
          <p:nvPr/>
        </p:nvSpPr>
        <p:spPr>
          <a:xfrm>
            <a:off x="7411453" y="396231"/>
            <a:ext cx="1529753" cy="8601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6000"/>
            </a:pPr>
            <a:r>
              <a:rPr lang="en" sz="6000" b="1" dirty="0" smtClean="0">
                <a:solidFill>
                  <a:schemeClr val="dk1"/>
                </a:solidFill>
                <a:latin typeface="Varela Round"/>
                <a:cs typeface="Varela Round"/>
                <a:sym typeface="Varela Round"/>
              </a:rPr>
              <a:t>0</a:t>
            </a:r>
            <a:r>
              <a:rPr lang="uk-UA" sz="6000" b="1" dirty="0" smtClean="0">
                <a:solidFill>
                  <a:schemeClr val="dk1"/>
                </a:solidFill>
                <a:latin typeface="Varela Round"/>
                <a:cs typeface="Varela Round"/>
                <a:sym typeface="Varela Round"/>
              </a:rPr>
              <a:t>3</a:t>
            </a:r>
            <a:endParaRPr lang="en" sz="6000" b="1" dirty="0">
              <a:solidFill>
                <a:schemeClr val="dk1"/>
              </a:solidFill>
              <a:latin typeface="Varela Round"/>
              <a:cs typeface="Varela Round"/>
              <a:sym typeface="Varela Round"/>
            </a:endParaRPr>
          </a:p>
        </p:txBody>
      </p:sp>
      <p:sp>
        <p:nvSpPr>
          <p:cNvPr id="3" name="Google Shape;458;p32">
            <a:extLst>
              <a:ext uri="{FF2B5EF4-FFF2-40B4-BE49-F238E27FC236}">
                <a16:creationId xmlns:a16="http://schemas.microsoft.com/office/drawing/2014/main" xmlns="" id="{B281EA46-C90C-3633-637E-6EF93385B033}"/>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a:t>Чех.</a:t>
            </a:r>
            <a:r>
              <a:rPr lang="en-US" dirty="0"/>
              <a:t> </a:t>
            </a:r>
            <a:r>
              <a:rPr lang="uk-UA" dirty="0"/>
              <a:t>І.В.</a:t>
            </a:r>
            <a:endParaRPr lang="en-US" dirty="0"/>
          </a:p>
        </p:txBody>
      </p:sp>
      <p:sp>
        <p:nvSpPr>
          <p:cNvPr id="6" name="TextBox 5"/>
          <p:cNvSpPr txBox="1"/>
          <p:nvPr/>
        </p:nvSpPr>
        <p:spPr>
          <a:xfrm>
            <a:off x="1745094" y="1812361"/>
            <a:ext cx="5477509" cy="1815882"/>
          </a:xfrm>
          <a:prstGeom prst="rect">
            <a:avLst/>
          </a:prstGeom>
          <a:noFill/>
        </p:spPr>
        <p:txBody>
          <a:bodyPr wrap="square" rtlCol="0">
            <a:spAutoFit/>
          </a:bodyPr>
          <a:lstStyle/>
          <a:p>
            <a:pPr marL="342900" indent="-342900">
              <a:buFont typeface="+mj-lt"/>
              <a:buAutoNum type="arabicPeriod"/>
            </a:pPr>
            <a:r>
              <a:rPr lang="en-US" dirty="0">
                <a:solidFill>
                  <a:schemeClr val="dk1"/>
                </a:solidFill>
                <a:latin typeface="Varela Round"/>
                <a:ea typeface="Varela Round"/>
                <a:cs typeface="Varela Round"/>
                <a:sym typeface="Varela Round"/>
              </a:rPr>
              <a:t>First, start one virtual machine listening on a specific </a:t>
            </a:r>
            <a:r>
              <a:rPr lang="en-US" dirty="0" smtClean="0">
                <a:solidFill>
                  <a:schemeClr val="dk1"/>
                </a:solidFill>
                <a:latin typeface="Varela Round"/>
                <a:ea typeface="Varela Round"/>
                <a:cs typeface="Varela Round"/>
                <a:sym typeface="Varela Round"/>
              </a:rPr>
              <a:t>port:</a:t>
            </a:r>
            <a:r>
              <a:rPr lang="uk-UA" dirty="0" smtClean="0">
                <a:solidFill>
                  <a:schemeClr val="dk1"/>
                </a:solidFill>
                <a:latin typeface="Varela Round"/>
                <a:ea typeface="Varela Round"/>
                <a:cs typeface="Varela Round"/>
                <a:sym typeface="Varela Round"/>
              </a:rPr>
              <a:t> </a:t>
            </a:r>
            <a:r>
              <a:rPr lang="en-US" dirty="0" err="1" smtClean="0">
                <a:solidFill>
                  <a:schemeClr val="dk1"/>
                </a:solidFill>
                <a:latin typeface="Varela Round"/>
                <a:ea typeface="Varela Round"/>
                <a:cs typeface="Varela Round"/>
                <a:sym typeface="Varela Round"/>
              </a:rPr>
              <a:t>Nc</a:t>
            </a:r>
            <a:r>
              <a:rPr lang="en-US" dirty="0" smtClean="0">
                <a:solidFill>
                  <a:schemeClr val="dk1"/>
                </a:solidFill>
                <a:latin typeface="Varela Round"/>
                <a:ea typeface="Varela Round"/>
                <a:cs typeface="Varela Round"/>
                <a:sym typeface="Varela Round"/>
              </a:rPr>
              <a:t> </a:t>
            </a:r>
            <a:r>
              <a:rPr lang="en-US" dirty="0">
                <a:solidFill>
                  <a:schemeClr val="dk1"/>
                </a:solidFill>
                <a:latin typeface="Varela Round"/>
                <a:ea typeface="Varela Round"/>
                <a:cs typeface="Varela Round"/>
                <a:sym typeface="Varela Round"/>
              </a:rPr>
              <a:t>–l –p 12345;</a:t>
            </a:r>
          </a:p>
          <a:p>
            <a:pPr marL="342900" indent="-342900">
              <a:buFont typeface="+mj-lt"/>
              <a:buAutoNum type="arabicPeriod"/>
            </a:pPr>
            <a:r>
              <a:rPr lang="en-US" dirty="0">
                <a:solidFill>
                  <a:schemeClr val="dk1"/>
                </a:solidFill>
                <a:latin typeface="Varela Round"/>
                <a:ea typeface="Varela Round"/>
                <a:cs typeface="Varela Round"/>
                <a:sym typeface="Varela Round"/>
              </a:rPr>
              <a:t>On another virtual machine, you need to write the following command:</a:t>
            </a:r>
          </a:p>
          <a:p>
            <a:pPr marL="342900" indent="-342900">
              <a:buFont typeface="+mj-lt"/>
              <a:buAutoNum type="arabicPeriod"/>
            </a:pPr>
            <a:r>
              <a:rPr lang="en-US" dirty="0" err="1">
                <a:solidFill>
                  <a:schemeClr val="dk1"/>
                </a:solidFill>
                <a:latin typeface="Varela Round"/>
                <a:ea typeface="Varela Round"/>
                <a:cs typeface="Varela Round"/>
                <a:sym typeface="Varela Round"/>
              </a:rPr>
              <a:t>Nc</a:t>
            </a:r>
            <a:r>
              <a:rPr lang="en-US" dirty="0">
                <a:solidFill>
                  <a:schemeClr val="dk1"/>
                </a:solidFill>
                <a:latin typeface="Varela Round"/>
                <a:ea typeface="Varela Round"/>
                <a:cs typeface="Varela Round"/>
                <a:sym typeface="Varela Round"/>
              </a:rPr>
              <a:t> &lt;IP address&gt; 12345;</a:t>
            </a:r>
          </a:p>
          <a:p>
            <a:pPr marL="342900" indent="-342900">
              <a:buFont typeface="+mj-lt"/>
              <a:buAutoNum type="arabicPeriod"/>
            </a:pPr>
            <a:r>
              <a:rPr lang="en-US" dirty="0">
                <a:solidFill>
                  <a:schemeClr val="dk1"/>
                </a:solidFill>
                <a:latin typeface="Varela Round"/>
                <a:ea typeface="Varela Round"/>
                <a:cs typeface="Varela Round"/>
                <a:sym typeface="Varela Round"/>
              </a:rPr>
              <a:t>After entering this command, you will be able to enter a text message and it will go to the other machine</a:t>
            </a:r>
          </a:p>
          <a:p>
            <a:pPr marL="342900" indent="-342900">
              <a:buFont typeface="+mj-lt"/>
              <a:buAutoNum type="arabicPeriod"/>
            </a:pPr>
            <a:r>
              <a:rPr lang="en-US" dirty="0">
                <a:solidFill>
                  <a:schemeClr val="dk1"/>
                </a:solidFill>
                <a:latin typeface="Varela Round"/>
                <a:ea typeface="Varela Round"/>
                <a:cs typeface="Varela Round"/>
                <a:sym typeface="Varela Round"/>
              </a:rPr>
              <a:t>To exit press “</a:t>
            </a:r>
            <a:r>
              <a:rPr lang="en-US" dirty="0" err="1">
                <a:solidFill>
                  <a:schemeClr val="dk1"/>
                </a:solidFill>
                <a:latin typeface="Varela Round"/>
                <a:ea typeface="Varela Round"/>
                <a:cs typeface="Varela Round"/>
                <a:sym typeface="Varela Round"/>
              </a:rPr>
              <a:t>Ctrl+C</a:t>
            </a:r>
            <a:r>
              <a:rPr lang="en-US" dirty="0">
                <a:solidFill>
                  <a:schemeClr val="dk1"/>
                </a:solidFill>
                <a:latin typeface="Varela Round"/>
                <a:ea typeface="Varela Round"/>
                <a:cs typeface="Varela Round"/>
                <a:sym typeface="Varela Round"/>
              </a:rPr>
              <a:t>”;</a:t>
            </a:r>
            <a:endParaRPr lang="uk-UA" dirty="0">
              <a:solidFill>
                <a:schemeClr val="dk1"/>
              </a:solidFill>
              <a:latin typeface="Varela Round"/>
              <a:ea typeface="Varela Round"/>
              <a:cs typeface="Varela Round"/>
              <a:sym typeface="Varela Round"/>
            </a:endParaRPr>
          </a:p>
        </p:txBody>
      </p:sp>
    </p:spTree>
    <p:extLst>
      <p:ext uri="{BB962C8B-B14F-4D97-AF65-F5344CB8AC3E}">
        <p14:creationId xmlns:p14="http://schemas.microsoft.com/office/powerpoint/2010/main" val="2060914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a:t>
            </a:r>
            <a:r>
              <a:rPr lang="en-US" dirty="0"/>
              <a:t>3</a:t>
            </a:r>
            <a:endParaRPr dirty="0"/>
          </a:p>
        </p:txBody>
      </p:sp>
      <p:sp>
        <p:nvSpPr>
          <p:cNvPr id="512" name="Google Shape;512;p35"/>
          <p:cNvSpPr/>
          <p:nvPr/>
        </p:nvSpPr>
        <p:spPr>
          <a:xfrm>
            <a:off x="921224" y="2777319"/>
            <a:ext cx="3290568" cy="1107059"/>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968990" y="2743982"/>
            <a:ext cx="3242801" cy="1118333"/>
          </a:xfrm>
          <a:prstGeom prst="rect">
            <a:avLst/>
          </a:prstGeom>
        </p:spPr>
        <p:txBody>
          <a:bodyPr spcFirstLastPara="1" wrap="square" lIns="91425" tIns="91425" rIns="91425" bIns="91425" anchor="ctr" anchorCtr="0">
            <a:noAutofit/>
          </a:bodyPr>
          <a:lstStyle/>
          <a:p>
            <a:pPr lvl="0"/>
            <a:r>
              <a:rPr lang="en-GB" sz="2400" dirty="0" smtClean="0"/>
              <a:t>‘Network Folder'</a:t>
            </a:r>
            <a:endParaRPr sz="2400" dirty="0"/>
          </a:p>
        </p:txBody>
      </p:sp>
      <p:grpSp>
        <p:nvGrpSpPr>
          <p:cNvPr id="4" name="Google Shape;910;p51">
            <a:extLst>
              <a:ext uri="{FF2B5EF4-FFF2-40B4-BE49-F238E27FC236}">
                <a16:creationId xmlns:a16="http://schemas.microsoft.com/office/drawing/2014/main" xmlns="" id="{716827B3-8CC6-ED97-86B7-0B7FE644C91F}"/>
              </a:ext>
            </a:extLst>
          </p:cNvPr>
          <p:cNvGrpSpPr/>
          <p:nvPr/>
        </p:nvGrpSpPr>
        <p:grpSpPr>
          <a:xfrm>
            <a:off x="4720500" y="1552341"/>
            <a:ext cx="3571200" cy="2728425"/>
            <a:chOff x="4572596" y="1126750"/>
            <a:chExt cx="3571200" cy="2728425"/>
          </a:xfrm>
        </p:grpSpPr>
        <p:sp>
          <p:nvSpPr>
            <p:cNvPr id="5" name="Google Shape;911;p51">
              <a:extLst>
                <a:ext uri="{FF2B5EF4-FFF2-40B4-BE49-F238E27FC236}">
                  <a16:creationId xmlns:a16="http://schemas.microsoft.com/office/drawing/2014/main" xmlns="" id="{748F3A2F-D66D-EAA0-6995-B11E13FC571D}"/>
                </a:ext>
              </a:extLst>
            </p:cNvPr>
            <p:cNvSpPr/>
            <p:nvPr/>
          </p:nvSpPr>
          <p:spPr>
            <a:xfrm>
              <a:off x="6003423" y="3077425"/>
              <a:ext cx="709500" cy="761100"/>
            </a:xfrm>
            <a:prstGeom prst="trapezoid">
              <a:avLst>
                <a:gd name="adj" fmla="val 7613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12;p51">
              <a:extLst>
                <a:ext uri="{FF2B5EF4-FFF2-40B4-BE49-F238E27FC236}">
                  <a16:creationId xmlns:a16="http://schemas.microsoft.com/office/drawing/2014/main" xmlns="" id="{C3CA675B-B3DF-9E51-A961-84B977631E59}"/>
                </a:ext>
              </a:extLst>
            </p:cNvPr>
            <p:cNvSpPr/>
            <p:nvPr/>
          </p:nvSpPr>
          <p:spPr>
            <a:xfrm>
              <a:off x="4572596" y="1126750"/>
              <a:ext cx="3571200" cy="2262600"/>
            </a:xfrm>
            <a:prstGeom prst="roundRect">
              <a:avLst>
                <a:gd name="adj" fmla="val 332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13;p51">
              <a:extLst>
                <a:ext uri="{FF2B5EF4-FFF2-40B4-BE49-F238E27FC236}">
                  <a16:creationId xmlns:a16="http://schemas.microsoft.com/office/drawing/2014/main" xmlns="" id="{5039354F-24FD-C067-E3E5-F2B068B856E2}"/>
                </a:ext>
              </a:extLst>
            </p:cNvPr>
            <p:cNvSpPr/>
            <p:nvPr/>
          </p:nvSpPr>
          <p:spPr>
            <a:xfrm>
              <a:off x="5713500" y="3761275"/>
              <a:ext cx="1289400" cy="93900"/>
            </a:xfrm>
            <a:prstGeom prst="roundRect">
              <a:avLst>
                <a:gd name="adj"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Google Shape;914;p51">
            <a:extLst>
              <a:ext uri="{FF2B5EF4-FFF2-40B4-BE49-F238E27FC236}">
                <a16:creationId xmlns:a16="http://schemas.microsoft.com/office/drawing/2014/main" xmlns="" id="{49C6F6C4-8B9B-E6EA-DD82-BB58B0FA94B2}"/>
              </a:ext>
            </a:extLst>
          </p:cNvPr>
          <p:cNvPicPr preferRelativeResize="0"/>
          <p:nvPr/>
        </p:nvPicPr>
        <p:blipFill rotWithShape="1">
          <a:blip r:embed="rId3"/>
          <a:srcRect t="14638" b="14638"/>
          <a:stretch/>
        </p:blipFill>
        <p:spPr>
          <a:xfrm>
            <a:off x="4870200" y="1770641"/>
            <a:ext cx="3259050" cy="1825800"/>
          </a:xfrm>
          <a:prstGeom prst="roundRect">
            <a:avLst>
              <a:gd name="adj" fmla="val 3451"/>
            </a:avLst>
          </a:prstGeom>
          <a:noFill/>
          <a:ln w="28575" cap="flat" cmpd="sng">
            <a:solidFill>
              <a:srgbClr val="000000"/>
            </a:solidFill>
            <a:prstDash val="solid"/>
            <a:round/>
            <a:headEnd type="none" w="sm" len="sm"/>
            <a:tailEnd type="none" w="sm" len="sm"/>
          </a:ln>
        </p:spPr>
      </p:pic>
      <p:sp>
        <p:nvSpPr>
          <p:cNvPr id="10" name="Google Shape;458;p32">
            <a:extLst>
              <a:ext uri="{FF2B5EF4-FFF2-40B4-BE49-F238E27FC236}">
                <a16:creationId xmlns:a16="http://schemas.microsoft.com/office/drawing/2014/main" xmlns="" id="{DBF00557-9F69-81F0-BD4B-F5B5F33B8523}"/>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smtClean="0"/>
              <a:t>Виконав</a:t>
            </a:r>
            <a:r>
              <a:rPr lang="en-US" dirty="0" smtClean="0"/>
              <a:t> </a:t>
            </a:r>
            <a:r>
              <a:rPr lang="uk-UA" dirty="0" smtClean="0"/>
              <a:t>студент</a:t>
            </a:r>
            <a:r>
              <a:rPr lang="en-US" dirty="0" smtClean="0"/>
              <a:t>:</a:t>
            </a:r>
            <a:r>
              <a:rPr lang="uk-UA" dirty="0"/>
              <a:t> Чех.</a:t>
            </a:r>
            <a:r>
              <a:rPr lang="en-US" dirty="0"/>
              <a:t> </a:t>
            </a:r>
            <a:r>
              <a:rPr lang="uk-UA" dirty="0"/>
              <a:t>І.В</a:t>
            </a:r>
            <a:r>
              <a:rPr lang="uk-UA" dirty="0" smtClean="0"/>
              <a:t>.</a:t>
            </a:r>
            <a:endParaRPr lang="en-US" dirty="0"/>
          </a:p>
        </p:txBody>
      </p:sp>
    </p:spTree>
    <p:extLst>
      <p:ext uri="{BB962C8B-B14F-4D97-AF65-F5344CB8AC3E}">
        <p14:creationId xmlns:p14="http://schemas.microsoft.com/office/powerpoint/2010/main" val="3529851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2"/>
          <p:cNvSpPr txBox="1">
            <a:spLocks noGrp="1"/>
          </p:cNvSpPr>
          <p:nvPr>
            <p:ph type="title"/>
          </p:nvPr>
        </p:nvSpPr>
        <p:spPr>
          <a:xfrm>
            <a:off x="1698900" y="1589550"/>
            <a:ext cx="5746200" cy="1964400"/>
          </a:xfrm>
          <a:prstGeom prst="rect">
            <a:avLst/>
          </a:prstGeom>
        </p:spPr>
        <p:txBody>
          <a:bodyPr spcFirstLastPara="1" wrap="square" lIns="91425" tIns="91425" rIns="91425" bIns="91425" anchor="ctr" anchorCtr="0">
            <a:noAutofit/>
          </a:bodyPr>
          <a:lstStyle/>
          <a:p>
            <a:pPr lvl="0"/>
            <a:r>
              <a:rPr lang="en-US" sz="4800" dirty="0">
                <a:solidFill>
                  <a:srgbClr val="3C4043"/>
                </a:solidFill>
                <a:latin typeface="Google Sans" panose="020B0503030502040204" pitchFamily="34" charset="0"/>
              </a:rPr>
              <a:t>Cloning your virtual working OS</a:t>
            </a:r>
            <a:endParaRPr sz="34400" dirty="0">
              <a:latin typeface="Google Sans" panose="020B050303050204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grpSp>
        <p:nvGrpSpPr>
          <p:cNvPr id="525" name="Google Shape;525;p37"/>
          <p:cNvGrpSpPr/>
          <p:nvPr/>
        </p:nvGrpSpPr>
        <p:grpSpPr>
          <a:xfrm>
            <a:off x="1639087" y="1122745"/>
            <a:ext cx="5678918" cy="3608039"/>
            <a:chOff x="2333960" y="2049193"/>
            <a:chExt cx="1137900" cy="861417"/>
          </a:xfrm>
        </p:grpSpPr>
        <p:sp>
          <p:nvSpPr>
            <p:cNvPr id="526" name="Google Shape;526;p37"/>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dist="3810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9525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37"/>
          <p:cNvSpPr txBox="1">
            <a:spLocks noGrp="1"/>
          </p:cNvSpPr>
          <p:nvPr>
            <p:ph type="title"/>
          </p:nvPr>
        </p:nvSpPr>
        <p:spPr>
          <a:xfrm>
            <a:off x="1549021" y="1173707"/>
            <a:ext cx="2864617" cy="503068"/>
          </a:xfrm>
          <a:prstGeom prst="rect">
            <a:avLst/>
          </a:prstGeom>
        </p:spPr>
        <p:txBody>
          <a:bodyPr spcFirstLastPara="1" wrap="square" lIns="91425" tIns="91425" rIns="91425" bIns="91425" anchor="ctr" anchorCtr="0">
            <a:noAutofit/>
          </a:bodyPr>
          <a:lstStyle/>
          <a:p>
            <a:pPr lvl="0"/>
            <a:r>
              <a:rPr lang="en-GB" dirty="0" smtClean="0"/>
              <a:t>Network Folder</a:t>
            </a:r>
            <a:endParaRPr lang="en-GB" dirty="0"/>
          </a:p>
        </p:txBody>
      </p:sp>
      <p:sp>
        <p:nvSpPr>
          <p:cNvPr id="2" name="Google Shape;511;p35">
            <a:extLst>
              <a:ext uri="{FF2B5EF4-FFF2-40B4-BE49-F238E27FC236}">
                <a16:creationId xmlns:a16="http://schemas.microsoft.com/office/drawing/2014/main" xmlns="" id="{324CC8F1-3796-605E-CF83-341E97B9417E}"/>
              </a:ext>
            </a:extLst>
          </p:cNvPr>
          <p:cNvSpPr txBox="1">
            <a:spLocks/>
          </p:cNvSpPr>
          <p:nvPr/>
        </p:nvSpPr>
        <p:spPr>
          <a:xfrm>
            <a:off x="7411453" y="396231"/>
            <a:ext cx="1529753" cy="8601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6000"/>
            </a:pPr>
            <a:r>
              <a:rPr lang="en" sz="6000" b="1" dirty="0" smtClean="0">
                <a:solidFill>
                  <a:schemeClr val="dk1"/>
                </a:solidFill>
                <a:latin typeface="Varela Round"/>
                <a:cs typeface="Varela Round"/>
                <a:sym typeface="Varela Round"/>
              </a:rPr>
              <a:t>0</a:t>
            </a:r>
            <a:r>
              <a:rPr lang="uk-UA" sz="6000" b="1" dirty="0" smtClean="0">
                <a:solidFill>
                  <a:schemeClr val="dk1"/>
                </a:solidFill>
                <a:latin typeface="Varela Round"/>
                <a:cs typeface="Varela Round"/>
                <a:sym typeface="Varela Round"/>
              </a:rPr>
              <a:t>3</a:t>
            </a:r>
            <a:endParaRPr lang="en" sz="6000" b="1" dirty="0">
              <a:solidFill>
                <a:schemeClr val="dk1"/>
              </a:solidFill>
              <a:latin typeface="Varela Round"/>
              <a:cs typeface="Varela Round"/>
              <a:sym typeface="Varela Round"/>
            </a:endParaRPr>
          </a:p>
        </p:txBody>
      </p:sp>
      <p:sp>
        <p:nvSpPr>
          <p:cNvPr id="3" name="Google Shape;458;p32">
            <a:extLst>
              <a:ext uri="{FF2B5EF4-FFF2-40B4-BE49-F238E27FC236}">
                <a16:creationId xmlns:a16="http://schemas.microsoft.com/office/drawing/2014/main" xmlns="" id="{B281EA46-C90C-3633-637E-6EF93385B033}"/>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a:t>Чех.</a:t>
            </a:r>
            <a:r>
              <a:rPr lang="en-US" dirty="0"/>
              <a:t> </a:t>
            </a:r>
            <a:r>
              <a:rPr lang="uk-UA" dirty="0"/>
              <a:t>І.В.</a:t>
            </a:r>
            <a:endParaRPr lang="en-US" dirty="0"/>
          </a:p>
        </p:txBody>
      </p:sp>
      <p:sp>
        <p:nvSpPr>
          <p:cNvPr id="6" name="TextBox 5"/>
          <p:cNvSpPr txBox="1"/>
          <p:nvPr/>
        </p:nvSpPr>
        <p:spPr>
          <a:xfrm>
            <a:off x="1745094" y="1812361"/>
            <a:ext cx="5477509" cy="3108543"/>
          </a:xfrm>
          <a:prstGeom prst="rect">
            <a:avLst/>
          </a:prstGeom>
          <a:noFill/>
        </p:spPr>
        <p:txBody>
          <a:bodyPr wrap="square" rtlCol="0">
            <a:spAutoFit/>
          </a:bodyPr>
          <a:lstStyle/>
          <a:p>
            <a:pPr marL="342900" indent="-342900">
              <a:buFont typeface="+mj-lt"/>
              <a:buAutoNum type="arabicPeriod"/>
            </a:pPr>
            <a:r>
              <a:rPr lang="en-US" dirty="0">
                <a:solidFill>
                  <a:schemeClr val="dk1"/>
                </a:solidFill>
                <a:latin typeface="Varela Round"/>
                <a:ea typeface="Varela Round"/>
                <a:cs typeface="Varela Round"/>
                <a:sym typeface="Varela Round"/>
              </a:rPr>
              <a:t>Install the "</a:t>
            </a:r>
            <a:r>
              <a:rPr lang="en-US" dirty="0" err="1">
                <a:solidFill>
                  <a:schemeClr val="dk1"/>
                </a:solidFill>
                <a:latin typeface="Varela Round"/>
                <a:ea typeface="Varela Round"/>
                <a:cs typeface="Varela Round"/>
                <a:sym typeface="Varela Round"/>
              </a:rPr>
              <a:t>cifs-utils</a:t>
            </a:r>
            <a:r>
              <a:rPr lang="en-US" dirty="0">
                <a:solidFill>
                  <a:schemeClr val="dk1"/>
                </a:solidFill>
                <a:latin typeface="Varela Round"/>
                <a:ea typeface="Varela Round"/>
                <a:cs typeface="Varela Round"/>
                <a:sym typeface="Varela Round"/>
              </a:rPr>
              <a:t>" package if it is not already </a:t>
            </a:r>
            <a:r>
              <a:rPr lang="en-US" dirty="0" smtClean="0">
                <a:solidFill>
                  <a:schemeClr val="dk1"/>
                </a:solidFill>
                <a:latin typeface="Varela Round"/>
                <a:ea typeface="Varela Round"/>
                <a:cs typeface="Varela Round"/>
                <a:sym typeface="Varela Round"/>
              </a:rPr>
              <a:t>installed:</a:t>
            </a:r>
            <a:r>
              <a:rPr lang="uk-UA" dirty="0">
                <a:solidFill>
                  <a:schemeClr val="dk1"/>
                </a:solidFill>
                <a:latin typeface="Varela Round"/>
                <a:ea typeface="Varela Round"/>
                <a:cs typeface="Varela Round"/>
                <a:sym typeface="Varela Round"/>
              </a:rPr>
              <a:t> </a:t>
            </a:r>
            <a:r>
              <a:rPr lang="en-GB" dirty="0" err="1" smtClean="0">
                <a:solidFill>
                  <a:schemeClr val="dk1"/>
                </a:solidFill>
                <a:latin typeface="Varela Round"/>
                <a:ea typeface="Varela Round"/>
                <a:cs typeface="Varela Round"/>
                <a:sym typeface="Varela Round"/>
              </a:rPr>
              <a:t>sudo</a:t>
            </a:r>
            <a:r>
              <a:rPr lang="en-GB" dirty="0" smtClean="0">
                <a:solidFill>
                  <a:schemeClr val="dk1"/>
                </a:solidFill>
                <a:latin typeface="Varela Round"/>
                <a:ea typeface="Varela Round"/>
                <a:cs typeface="Varela Round"/>
                <a:sym typeface="Varela Round"/>
              </a:rPr>
              <a:t> </a:t>
            </a:r>
            <a:r>
              <a:rPr lang="en-GB" dirty="0">
                <a:solidFill>
                  <a:schemeClr val="dk1"/>
                </a:solidFill>
                <a:latin typeface="Varela Round"/>
                <a:ea typeface="Varela Round"/>
                <a:cs typeface="Varela Round"/>
                <a:sym typeface="Varela Round"/>
              </a:rPr>
              <a:t>apt install </a:t>
            </a:r>
            <a:r>
              <a:rPr lang="en-GB" dirty="0" err="1" smtClean="0">
                <a:solidFill>
                  <a:schemeClr val="dk1"/>
                </a:solidFill>
                <a:latin typeface="Varela Round"/>
                <a:ea typeface="Varela Round"/>
                <a:cs typeface="Varela Round"/>
                <a:sym typeface="Varela Round"/>
              </a:rPr>
              <a:t>cifs-utils</a:t>
            </a:r>
            <a:endParaRPr lang="uk-UA" dirty="0" smtClean="0">
              <a:solidFill>
                <a:schemeClr val="dk1"/>
              </a:solidFill>
              <a:latin typeface="Varela Round"/>
              <a:ea typeface="Varela Round"/>
              <a:cs typeface="Varela Round"/>
              <a:sym typeface="Varela Round"/>
            </a:endParaRPr>
          </a:p>
          <a:p>
            <a:pPr marL="342900" indent="-342900">
              <a:buFont typeface="+mj-lt"/>
              <a:buAutoNum type="arabicPeriod"/>
            </a:pPr>
            <a:r>
              <a:rPr lang="en-US" dirty="0">
                <a:solidFill>
                  <a:schemeClr val="dk1"/>
                </a:solidFill>
                <a:latin typeface="Varela Round"/>
                <a:ea typeface="Varela Round"/>
                <a:cs typeface="Varela Round"/>
                <a:sym typeface="Varela Round"/>
              </a:rPr>
              <a:t>Create a directory in which you will mount the shared </a:t>
            </a:r>
            <a:r>
              <a:rPr lang="en-US" dirty="0" smtClean="0">
                <a:solidFill>
                  <a:schemeClr val="dk1"/>
                </a:solidFill>
                <a:latin typeface="Varela Round"/>
                <a:ea typeface="Varela Round"/>
                <a:cs typeface="Varela Round"/>
                <a:sym typeface="Varela Round"/>
              </a:rPr>
              <a:t>folder:</a:t>
            </a:r>
            <a:r>
              <a:rPr lang="uk-UA" dirty="0" smtClean="0">
                <a:solidFill>
                  <a:schemeClr val="dk1"/>
                </a:solidFill>
                <a:latin typeface="Varela Round"/>
                <a:ea typeface="Varela Round"/>
                <a:cs typeface="Varela Round"/>
                <a:sym typeface="Varela Round"/>
              </a:rPr>
              <a:t> </a:t>
            </a:r>
            <a:r>
              <a:rPr lang="en-GB" dirty="0" err="1" smtClean="0">
                <a:solidFill>
                  <a:schemeClr val="dk1"/>
                </a:solidFill>
                <a:latin typeface="Varela Round"/>
                <a:ea typeface="Varela Round"/>
                <a:cs typeface="Varela Round"/>
                <a:sym typeface="Varela Round"/>
              </a:rPr>
              <a:t>mkdir</a:t>
            </a:r>
            <a:r>
              <a:rPr lang="en-GB" dirty="0" smtClean="0">
                <a:solidFill>
                  <a:schemeClr val="dk1"/>
                </a:solidFill>
                <a:latin typeface="Varela Round"/>
                <a:ea typeface="Varela Round"/>
                <a:cs typeface="Varela Round"/>
                <a:sym typeface="Varela Round"/>
              </a:rPr>
              <a:t> </a:t>
            </a:r>
            <a:r>
              <a:rPr lang="en-GB" dirty="0">
                <a:solidFill>
                  <a:schemeClr val="dk1"/>
                </a:solidFill>
                <a:latin typeface="Varela Round"/>
                <a:ea typeface="Varela Round"/>
                <a:cs typeface="Varela Round"/>
                <a:sym typeface="Varela Round"/>
              </a:rPr>
              <a:t>~/</a:t>
            </a:r>
            <a:r>
              <a:rPr lang="en-GB" dirty="0" smtClean="0">
                <a:solidFill>
                  <a:schemeClr val="dk1"/>
                </a:solidFill>
                <a:latin typeface="Varela Round"/>
                <a:ea typeface="Varela Round"/>
                <a:cs typeface="Varela Round"/>
                <a:sym typeface="Varela Round"/>
              </a:rPr>
              <a:t>shared</a:t>
            </a:r>
            <a:r>
              <a:rPr lang="uk-UA" dirty="0" smtClean="0">
                <a:solidFill>
                  <a:schemeClr val="dk1"/>
                </a:solidFill>
                <a:latin typeface="+mj-lt"/>
                <a:ea typeface="Varela Round"/>
                <a:cs typeface="Varela Round"/>
                <a:sym typeface="Varela Round"/>
              </a:rPr>
              <a:t>_</a:t>
            </a:r>
            <a:r>
              <a:rPr lang="en-GB" dirty="0" smtClean="0">
                <a:solidFill>
                  <a:schemeClr val="dk1"/>
                </a:solidFill>
                <a:latin typeface="Varela Round"/>
                <a:ea typeface="Varela Round"/>
                <a:cs typeface="Varela Round"/>
                <a:sym typeface="Varela Round"/>
              </a:rPr>
              <a:t>folder</a:t>
            </a:r>
            <a:endParaRPr lang="uk-UA" dirty="0" smtClean="0">
              <a:solidFill>
                <a:schemeClr val="dk1"/>
              </a:solidFill>
              <a:latin typeface="Varela Round"/>
              <a:ea typeface="Varela Round"/>
              <a:cs typeface="Varela Round"/>
              <a:sym typeface="Varela Round"/>
            </a:endParaRPr>
          </a:p>
          <a:p>
            <a:pPr marL="342900" indent="-342900">
              <a:buFont typeface="+mj-lt"/>
              <a:buAutoNum type="arabicPeriod"/>
            </a:pPr>
            <a:r>
              <a:rPr lang="en-US" dirty="0">
                <a:solidFill>
                  <a:schemeClr val="dk1"/>
                </a:solidFill>
                <a:latin typeface="Varela Round"/>
                <a:ea typeface="Varela Round"/>
                <a:cs typeface="Varela Round"/>
                <a:sym typeface="Varela Round"/>
              </a:rPr>
              <a:t>Mount the shared folder using the "</a:t>
            </a:r>
            <a:r>
              <a:rPr lang="en-US" dirty="0" err="1">
                <a:solidFill>
                  <a:schemeClr val="dk1"/>
                </a:solidFill>
                <a:latin typeface="Varela Round"/>
                <a:ea typeface="Varela Round"/>
                <a:cs typeface="Varela Round"/>
                <a:sym typeface="Varela Round"/>
              </a:rPr>
              <a:t>mount.cifs</a:t>
            </a:r>
            <a:r>
              <a:rPr lang="en-US" dirty="0">
                <a:solidFill>
                  <a:schemeClr val="dk1"/>
                </a:solidFill>
                <a:latin typeface="Varela Round"/>
                <a:ea typeface="Varela Round"/>
                <a:cs typeface="Varela Round"/>
                <a:sym typeface="Varela Round"/>
              </a:rPr>
              <a:t>" command. Replace &lt;</a:t>
            </a:r>
            <a:r>
              <a:rPr lang="en-US" dirty="0" err="1">
                <a:solidFill>
                  <a:schemeClr val="dk1"/>
                </a:solidFill>
                <a:latin typeface="Varela Round"/>
                <a:ea typeface="Varela Round"/>
                <a:cs typeface="Varela Round"/>
                <a:sym typeface="Varela Round"/>
              </a:rPr>
              <a:t>IP</a:t>
            </a:r>
            <a:r>
              <a:rPr lang="en-US" dirty="0" err="1">
                <a:solidFill>
                  <a:schemeClr val="dk1"/>
                </a:solidFill>
                <a:latin typeface="+mj-lt"/>
                <a:ea typeface="Varela Round"/>
                <a:cs typeface="Varela Round"/>
                <a:sym typeface="Varela Round"/>
              </a:rPr>
              <a:t>_</a:t>
            </a:r>
            <a:r>
              <a:rPr lang="en-US" dirty="0" err="1">
                <a:solidFill>
                  <a:schemeClr val="dk1"/>
                </a:solidFill>
                <a:latin typeface="Varela Round"/>
                <a:ea typeface="Varela Round"/>
                <a:cs typeface="Varela Round"/>
                <a:sym typeface="Varela Round"/>
              </a:rPr>
              <a:t>address</a:t>
            </a:r>
            <a:r>
              <a:rPr lang="en-US" dirty="0">
                <a:solidFill>
                  <a:schemeClr val="dk1"/>
                </a:solidFill>
                <a:latin typeface="Varela Round"/>
                <a:ea typeface="Varela Round"/>
                <a:cs typeface="Varela Round"/>
                <a:sym typeface="Varela Round"/>
              </a:rPr>
              <a:t>&gt; and &lt;</a:t>
            </a:r>
            <a:r>
              <a:rPr lang="en-US" dirty="0" err="1">
                <a:solidFill>
                  <a:schemeClr val="dk1"/>
                </a:solidFill>
                <a:latin typeface="Varela Round"/>
                <a:ea typeface="Varela Round"/>
                <a:cs typeface="Varela Round"/>
                <a:sym typeface="Varela Round"/>
              </a:rPr>
              <a:t>folder</a:t>
            </a:r>
            <a:r>
              <a:rPr lang="en-US" dirty="0" err="1">
                <a:solidFill>
                  <a:schemeClr val="dk1"/>
                </a:solidFill>
                <a:latin typeface="+mj-lt"/>
                <a:ea typeface="Varela Round"/>
                <a:cs typeface="Varela Round"/>
                <a:sym typeface="Varela Round"/>
              </a:rPr>
              <a:t>_</a:t>
            </a:r>
            <a:r>
              <a:rPr lang="en-US" dirty="0" err="1">
                <a:solidFill>
                  <a:schemeClr val="dk1"/>
                </a:solidFill>
                <a:latin typeface="Varela Round"/>
                <a:ea typeface="Varela Round"/>
                <a:cs typeface="Varela Round"/>
                <a:sym typeface="Varela Round"/>
              </a:rPr>
              <a:t>name</a:t>
            </a:r>
            <a:r>
              <a:rPr lang="en-US" dirty="0">
                <a:solidFill>
                  <a:schemeClr val="dk1"/>
                </a:solidFill>
                <a:latin typeface="Varela Round"/>
                <a:ea typeface="Varela Round"/>
                <a:cs typeface="Varela Round"/>
                <a:sym typeface="Varela Round"/>
              </a:rPr>
              <a:t>&gt; with the appropriate values</a:t>
            </a:r>
            <a:r>
              <a:rPr lang="en-US" dirty="0" smtClean="0">
                <a:solidFill>
                  <a:schemeClr val="dk1"/>
                </a:solidFill>
                <a:latin typeface="Varela Round"/>
                <a:ea typeface="Varela Round"/>
                <a:cs typeface="Varela Round"/>
                <a:sym typeface="Varela Round"/>
              </a:rPr>
              <a:t>:</a:t>
            </a:r>
            <a:r>
              <a:rPr lang="uk-UA" dirty="0" smtClean="0">
                <a:solidFill>
                  <a:schemeClr val="dk1"/>
                </a:solidFill>
                <a:latin typeface="Varela Round"/>
                <a:ea typeface="Varela Round"/>
                <a:cs typeface="Varela Round"/>
                <a:sym typeface="Varela Round"/>
              </a:rPr>
              <a:t> </a:t>
            </a:r>
            <a:r>
              <a:rPr lang="en-US" dirty="0" err="1" smtClean="0">
                <a:solidFill>
                  <a:schemeClr val="dk1"/>
                </a:solidFill>
                <a:latin typeface="Varela Round"/>
                <a:ea typeface="Varela Round"/>
                <a:cs typeface="Varela Round"/>
                <a:sym typeface="Varela Round"/>
              </a:rPr>
              <a:t>sudo</a:t>
            </a:r>
            <a:r>
              <a:rPr lang="en-US" dirty="0" smtClean="0">
                <a:solidFill>
                  <a:schemeClr val="dk1"/>
                </a:solidFill>
                <a:latin typeface="Varela Round"/>
                <a:ea typeface="Varela Round"/>
                <a:cs typeface="Varela Round"/>
                <a:sym typeface="Varela Round"/>
              </a:rPr>
              <a:t> </a:t>
            </a:r>
            <a:r>
              <a:rPr lang="en-US" dirty="0">
                <a:solidFill>
                  <a:schemeClr val="dk1"/>
                </a:solidFill>
                <a:latin typeface="Varela Round"/>
                <a:ea typeface="Varela Round"/>
                <a:cs typeface="Varela Round"/>
                <a:sym typeface="Varela Round"/>
              </a:rPr>
              <a:t>mount -t </a:t>
            </a:r>
            <a:r>
              <a:rPr lang="en-US" dirty="0" err="1">
                <a:solidFill>
                  <a:schemeClr val="dk1"/>
                </a:solidFill>
                <a:latin typeface="Varela Round"/>
                <a:ea typeface="Varela Round"/>
                <a:cs typeface="Varela Round"/>
                <a:sym typeface="Varela Round"/>
              </a:rPr>
              <a:t>cifs</a:t>
            </a:r>
            <a:r>
              <a:rPr lang="en-US" dirty="0">
                <a:solidFill>
                  <a:schemeClr val="dk1"/>
                </a:solidFill>
                <a:latin typeface="Varela Round"/>
                <a:ea typeface="Varela Round"/>
                <a:cs typeface="Varela Round"/>
                <a:sym typeface="Varela Round"/>
              </a:rPr>
              <a:t> //&lt;</a:t>
            </a:r>
            <a:r>
              <a:rPr lang="en-US" dirty="0" err="1">
                <a:solidFill>
                  <a:schemeClr val="dk1"/>
                </a:solidFill>
                <a:latin typeface="Varela Round"/>
                <a:ea typeface="Varela Round"/>
                <a:cs typeface="Varela Round"/>
                <a:sym typeface="Varela Round"/>
              </a:rPr>
              <a:t>IP</a:t>
            </a:r>
            <a:r>
              <a:rPr lang="en-US" dirty="0" err="1">
                <a:solidFill>
                  <a:schemeClr val="dk1"/>
                </a:solidFill>
                <a:latin typeface="+mj-lt"/>
                <a:ea typeface="Varela Round"/>
                <a:cs typeface="Varela Round"/>
                <a:sym typeface="Varela Round"/>
              </a:rPr>
              <a:t>_</a:t>
            </a:r>
            <a:r>
              <a:rPr lang="en-US" dirty="0" err="1">
                <a:solidFill>
                  <a:schemeClr val="dk1"/>
                </a:solidFill>
                <a:latin typeface="Varela Round"/>
                <a:ea typeface="Varela Round"/>
                <a:cs typeface="Varela Round"/>
                <a:sym typeface="Varela Round"/>
              </a:rPr>
              <a:t>address</a:t>
            </a:r>
            <a:r>
              <a:rPr lang="en-US" dirty="0">
                <a:solidFill>
                  <a:schemeClr val="dk1"/>
                </a:solidFill>
                <a:latin typeface="Varela Round"/>
                <a:ea typeface="Varela Round"/>
                <a:cs typeface="Varela Round"/>
                <a:sym typeface="Varela Round"/>
              </a:rPr>
              <a:t>&gt;/&lt;</a:t>
            </a:r>
            <a:r>
              <a:rPr lang="en-US" dirty="0" err="1">
                <a:solidFill>
                  <a:schemeClr val="dk1"/>
                </a:solidFill>
                <a:latin typeface="Varela Round"/>
                <a:ea typeface="Varela Round"/>
                <a:cs typeface="Varela Round"/>
                <a:sym typeface="Varela Round"/>
              </a:rPr>
              <a:t>folder</a:t>
            </a:r>
            <a:r>
              <a:rPr lang="en-US" dirty="0" err="1">
                <a:solidFill>
                  <a:schemeClr val="dk1"/>
                </a:solidFill>
                <a:latin typeface="+mj-lt"/>
                <a:ea typeface="Varela Round"/>
                <a:cs typeface="Varela Round"/>
                <a:sym typeface="Varela Round"/>
              </a:rPr>
              <a:t>_</a:t>
            </a:r>
            <a:r>
              <a:rPr lang="en-US" dirty="0" err="1">
                <a:solidFill>
                  <a:schemeClr val="dk1"/>
                </a:solidFill>
                <a:latin typeface="Varela Round"/>
                <a:ea typeface="Varela Round"/>
                <a:cs typeface="Varela Round"/>
                <a:sym typeface="Varela Round"/>
              </a:rPr>
              <a:t>name</a:t>
            </a:r>
            <a:r>
              <a:rPr lang="en-US" dirty="0">
                <a:solidFill>
                  <a:schemeClr val="dk1"/>
                </a:solidFill>
                <a:latin typeface="Varela Round"/>
                <a:ea typeface="Varela Round"/>
                <a:cs typeface="Varela Round"/>
                <a:sym typeface="Varela Round"/>
              </a:rPr>
              <a:t>&gt; ~/</a:t>
            </a:r>
            <a:r>
              <a:rPr lang="en-US" dirty="0" err="1">
                <a:solidFill>
                  <a:schemeClr val="dk1"/>
                </a:solidFill>
                <a:latin typeface="Varela Round"/>
                <a:ea typeface="Varela Round"/>
                <a:cs typeface="Varela Round"/>
                <a:sym typeface="Varela Round"/>
              </a:rPr>
              <a:t>shared</a:t>
            </a:r>
            <a:r>
              <a:rPr lang="en-US" dirty="0" err="1">
                <a:solidFill>
                  <a:schemeClr val="dk1"/>
                </a:solidFill>
                <a:latin typeface="+mj-lt"/>
                <a:ea typeface="Varela Round"/>
                <a:cs typeface="Varela Round"/>
                <a:sym typeface="Varela Round"/>
              </a:rPr>
              <a:t>_</a:t>
            </a:r>
            <a:r>
              <a:rPr lang="en-US" dirty="0" err="1">
                <a:solidFill>
                  <a:schemeClr val="dk1"/>
                </a:solidFill>
                <a:latin typeface="Varela Round"/>
                <a:ea typeface="Varela Round"/>
                <a:cs typeface="Varela Round"/>
                <a:sym typeface="Varela Round"/>
              </a:rPr>
              <a:t>folder</a:t>
            </a:r>
            <a:r>
              <a:rPr lang="en-US" dirty="0">
                <a:solidFill>
                  <a:schemeClr val="dk1"/>
                </a:solidFill>
                <a:latin typeface="Varela Round"/>
                <a:ea typeface="Varela Round"/>
                <a:cs typeface="Varela Round"/>
                <a:sym typeface="Varela Round"/>
              </a:rPr>
              <a:t> -o username=&lt;</a:t>
            </a:r>
            <a:r>
              <a:rPr lang="en-US" dirty="0" err="1">
                <a:solidFill>
                  <a:schemeClr val="dk1"/>
                </a:solidFill>
                <a:latin typeface="Varela Round"/>
                <a:ea typeface="Varela Round"/>
                <a:cs typeface="Varela Round"/>
                <a:sym typeface="Varela Round"/>
              </a:rPr>
              <a:t>your</a:t>
            </a:r>
            <a:r>
              <a:rPr lang="en-US" dirty="0" err="1">
                <a:solidFill>
                  <a:schemeClr val="dk1"/>
                </a:solidFill>
                <a:latin typeface="+mj-lt"/>
                <a:ea typeface="Varela Round"/>
                <a:cs typeface="Varela Round"/>
                <a:sym typeface="Varela Round"/>
              </a:rPr>
              <a:t>_</a:t>
            </a:r>
            <a:r>
              <a:rPr lang="en-US" dirty="0" err="1">
                <a:solidFill>
                  <a:schemeClr val="dk1"/>
                </a:solidFill>
                <a:latin typeface="Varela Round"/>
                <a:ea typeface="Varela Round"/>
                <a:cs typeface="Varela Round"/>
                <a:sym typeface="Varela Round"/>
              </a:rPr>
              <a:t>name</a:t>
            </a:r>
            <a:r>
              <a:rPr lang="en-US" dirty="0">
                <a:solidFill>
                  <a:schemeClr val="dk1"/>
                </a:solidFill>
                <a:latin typeface="Varela Round"/>
                <a:ea typeface="Varela Round"/>
                <a:cs typeface="Varela Round"/>
                <a:sym typeface="Varela Round"/>
              </a:rPr>
              <a:t>&gt;,password=&lt;</a:t>
            </a:r>
            <a:r>
              <a:rPr lang="en-US" dirty="0" err="1">
                <a:solidFill>
                  <a:schemeClr val="dk1"/>
                </a:solidFill>
                <a:latin typeface="Varela Round"/>
                <a:ea typeface="Varela Round"/>
                <a:cs typeface="Varela Round"/>
                <a:sym typeface="Varela Round"/>
              </a:rPr>
              <a:t>your</a:t>
            </a:r>
            <a:r>
              <a:rPr lang="en-US" dirty="0" err="1">
                <a:solidFill>
                  <a:schemeClr val="dk1"/>
                </a:solidFill>
                <a:latin typeface="+mj-lt"/>
                <a:ea typeface="Varela Round"/>
                <a:cs typeface="Varela Round"/>
                <a:sym typeface="Varela Round"/>
              </a:rPr>
              <a:t>_</a:t>
            </a:r>
            <a:r>
              <a:rPr lang="en-US" dirty="0" err="1">
                <a:solidFill>
                  <a:schemeClr val="dk1"/>
                </a:solidFill>
                <a:latin typeface="Varela Round"/>
                <a:ea typeface="Varela Round"/>
                <a:cs typeface="Varela Round"/>
                <a:sym typeface="Varela Round"/>
              </a:rPr>
              <a:t>password</a:t>
            </a:r>
            <a:r>
              <a:rPr lang="en-US" dirty="0" smtClean="0">
                <a:solidFill>
                  <a:schemeClr val="dk1"/>
                </a:solidFill>
                <a:latin typeface="Varela Round"/>
                <a:ea typeface="Varela Round"/>
                <a:cs typeface="Varela Round"/>
                <a:sym typeface="Varela Round"/>
              </a:rPr>
              <a:t>&gt;</a:t>
            </a:r>
            <a:endParaRPr lang="uk-UA" dirty="0" smtClean="0">
              <a:solidFill>
                <a:schemeClr val="dk1"/>
              </a:solidFill>
              <a:latin typeface="Varela Round"/>
              <a:ea typeface="Varela Round"/>
              <a:cs typeface="Varela Round"/>
              <a:sym typeface="Varela Round"/>
            </a:endParaRPr>
          </a:p>
          <a:p>
            <a:pPr marL="342900" indent="-342900">
              <a:buFont typeface="+mj-lt"/>
              <a:buAutoNum type="arabicPeriod"/>
            </a:pPr>
            <a:r>
              <a:rPr lang="en-US" dirty="0">
                <a:solidFill>
                  <a:schemeClr val="dk1"/>
                </a:solidFill>
                <a:latin typeface="Varela Round"/>
                <a:ea typeface="Varela Round"/>
                <a:cs typeface="Varela Round"/>
                <a:sym typeface="Varela Round"/>
              </a:rPr>
              <a:t>Now that you've set up a shared folder, you can copy files between that folder and your home directories on both operating </a:t>
            </a:r>
            <a:r>
              <a:rPr lang="en-US" dirty="0" smtClean="0">
                <a:solidFill>
                  <a:schemeClr val="dk1"/>
                </a:solidFill>
                <a:latin typeface="Varela Round"/>
                <a:ea typeface="Varela Round"/>
                <a:cs typeface="Varela Round"/>
                <a:sym typeface="Varela Round"/>
              </a:rPr>
              <a:t>systems</a:t>
            </a:r>
            <a:r>
              <a:rPr lang="en-US" dirty="0">
                <a:solidFill>
                  <a:schemeClr val="dk1"/>
                </a:solidFill>
                <a:latin typeface="Varela Round"/>
                <a:ea typeface="Varela Round"/>
                <a:cs typeface="Varela Round"/>
                <a:sym typeface="Varela Round"/>
              </a:rPr>
              <a:t>.</a:t>
            </a:r>
            <a:endParaRPr lang="en-GB" dirty="0">
              <a:solidFill>
                <a:schemeClr val="dk1"/>
              </a:solidFill>
              <a:latin typeface="Varela Round"/>
              <a:ea typeface="Varela Round"/>
              <a:cs typeface="Varela Round"/>
              <a:sym typeface="Varela Round"/>
            </a:endParaRPr>
          </a:p>
          <a:p>
            <a:pPr marL="342900" indent="-342900">
              <a:buFont typeface="+mj-lt"/>
              <a:buAutoNum type="arabicPeriod"/>
            </a:pPr>
            <a:endParaRPr lang="en-GB" dirty="0">
              <a:solidFill>
                <a:schemeClr val="dk1"/>
              </a:solidFill>
              <a:latin typeface="Varela Round"/>
              <a:ea typeface="Varela Round"/>
              <a:cs typeface="Varela Round"/>
              <a:sym typeface="Varela Round"/>
            </a:endParaRPr>
          </a:p>
          <a:p>
            <a:pPr marL="342900" indent="-342900">
              <a:buFont typeface="+mj-lt"/>
              <a:buAutoNum type="arabicPeriod"/>
            </a:pPr>
            <a:endParaRPr lang="uk-UA" dirty="0">
              <a:solidFill>
                <a:schemeClr val="dk1"/>
              </a:solidFill>
              <a:latin typeface="Varela Round"/>
              <a:ea typeface="Varela Round"/>
              <a:cs typeface="Varela Round"/>
              <a:sym typeface="Varela Round"/>
            </a:endParaRPr>
          </a:p>
        </p:txBody>
      </p:sp>
    </p:spTree>
    <p:extLst>
      <p:ext uri="{BB962C8B-B14F-4D97-AF65-F5344CB8AC3E}">
        <p14:creationId xmlns:p14="http://schemas.microsoft.com/office/powerpoint/2010/main" val="23812826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dirty="0"/>
          </a:p>
        </p:txBody>
      </p:sp>
      <p:sp>
        <p:nvSpPr>
          <p:cNvPr id="512" name="Google Shape;512;p35"/>
          <p:cNvSpPr/>
          <p:nvPr/>
        </p:nvSpPr>
        <p:spPr>
          <a:xfrm>
            <a:off x="921224" y="2777319"/>
            <a:ext cx="3290568" cy="1107059"/>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968990" y="2743982"/>
            <a:ext cx="3242801" cy="1118333"/>
          </a:xfrm>
          <a:prstGeom prst="rect">
            <a:avLst/>
          </a:prstGeom>
        </p:spPr>
        <p:txBody>
          <a:bodyPr spcFirstLastPara="1" wrap="square" lIns="91425" tIns="91425" rIns="91425" bIns="91425" anchor="ctr" anchorCtr="0">
            <a:noAutofit/>
          </a:bodyPr>
          <a:lstStyle/>
          <a:p>
            <a:pPr lvl="0"/>
            <a:r>
              <a:rPr lang="en-GB" sz="2400" dirty="0" smtClean="0"/>
              <a:t>‘</a:t>
            </a:r>
            <a:r>
              <a:rPr lang="en-GB" sz="2400" dirty="0"/>
              <a:t>Sharing audio-file</a:t>
            </a:r>
            <a:r>
              <a:rPr lang="en-GB" sz="2400" dirty="0" smtClean="0"/>
              <a:t>'</a:t>
            </a:r>
            <a:endParaRPr sz="2400" dirty="0"/>
          </a:p>
        </p:txBody>
      </p:sp>
      <p:grpSp>
        <p:nvGrpSpPr>
          <p:cNvPr id="4" name="Google Shape;910;p51">
            <a:extLst>
              <a:ext uri="{FF2B5EF4-FFF2-40B4-BE49-F238E27FC236}">
                <a16:creationId xmlns:a16="http://schemas.microsoft.com/office/drawing/2014/main" xmlns="" id="{716827B3-8CC6-ED97-86B7-0B7FE644C91F}"/>
              </a:ext>
            </a:extLst>
          </p:cNvPr>
          <p:cNvGrpSpPr/>
          <p:nvPr/>
        </p:nvGrpSpPr>
        <p:grpSpPr>
          <a:xfrm>
            <a:off x="4720500" y="1552341"/>
            <a:ext cx="3571200" cy="2728425"/>
            <a:chOff x="4572596" y="1126750"/>
            <a:chExt cx="3571200" cy="2728425"/>
          </a:xfrm>
        </p:grpSpPr>
        <p:sp>
          <p:nvSpPr>
            <p:cNvPr id="5" name="Google Shape;911;p51">
              <a:extLst>
                <a:ext uri="{FF2B5EF4-FFF2-40B4-BE49-F238E27FC236}">
                  <a16:creationId xmlns:a16="http://schemas.microsoft.com/office/drawing/2014/main" xmlns="" id="{748F3A2F-D66D-EAA0-6995-B11E13FC571D}"/>
                </a:ext>
              </a:extLst>
            </p:cNvPr>
            <p:cNvSpPr/>
            <p:nvPr/>
          </p:nvSpPr>
          <p:spPr>
            <a:xfrm>
              <a:off x="6003423" y="3077425"/>
              <a:ext cx="709500" cy="761100"/>
            </a:xfrm>
            <a:prstGeom prst="trapezoid">
              <a:avLst>
                <a:gd name="adj" fmla="val 7613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12;p51">
              <a:extLst>
                <a:ext uri="{FF2B5EF4-FFF2-40B4-BE49-F238E27FC236}">
                  <a16:creationId xmlns:a16="http://schemas.microsoft.com/office/drawing/2014/main" xmlns="" id="{C3CA675B-B3DF-9E51-A961-84B977631E59}"/>
                </a:ext>
              </a:extLst>
            </p:cNvPr>
            <p:cNvSpPr/>
            <p:nvPr/>
          </p:nvSpPr>
          <p:spPr>
            <a:xfrm>
              <a:off x="4572596" y="1126750"/>
              <a:ext cx="3571200" cy="2262600"/>
            </a:xfrm>
            <a:prstGeom prst="roundRect">
              <a:avLst>
                <a:gd name="adj" fmla="val 332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13;p51">
              <a:extLst>
                <a:ext uri="{FF2B5EF4-FFF2-40B4-BE49-F238E27FC236}">
                  <a16:creationId xmlns:a16="http://schemas.microsoft.com/office/drawing/2014/main" xmlns="" id="{5039354F-24FD-C067-E3E5-F2B068B856E2}"/>
                </a:ext>
              </a:extLst>
            </p:cNvPr>
            <p:cNvSpPr/>
            <p:nvPr/>
          </p:nvSpPr>
          <p:spPr>
            <a:xfrm>
              <a:off x="5713500" y="3761275"/>
              <a:ext cx="1289400" cy="93900"/>
            </a:xfrm>
            <a:prstGeom prst="roundRect">
              <a:avLst>
                <a:gd name="adj"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Google Shape;914;p51">
            <a:extLst>
              <a:ext uri="{FF2B5EF4-FFF2-40B4-BE49-F238E27FC236}">
                <a16:creationId xmlns:a16="http://schemas.microsoft.com/office/drawing/2014/main" xmlns="" id="{49C6F6C4-8B9B-E6EA-DD82-BB58B0FA94B2}"/>
              </a:ext>
            </a:extLst>
          </p:cNvPr>
          <p:cNvPicPr preferRelativeResize="0"/>
          <p:nvPr/>
        </p:nvPicPr>
        <p:blipFill rotWithShape="1">
          <a:blip r:embed="rId3"/>
          <a:srcRect t="14638" b="14638"/>
          <a:stretch/>
        </p:blipFill>
        <p:spPr>
          <a:xfrm>
            <a:off x="4870200" y="1770641"/>
            <a:ext cx="3259050" cy="1825800"/>
          </a:xfrm>
          <a:prstGeom prst="roundRect">
            <a:avLst>
              <a:gd name="adj" fmla="val 3451"/>
            </a:avLst>
          </a:prstGeom>
          <a:noFill/>
          <a:ln w="28575" cap="flat" cmpd="sng">
            <a:solidFill>
              <a:srgbClr val="000000"/>
            </a:solidFill>
            <a:prstDash val="solid"/>
            <a:round/>
            <a:headEnd type="none" w="sm" len="sm"/>
            <a:tailEnd type="none" w="sm" len="sm"/>
          </a:ln>
        </p:spPr>
      </p:pic>
      <p:sp>
        <p:nvSpPr>
          <p:cNvPr id="10" name="Google Shape;458;p32">
            <a:extLst>
              <a:ext uri="{FF2B5EF4-FFF2-40B4-BE49-F238E27FC236}">
                <a16:creationId xmlns:a16="http://schemas.microsoft.com/office/drawing/2014/main" xmlns="" id="{DBF00557-9F69-81F0-BD4B-F5B5F33B8523}"/>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err="1"/>
              <a:t>Дзизиль</a:t>
            </a:r>
            <a:r>
              <a:rPr lang="uk-UA" dirty="0"/>
              <a:t> Д.Є.</a:t>
            </a:r>
            <a:endParaRPr lang="en-US" dirty="0"/>
          </a:p>
        </p:txBody>
      </p:sp>
    </p:spTree>
    <p:extLst>
      <p:ext uri="{BB962C8B-B14F-4D97-AF65-F5344CB8AC3E}">
        <p14:creationId xmlns:p14="http://schemas.microsoft.com/office/powerpoint/2010/main" val="30652973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grpSp>
        <p:nvGrpSpPr>
          <p:cNvPr id="525" name="Google Shape;525;p37"/>
          <p:cNvGrpSpPr/>
          <p:nvPr/>
        </p:nvGrpSpPr>
        <p:grpSpPr>
          <a:xfrm>
            <a:off x="1639087" y="1122745"/>
            <a:ext cx="5678918" cy="3608039"/>
            <a:chOff x="2333960" y="2049193"/>
            <a:chExt cx="1137900" cy="861417"/>
          </a:xfrm>
        </p:grpSpPr>
        <p:sp>
          <p:nvSpPr>
            <p:cNvPr id="526" name="Google Shape;526;p37"/>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dist="3810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9525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37"/>
          <p:cNvSpPr txBox="1">
            <a:spLocks noGrp="1"/>
          </p:cNvSpPr>
          <p:nvPr>
            <p:ph type="title"/>
          </p:nvPr>
        </p:nvSpPr>
        <p:spPr>
          <a:xfrm>
            <a:off x="1549021" y="1173707"/>
            <a:ext cx="2864617" cy="503068"/>
          </a:xfrm>
          <a:prstGeom prst="rect">
            <a:avLst/>
          </a:prstGeom>
        </p:spPr>
        <p:txBody>
          <a:bodyPr spcFirstLastPara="1" wrap="square" lIns="91425" tIns="91425" rIns="91425" bIns="91425" anchor="ctr" anchorCtr="0">
            <a:noAutofit/>
          </a:bodyPr>
          <a:lstStyle/>
          <a:p>
            <a:pPr lvl="0"/>
            <a:r>
              <a:rPr lang="en-GB" dirty="0"/>
              <a:t>Sharing audio-file</a:t>
            </a:r>
            <a:endParaRPr lang="en-GB" dirty="0"/>
          </a:p>
        </p:txBody>
      </p:sp>
      <p:sp>
        <p:nvSpPr>
          <p:cNvPr id="2" name="Google Shape;511;p35">
            <a:extLst>
              <a:ext uri="{FF2B5EF4-FFF2-40B4-BE49-F238E27FC236}">
                <a16:creationId xmlns:a16="http://schemas.microsoft.com/office/drawing/2014/main" xmlns="" id="{324CC8F1-3796-605E-CF83-341E97B9417E}"/>
              </a:ext>
            </a:extLst>
          </p:cNvPr>
          <p:cNvSpPr txBox="1">
            <a:spLocks/>
          </p:cNvSpPr>
          <p:nvPr/>
        </p:nvSpPr>
        <p:spPr>
          <a:xfrm>
            <a:off x="7411453" y="396231"/>
            <a:ext cx="1529753" cy="8601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6000"/>
            </a:pPr>
            <a:r>
              <a:rPr lang="en" sz="6000" b="1" dirty="0" smtClean="0">
                <a:solidFill>
                  <a:schemeClr val="dk1"/>
                </a:solidFill>
                <a:latin typeface="Varela Round"/>
                <a:cs typeface="Varela Round"/>
                <a:sym typeface="Varela Round"/>
              </a:rPr>
              <a:t>04</a:t>
            </a:r>
            <a:endParaRPr lang="en" sz="6000" b="1" dirty="0">
              <a:solidFill>
                <a:schemeClr val="dk1"/>
              </a:solidFill>
              <a:latin typeface="Varela Round"/>
              <a:cs typeface="Varela Round"/>
              <a:sym typeface="Varela Round"/>
            </a:endParaRPr>
          </a:p>
        </p:txBody>
      </p:sp>
      <p:sp>
        <p:nvSpPr>
          <p:cNvPr id="3" name="Google Shape;458;p32">
            <a:extLst>
              <a:ext uri="{FF2B5EF4-FFF2-40B4-BE49-F238E27FC236}">
                <a16:creationId xmlns:a16="http://schemas.microsoft.com/office/drawing/2014/main" xmlns="" id="{B281EA46-C90C-3633-637E-6EF93385B033}"/>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err="1"/>
              <a:t>Дзизиль</a:t>
            </a:r>
            <a:r>
              <a:rPr lang="uk-UA" dirty="0"/>
              <a:t> Д.Є.</a:t>
            </a:r>
            <a:endParaRPr lang="en-US" dirty="0"/>
          </a:p>
        </p:txBody>
      </p:sp>
      <p:sp>
        <p:nvSpPr>
          <p:cNvPr id="6" name="TextBox 5"/>
          <p:cNvSpPr txBox="1"/>
          <p:nvPr/>
        </p:nvSpPr>
        <p:spPr>
          <a:xfrm>
            <a:off x="1690502" y="1778242"/>
            <a:ext cx="5477509" cy="2893100"/>
          </a:xfrm>
          <a:prstGeom prst="rect">
            <a:avLst/>
          </a:prstGeom>
          <a:noFill/>
        </p:spPr>
        <p:txBody>
          <a:bodyPr wrap="square" rtlCol="0">
            <a:spAutoFit/>
          </a:bodyPr>
          <a:lstStyle/>
          <a:p>
            <a:r>
              <a:rPr lang="en-US" dirty="0">
                <a:solidFill>
                  <a:schemeClr val="dk1"/>
                </a:solidFill>
                <a:latin typeface="Varela Round"/>
                <a:ea typeface="Varela Round"/>
                <a:cs typeface="Varela Round"/>
                <a:sym typeface="Varela Round"/>
              </a:rPr>
              <a:t>To exchange information between your main operating system </a:t>
            </a:r>
            <a:r>
              <a:rPr lang="en-US" dirty="0" smtClean="0">
                <a:solidFill>
                  <a:schemeClr val="dk1"/>
                </a:solidFill>
                <a:latin typeface="Varela Round"/>
                <a:ea typeface="Varela Round"/>
                <a:cs typeface="Varela Round"/>
                <a:sym typeface="Varela Round"/>
              </a:rPr>
              <a:t>and </a:t>
            </a:r>
            <a:r>
              <a:rPr lang="en-US" dirty="0">
                <a:solidFill>
                  <a:schemeClr val="dk1"/>
                </a:solidFill>
                <a:latin typeface="Varela Round"/>
                <a:ea typeface="Varela Round"/>
                <a:cs typeface="Varela Round"/>
                <a:sym typeface="Varela Round"/>
              </a:rPr>
              <a:t>Linux virtual operating systems, you can use different methods, such as shared folders (Shared Folders) in virtual programs, SSH, Samba, or FTP. One of the easiest ways is to use SSH to connect between </a:t>
            </a:r>
            <a:r>
              <a:rPr lang="en-US" dirty="0" smtClean="0">
                <a:solidFill>
                  <a:schemeClr val="dk1"/>
                </a:solidFill>
                <a:latin typeface="Varela Round"/>
                <a:ea typeface="Varela Round"/>
                <a:cs typeface="Varela Round"/>
                <a:sym typeface="Varela Round"/>
              </a:rPr>
              <a:t>OSes</a:t>
            </a:r>
            <a:r>
              <a:rPr lang="uk-UA" dirty="0" smtClean="0">
                <a:solidFill>
                  <a:schemeClr val="dk1"/>
                </a:solidFill>
                <a:latin typeface="Varela Round"/>
                <a:ea typeface="Varela Round"/>
                <a:cs typeface="Varela Round"/>
                <a:sym typeface="Varela Round"/>
              </a:rPr>
              <a:t>.</a:t>
            </a:r>
          </a:p>
          <a:p>
            <a:r>
              <a:rPr lang="en-US" dirty="0">
                <a:solidFill>
                  <a:schemeClr val="dk1"/>
                </a:solidFill>
                <a:latin typeface="Varela Round"/>
                <a:ea typeface="Varela Round"/>
                <a:cs typeface="Varela Round"/>
                <a:sym typeface="Varela Round"/>
              </a:rPr>
              <a:t>Configure SSH on the Linux virtual machine</a:t>
            </a:r>
            <a:r>
              <a:rPr lang="en-US" dirty="0" smtClean="0">
                <a:solidFill>
                  <a:schemeClr val="dk1"/>
                </a:solidFill>
                <a:latin typeface="Varela Round"/>
                <a:ea typeface="Varela Round"/>
                <a:cs typeface="Varela Round"/>
                <a:sym typeface="Varela Round"/>
              </a:rPr>
              <a:t>:</a:t>
            </a:r>
            <a:endParaRPr lang="en-US" dirty="0">
              <a:solidFill>
                <a:schemeClr val="dk1"/>
              </a:solidFill>
              <a:latin typeface="Varela Round"/>
              <a:ea typeface="Varela Round"/>
              <a:cs typeface="Varela Round"/>
              <a:sym typeface="Varela Round"/>
            </a:endParaRPr>
          </a:p>
          <a:p>
            <a:pPr marL="342900" indent="-342900">
              <a:buAutoNum type="alphaLcPeriod"/>
            </a:pPr>
            <a:r>
              <a:rPr lang="en-US" dirty="0" smtClean="0">
                <a:solidFill>
                  <a:schemeClr val="dk1"/>
                </a:solidFill>
                <a:latin typeface="Varela Round"/>
                <a:ea typeface="Varela Round"/>
                <a:cs typeface="Varela Round"/>
                <a:sym typeface="Varela Round"/>
              </a:rPr>
              <a:t>Install </a:t>
            </a:r>
            <a:r>
              <a:rPr lang="en-US" dirty="0">
                <a:solidFill>
                  <a:schemeClr val="dk1"/>
                </a:solidFill>
                <a:latin typeface="Varela Round"/>
                <a:ea typeface="Varela Round"/>
                <a:cs typeface="Varela Round"/>
                <a:sym typeface="Varela Round"/>
              </a:rPr>
              <a:t>an SSH server on your Linux virtual machine if not already done. You can do this using your Linux distribution's package manager. For example, for Ubuntu it looks like this</a:t>
            </a:r>
            <a:r>
              <a:rPr lang="en-US" dirty="0" smtClean="0">
                <a:solidFill>
                  <a:schemeClr val="dk1"/>
                </a:solidFill>
                <a:latin typeface="Varela Round"/>
                <a:ea typeface="Varela Round"/>
                <a:cs typeface="Varela Round"/>
                <a:sym typeface="Varela Round"/>
              </a:rPr>
              <a:t>:</a:t>
            </a:r>
            <a:r>
              <a:rPr lang="uk-UA" dirty="0">
                <a:solidFill>
                  <a:schemeClr val="dk1"/>
                </a:solidFill>
                <a:latin typeface="Varela Round"/>
                <a:ea typeface="Varela Round"/>
                <a:cs typeface="Varela Round"/>
                <a:sym typeface="Varela Round"/>
              </a:rPr>
              <a:t> </a:t>
            </a:r>
            <a:r>
              <a:rPr lang="en-GB" dirty="0" err="1">
                <a:solidFill>
                  <a:schemeClr val="dk1"/>
                </a:solidFill>
                <a:latin typeface="Varela Round"/>
                <a:ea typeface="Varela Round"/>
                <a:cs typeface="Varela Round"/>
                <a:sym typeface="Varela Round"/>
              </a:rPr>
              <a:t>sudo</a:t>
            </a:r>
            <a:r>
              <a:rPr lang="en-GB" dirty="0">
                <a:solidFill>
                  <a:schemeClr val="dk1"/>
                </a:solidFill>
                <a:latin typeface="Varela Round"/>
                <a:ea typeface="Varela Round"/>
                <a:cs typeface="Varela Round"/>
                <a:sym typeface="Varela Round"/>
              </a:rPr>
              <a:t> apt-get install </a:t>
            </a:r>
            <a:r>
              <a:rPr lang="en-GB" dirty="0" err="1">
                <a:solidFill>
                  <a:schemeClr val="dk1"/>
                </a:solidFill>
                <a:latin typeface="Varela Round"/>
                <a:ea typeface="Varela Round"/>
                <a:cs typeface="Varela Round"/>
                <a:sym typeface="Varela Round"/>
              </a:rPr>
              <a:t>openssh</a:t>
            </a:r>
            <a:r>
              <a:rPr lang="en-GB" dirty="0">
                <a:solidFill>
                  <a:schemeClr val="dk1"/>
                </a:solidFill>
                <a:latin typeface="Varela Round"/>
                <a:ea typeface="Varela Round"/>
                <a:cs typeface="Varela Round"/>
                <a:sym typeface="Varela Round"/>
              </a:rPr>
              <a:t>-server</a:t>
            </a:r>
          </a:p>
          <a:p>
            <a:pPr marL="342900" indent="-342900">
              <a:buAutoNum type="alphaLcPeriod"/>
            </a:pPr>
            <a:r>
              <a:rPr lang="en-US" dirty="0">
                <a:solidFill>
                  <a:schemeClr val="dk1"/>
                </a:solidFill>
                <a:latin typeface="Varela Round"/>
                <a:ea typeface="Varela Round"/>
                <a:cs typeface="Varela Round"/>
                <a:sym typeface="Varela Round"/>
              </a:rPr>
              <a:t>After installing SSH, verify that the SSH service is running on your virtual machine</a:t>
            </a:r>
            <a:r>
              <a:rPr lang="en-US" dirty="0" smtClean="0">
                <a:solidFill>
                  <a:schemeClr val="dk1"/>
                </a:solidFill>
                <a:latin typeface="Varela Round"/>
                <a:ea typeface="Varela Round"/>
                <a:cs typeface="Varela Round"/>
                <a:sym typeface="Varela Round"/>
              </a:rPr>
              <a:t>:</a:t>
            </a:r>
            <a:r>
              <a:rPr lang="uk-UA" dirty="0" smtClean="0">
                <a:solidFill>
                  <a:schemeClr val="dk1"/>
                </a:solidFill>
                <a:latin typeface="Varela Round"/>
                <a:ea typeface="Varela Round"/>
                <a:cs typeface="Varela Round"/>
                <a:sym typeface="Varela Round"/>
              </a:rPr>
              <a:t> </a:t>
            </a:r>
            <a:r>
              <a:rPr lang="en-US" dirty="0" err="1" smtClean="0">
                <a:solidFill>
                  <a:schemeClr val="dk1"/>
                </a:solidFill>
                <a:latin typeface="Varela Round"/>
                <a:ea typeface="Varela Round"/>
                <a:cs typeface="Varela Round"/>
                <a:sym typeface="Varela Round"/>
              </a:rPr>
              <a:t>sudo</a:t>
            </a:r>
            <a:r>
              <a:rPr lang="en-US" dirty="0" smtClean="0">
                <a:solidFill>
                  <a:schemeClr val="dk1"/>
                </a:solidFill>
                <a:latin typeface="Varela Round"/>
                <a:ea typeface="Varela Round"/>
                <a:cs typeface="Varela Round"/>
                <a:sym typeface="Varela Round"/>
              </a:rPr>
              <a:t> </a:t>
            </a:r>
            <a:r>
              <a:rPr lang="en-US" dirty="0" err="1">
                <a:solidFill>
                  <a:schemeClr val="dk1"/>
                </a:solidFill>
                <a:latin typeface="Varela Round"/>
                <a:ea typeface="Varela Round"/>
                <a:cs typeface="Varela Round"/>
                <a:sym typeface="Varela Round"/>
              </a:rPr>
              <a:t>systemctl</a:t>
            </a:r>
            <a:r>
              <a:rPr lang="en-US" dirty="0">
                <a:solidFill>
                  <a:schemeClr val="dk1"/>
                </a:solidFill>
                <a:latin typeface="Varela Round"/>
                <a:ea typeface="Varela Round"/>
                <a:cs typeface="Varela Round"/>
                <a:sym typeface="Varela Round"/>
              </a:rPr>
              <a:t> status </a:t>
            </a:r>
            <a:r>
              <a:rPr lang="en-US" dirty="0" err="1">
                <a:solidFill>
                  <a:schemeClr val="dk1"/>
                </a:solidFill>
                <a:latin typeface="Varela Round"/>
                <a:ea typeface="Varela Round"/>
                <a:cs typeface="Varela Round"/>
                <a:sym typeface="Varela Round"/>
              </a:rPr>
              <a:t>ssh</a:t>
            </a:r>
            <a:endParaRPr lang="en-US" dirty="0">
              <a:solidFill>
                <a:schemeClr val="dk1"/>
              </a:solidFill>
              <a:latin typeface="Varela Round"/>
              <a:ea typeface="Varela Round"/>
              <a:cs typeface="Varela Round"/>
              <a:sym typeface="Varela Round"/>
            </a:endParaRPr>
          </a:p>
          <a:p>
            <a:pPr marL="342900" indent="-342900">
              <a:buAutoNum type="alphaLcPeriod"/>
            </a:pPr>
            <a:endParaRPr lang="uk-UA" dirty="0" smtClean="0">
              <a:solidFill>
                <a:schemeClr val="dk1"/>
              </a:solidFill>
              <a:latin typeface="Varela Round"/>
              <a:ea typeface="Varela Round"/>
              <a:cs typeface="Varela Round"/>
              <a:sym typeface="Varela Round"/>
            </a:endParaRPr>
          </a:p>
        </p:txBody>
      </p:sp>
    </p:spTree>
    <p:extLst>
      <p:ext uri="{BB962C8B-B14F-4D97-AF65-F5344CB8AC3E}">
        <p14:creationId xmlns:p14="http://schemas.microsoft.com/office/powerpoint/2010/main" val="11049848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grpSp>
        <p:nvGrpSpPr>
          <p:cNvPr id="525" name="Google Shape;525;p37"/>
          <p:cNvGrpSpPr/>
          <p:nvPr/>
        </p:nvGrpSpPr>
        <p:grpSpPr>
          <a:xfrm>
            <a:off x="1639087" y="1122745"/>
            <a:ext cx="5678918" cy="3608039"/>
            <a:chOff x="2333960" y="2049193"/>
            <a:chExt cx="1137900" cy="861417"/>
          </a:xfrm>
        </p:grpSpPr>
        <p:sp>
          <p:nvSpPr>
            <p:cNvPr id="526" name="Google Shape;526;p37"/>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dist="3810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9525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37"/>
          <p:cNvSpPr txBox="1">
            <a:spLocks noGrp="1"/>
          </p:cNvSpPr>
          <p:nvPr>
            <p:ph type="title"/>
          </p:nvPr>
        </p:nvSpPr>
        <p:spPr>
          <a:xfrm>
            <a:off x="1549021" y="1173707"/>
            <a:ext cx="2864617" cy="503068"/>
          </a:xfrm>
          <a:prstGeom prst="rect">
            <a:avLst/>
          </a:prstGeom>
        </p:spPr>
        <p:txBody>
          <a:bodyPr spcFirstLastPara="1" wrap="square" lIns="91425" tIns="91425" rIns="91425" bIns="91425" anchor="ctr" anchorCtr="0">
            <a:noAutofit/>
          </a:bodyPr>
          <a:lstStyle/>
          <a:p>
            <a:pPr lvl="0"/>
            <a:r>
              <a:rPr lang="en-GB" dirty="0"/>
              <a:t>Sharing audio-file</a:t>
            </a:r>
            <a:endParaRPr lang="en-GB" dirty="0"/>
          </a:p>
        </p:txBody>
      </p:sp>
      <p:sp>
        <p:nvSpPr>
          <p:cNvPr id="2" name="Google Shape;511;p35">
            <a:extLst>
              <a:ext uri="{FF2B5EF4-FFF2-40B4-BE49-F238E27FC236}">
                <a16:creationId xmlns:a16="http://schemas.microsoft.com/office/drawing/2014/main" xmlns="" id="{324CC8F1-3796-605E-CF83-341E97B9417E}"/>
              </a:ext>
            </a:extLst>
          </p:cNvPr>
          <p:cNvSpPr txBox="1">
            <a:spLocks/>
          </p:cNvSpPr>
          <p:nvPr/>
        </p:nvSpPr>
        <p:spPr>
          <a:xfrm>
            <a:off x="7411453" y="396231"/>
            <a:ext cx="1529753" cy="8601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6000"/>
            </a:pPr>
            <a:r>
              <a:rPr lang="en" sz="6000" b="1" dirty="0" smtClean="0">
                <a:solidFill>
                  <a:schemeClr val="dk1"/>
                </a:solidFill>
                <a:latin typeface="Varela Round"/>
                <a:cs typeface="Varela Round"/>
                <a:sym typeface="Varela Round"/>
              </a:rPr>
              <a:t>04</a:t>
            </a:r>
            <a:endParaRPr lang="en" sz="6000" b="1" dirty="0">
              <a:solidFill>
                <a:schemeClr val="dk1"/>
              </a:solidFill>
              <a:latin typeface="Varela Round"/>
              <a:cs typeface="Varela Round"/>
              <a:sym typeface="Varela Round"/>
            </a:endParaRPr>
          </a:p>
        </p:txBody>
      </p:sp>
      <p:sp>
        <p:nvSpPr>
          <p:cNvPr id="3" name="Google Shape;458;p32">
            <a:extLst>
              <a:ext uri="{FF2B5EF4-FFF2-40B4-BE49-F238E27FC236}">
                <a16:creationId xmlns:a16="http://schemas.microsoft.com/office/drawing/2014/main" xmlns="" id="{B281EA46-C90C-3633-637E-6EF93385B033}"/>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err="1"/>
              <a:t>Дзизиль</a:t>
            </a:r>
            <a:r>
              <a:rPr lang="uk-UA" dirty="0"/>
              <a:t> Д.Є.</a:t>
            </a:r>
            <a:endParaRPr lang="en-US" dirty="0"/>
          </a:p>
        </p:txBody>
      </p:sp>
      <p:pic>
        <p:nvPicPr>
          <p:cNvPr id="4" name="Рисунок 3"/>
          <p:cNvPicPr>
            <a:picLocks noChangeAspect="1"/>
          </p:cNvPicPr>
          <p:nvPr/>
        </p:nvPicPr>
        <p:blipFill>
          <a:blip r:embed="rId3"/>
          <a:stretch>
            <a:fillRect/>
          </a:stretch>
        </p:blipFill>
        <p:spPr>
          <a:xfrm>
            <a:off x="2674961" y="1718283"/>
            <a:ext cx="3695909" cy="2967718"/>
          </a:xfrm>
          <a:prstGeom prst="rect">
            <a:avLst/>
          </a:prstGeom>
        </p:spPr>
      </p:pic>
    </p:spTree>
    <p:extLst>
      <p:ext uri="{BB962C8B-B14F-4D97-AF65-F5344CB8AC3E}">
        <p14:creationId xmlns:p14="http://schemas.microsoft.com/office/powerpoint/2010/main" val="5636644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grpSp>
        <p:nvGrpSpPr>
          <p:cNvPr id="525" name="Google Shape;525;p37"/>
          <p:cNvGrpSpPr/>
          <p:nvPr/>
        </p:nvGrpSpPr>
        <p:grpSpPr>
          <a:xfrm>
            <a:off x="1639087" y="1122745"/>
            <a:ext cx="5678918" cy="3608039"/>
            <a:chOff x="2333960" y="2049193"/>
            <a:chExt cx="1137900" cy="861417"/>
          </a:xfrm>
        </p:grpSpPr>
        <p:sp>
          <p:nvSpPr>
            <p:cNvPr id="526" name="Google Shape;526;p37"/>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dist="3810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9525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37"/>
          <p:cNvSpPr txBox="1">
            <a:spLocks noGrp="1"/>
          </p:cNvSpPr>
          <p:nvPr>
            <p:ph type="title"/>
          </p:nvPr>
        </p:nvSpPr>
        <p:spPr>
          <a:xfrm>
            <a:off x="1549021" y="1173707"/>
            <a:ext cx="2864617" cy="503068"/>
          </a:xfrm>
          <a:prstGeom prst="rect">
            <a:avLst/>
          </a:prstGeom>
        </p:spPr>
        <p:txBody>
          <a:bodyPr spcFirstLastPara="1" wrap="square" lIns="91425" tIns="91425" rIns="91425" bIns="91425" anchor="ctr" anchorCtr="0">
            <a:noAutofit/>
          </a:bodyPr>
          <a:lstStyle/>
          <a:p>
            <a:pPr lvl="0"/>
            <a:r>
              <a:rPr lang="en-GB" dirty="0"/>
              <a:t>Sharing audio-file</a:t>
            </a:r>
            <a:endParaRPr lang="en-GB" dirty="0"/>
          </a:p>
        </p:txBody>
      </p:sp>
      <p:sp>
        <p:nvSpPr>
          <p:cNvPr id="2" name="Google Shape;511;p35">
            <a:extLst>
              <a:ext uri="{FF2B5EF4-FFF2-40B4-BE49-F238E27FC236}">
                <a16:creationId xmlns:a16="http://schemas.microsoft.com/office/drawing/2014/main" xmlns="" id="{324CC8F1-3796-605E-CF83-341E97B9417E}"/>
              </a:ext>
            </a:extLst>
          </p:cNvPr>
          <p:cNvSpPr txBox="1">
            <a:spLocks/>
          </p:cNvSpPr>
          <p:nvPr/>
        </p:nvSpPr>
        <p:spPr>
          <a:xfrm>
            <a:off x="7411453" y="396231"/>
            <a:ext cx="1529753" cy="8601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6000"/>
            </a:pPr>
            <a:r>
              <a:rPr lang="en" sz="6000" b="1" dirty="0" smtClean="0">
                <a:solidFill>
                  <a:schemeClr val="dk1"/>
                </a:solidFill>
                <a:latin typeface="Varela Round"/>
                <a:cs typeface="Varela Round"/>
                <a:sym typeface="Varela Round"/>
              </a:rPr>
              <a:t>04</a:t>
            </a:r>
            <a:endParaRPr lang="en" sz="6000" b="1" dirty="0">
              <a:solidFill>
                <a:schemeClr val="dk1"/>
              </a:solidFill>
              <a:latin typeface="Varela Round"/>
              <a:cs typeface="Varela Round"/>
              <a:sym typeface="Varela Round"/>
            </a:endParaRPr>
          </a:p>
        </p:txBody>
      </p:sp>
      <p:sp>
        <p:nvSpPr>
          <p:cNvPr id="3" name="Google Shape;458;p32">
            <a:extLst>
              <a:ext uri="{FF2B5EF4-FFF2-40B4-BE49-F238E27FC236}">
                <a16:creationId xmlns:a16="http://schemas.microsoft.com/office/drawing/2014/main" xmlns="" id="{B281EA46-C90C-3633-637E-6EF93385B033}"/>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err="1"/>
              <a:t>Дзизиль</a:t>
            </a:r>
            <a:r>
              <a:rPr lang="uk-UA" dirty="0"/>
              <a:t> Д.Є.</a:t>
            </a:r>
            <a:endParaRPr lang="en-US" dirty="0"/>
          </a:p>
        </p:txBody>
      </p:sp>
      <p:sp>
        <p:nvSpPr>
          <p:cNvPr id="6" name="TextBox 5"/>
          <p:cNvSpPr txBox="1"/>
          <p:nvPr/>
        </p:nvSpPr>
        <p:spPr>
          <a:xfrm>
            <a:off x="1670031" y="1655412"/>
            <a:ext cx="5477509" cy="3539430"/>
          </a:xfrm>
          <a:prstGeom prst="rect">
            <a:avLst/>
          </a:prstGeom>
          <a:noFill/>
        </p:spPr>
        <p:txBody>
          <a:bodyPr wrap="square" rtlCol="0">
            <a:spAutoFit/>
          </a:bodyPr>
          <a:lstStyle/>
          <a:p>
            <a:pPr marL="342900" lvl="1" indent="-342900">
              <a:buFont typeface="+mj-lt"/>
              <a:buAutoNum type="alphaLcPeriod" startAt="3"/>
            </a:pPr>
            <a:r>
              <a:rPr lang="en-US" dirty="0">
                <a:solidFill>
                  <a:schemeClr val="dk1"/>
                </a:solidFill>
                <a:latin typeface="Varela Round"/>
                <a:ea typeface="Varela Round"/>
                <a:cs typeface="Varela Round"/>
                <a:sym typeface="Varela Round"/>
              </a:rPr>
              <a:t>If necessary, enable the SSH service</a:t>
            </a:r>
            <a:r>
              <a:rPr lang="en-US" dirty="0" smtClean="0">
                <a:solidFill>
                  <a:schemeClr val="dk1"/>
                </a:solidFill>
                <a:latin typeface="Varela Round"/>
                <a:ea typeface="Varela Round"/>
                <a:cs typeface="Varela Round"/>
                <a:sym typeface="Varela Round"/>
              </a:rPr>
              <a:t>:</a:t>
            </a:r>
            <a:r>
              <a:rPr lang="uk-UA" dirty="0" smtClean="0">
                <a:solidFill>
                  <a:schemeClr val="dk1"/>
                </a:solidFill>
                <a:latin typeface="Varela Round"/>
                <a:ea typeface="Varela Round"/>
                <a:cs typeface="Varela Round"/>
                <a:sym typeface="Varela Round"/>
              </a:rPr>
              <a:t> </a:t>
            </a:r>
            <a:r>
              <a:rPr lang="en-GB" dirty="0" err="1">
                <a:solidFill>
                  <a:schemeClr val="dk1"/>
                </a:solidFill>
                <a:latin typeface="Varela Round"/>
                <a:ea typeface="Varela Round"/>
                <a:cs typeface="Varela Round"/>
                <a:sym typeface="Varela Round"/>
              </a:rPr>
              <a:t>sudo</a:t>
            </a:r>
            <a:r>
              <a:rPr lang="en-GB" dirty="0">
                <a:solidFill>
                  <a:schemeClr val="dk1"/>
                </a:solidFill>
                <a:latin typeface="Varela Round"/>
                <a:ea typeface="Varela Round"/>
                <a:cs typeface="Varela Round"/>
                <a:sym typeface="Varela Round"/>
              </a:rPr>
              <a:t> </a:t>
            </a:r>
            <a:r>
              <a:rPr lang="en-GB" dirty="0" err="1">
                <a:solidFill>
                  <a:schemeClr val="dk1"/>
                </a:solidFill>
                <a:latin typeface="Varela Round"/>
                <a:ea typeface="Varela Round"/>
                <a:cs typeface="Varela Round"/>
                <a:sym typeface="Varela Round"/>
              </a:rPr>
              <a:t>systemctl</a:t>
            </a:r>
            <a:r>
              <a:rPr lang="en-GB" dirty="0">
                <a:solidFill>
                  <a:schemeClr val="dk1"/>
                </a:solidFill>
                <a:latin typeface="Varela Round"/>
                <a:ea typeface="Varela Round"/>
                <a:cs typeface="Varela Round"/>
                <a:sym typeface="Varela Round"/>
              </a:rPr>
              <a:t> enable </a:t>
            </a:r>
            <a:r>
              <a:rPr lang="en-GB" dirty="0" err="1" smtClean="0">
                <a:solidFill>
                  <a:schemeClr val="dk1"/>
                </a:solidFill>
                <a:latin typeface="Varela Round"/>
                <a:ea typeface="Varela Round"/>
                <a:cs typeface="Varela Round"/>
                <a:sym typeface="Varela Round"/>
              </a:rPr>
              <a:t>ssh</a:t>
            </a:r>
            <a:endParaRPr lang="uk-UA" dirty="0" smtClean="0">
              <a:solidFill>
                <a:schemeClr val="dk1"/>
              </a:solidFill>
              <a:latin typeface="Varela Round"/>
              <a:ea typeface="Varela Round"/>
              <a:cs typeface="Varela Round"/>
              <a:sym typeface="Varela Round"/>
            </a:endParaRPr>
          </a:p>
          <a:p>
            <a:pPr marL="342900" indent="-342900">
              <a:buFont typeface="+mj-lt"/>
              <a:buAutoNum type="alphaLcPeriod" startAt="4"/>
            </a:pPr>
            <a:r>
              <a:rPr lang="en-US" dirty="0" smtClean="0">
                <a:solidFill>
                  <a:schemeClr val="dk1"/>
                </a:solidFill>
                <a:latin typeface="Varela Round"/>
                <a:ea typeface="Varela Round"/>
                <a:cs typeface="Varela Round"/>
                <a:sym typeface="Varela Round"/>
              </a:rPr>
              <a:t>After installing SSH, verify that the SSH service is running on your virtual machine:</a:t>
            </a:r>
            <a:r>
              <a:rPr lang="uk-UA" dirty="0" smtClean="0">
                <a:solidFill>
                  <a:schemeClr val="dk1"/>
                </a:solidFill>
                <a:latin typeface="Varela Round"/>
                <a:ea typeface="Varela Round"/>
                <a:cs typeface="Varela Round"/>
                <a:sym typeface="Varela Round"/>
              </a:rPr>
              <a:t> </a:t>
            </a:r>
            <a:r>
              <a:rPr lang="en-US" dirty="0" err="1" smtClean="0">
                <a:solidFill>
                  <a:schemeClr val="dk1"/>
                </a:solidFill>
                <a:latin typeface="Varela Round"/>
                <a:ea typeface="Varela Round"/>
                <a:cs typeface="Varela Round"/>
                <a:sym typeface="Varela Round"/>
              </a:rPr>
              <a:t>sudo</a:t>
            </a:r>
            <a:r>
              <a:rPr lang="en-US" dirty="0" smtClean="0">
                <a:solidFill>
                  <a:schemeClr val="dk1"/>
                </a:solidFill>
                <a:latin typeface="Varela Round"/>
                <a:ea typeface="Varela Round"/>
                <a:cs typeface="Varela Round"/>
                <a:sym typeface="Varela Round"/>
              </a:rPr>
              <a:t> </a:t>
            </a:r>
            <a:r>
              <a:rPr lang="en-US" dirty="0" err="1" smtClean="0">
                <a:solidFill>
                  <a:schemeClr val="dk1"/>
                </a:solidFill>
                <a:latin typeface="Varela Round"/>
                <a:ea typeface="Varela Round"/>
                <a:cs typeface="Varela Round"/>
                <a:sym typeface="Varela Round"/>
              </a:rPr>
              <a:t>systemctl</a:t>
            </a:r>
            <a:r>
              <a:rPr lang="en-US" dirty="0" smtClean="0">
                <a:solidFill>
                  <a:schemeClr val="dk1"/>
                </a:solidFill>
                <a:latin typeface="Varela Round"/>
                <a:ea typeface="Varela Round"/>
                <a:cs typeface="Varela Round"/>
                <a:sym typeface="Varela Round"/>
              </a:rPr>
              <a:t> status </a:t>
            </a:r>
            <a:r>
              <a:rPr lang="en-US" dirty="0" err="1" smtClean="0">
                <a:solidFill>
                  <a:schemeClr val="dk1"/>
                </a:solidFill>
                <a:latin typeface="Varela Round"/>
                <a:ea typeface="Varela Round"/>
                <a:cs typeface="Varela Round"/>
                <a:sym typeface="Varela Round"/>
              </a:rPr>
              <a:t>ssh</a:t>
            </a:r>
            <a:endParaRPr lang="uk-UA" dirty="0" smtClean="0">
              <a:solidFill>
                <a:schemeClr val="dk1"/>
              </a:solidFill>
              <a:latin typeface="Varela Round"/>
              <a:ea typeface="Varela Round"/>
              <a:cs typeface="Varela Round"/>
              <a:sym typeface="Varela Round"/>
            </a:endParaRPr>
          </a:p>
          <a:p>
            <a:r>
              <a:rPr lang="en-US" dirty="0">
                <a:solidFill>
                  <a:schemeClr val="dk1"/>
                </a:solidFill>
                <a:latin typeface="Varela Round"/>
                <a:ea typeface="Varela Round"/>
                <a:cs typeface="Varela Round"/>
                <a:sym typeface="Varela Round"/>
              </a:rPr>
              <a:t>Find the IP address of the Linux virtual machine</a:t>
            </a:r>
            <a:r>
              <a:rPr lang="en-US" dirty="0" smtClean="0">
                <a:solidFill>
                  <a:schemeClr val="dk1"/>
                </a:solidFill>
                <a:latin typeface="Varela Round"/>
                <a:ea typeface="Varela Round"/>
                <a:cs typeface="Varela Round"/>
                <a:sym typeface="Varela Round"/>
              </a:rPr>
              <a:t>:</a:t>
            </a:r>
            <a:endParaRPr lang="en-US" dirty="0">
              <a:solidFill>
                <a:schemeClr val="dk1"/>
              </a:solidFill>
              <a:latin typeface="Varela Round"/>
              <a:ea typeface="Varela Round"/>
              <a:cs typeface="Varela Round"/>
              <a:sym typeface="Varela Round"/>
            </a:endParaRPr>
          </a:p>
          <a:p>
            <a:pPr marL="342900" indent="-342900">
              <a:buFont typeface="+mj-lt"/>
              <a:buAutoNum type="alphaLcPeriod"/>
            </a:pPr>
            <a:r>
              <a:rPr lang="en-US" dirty="0" smtClean="0">
                <a:solidFill>
                  <a:schemeClr val="dk1"/>
                </a:solidFill>
                <a:latin typeface="Varela Round"/>
                <a:ea typeface="Varela Round"/>
                <a:cs typeface="Varela Round"/>
                <a:sym typeface="Varela Round"/>
              </a:rPr>
              <a:t>Start </a:t>
            </a:r>
            <a:r>
              <a:rPr lang="en-US" dirty="0">
                <a:solidFill>
                  <a:schemeClr val="dk1"/>
                </a:solidFill>
                <a:latin typeface="Varela Round"/>
                <a:ea typeface="Varela Round"/>
                <a:cs typeface="Varela Round"/>
                <a:sym typeface="Varela Round"/>
              </a:rPr>
              <a:t>your Linux virtual machine and open a terminal.</a:t>
            </a:r>
          </a:p>
          <a:p>
            <a:pPr marL="342900" indent="-342900">
              <a:buFont typeface="+mj-lt"/>
              <a:buAutoNum type="alphaLcPeriod"/>
            </a:pPr>
            <a:r>
              <a:rPr lang="en-US" dirty="0" smtClean="0">
                <a:solidFill>
                  <a:schemeClr val="dk1"/>
                </a:solidFill>
                <a:latin typeface="Varela Round"/>
                <a:ea typeface="Varela Round"/>
                <a:cs typeface="Varela Round"/>
                <a:sym typeface="Varela Round"/>
              </a:rPr>
              <a:t>Enter </a:t>
            </a:r>
            <a:r>
              <a:rPr lang="en-US" dirty="0">
                <a:solidFill>
                  <a:schemeClr val="dk1"/>
                </a:solidFill>
                <a:latin typeface="Varela Round"/>
                <a:ea typeface="Varela Round"/>
                <a:cs typeface="Varela Round"/>
                <a:sym typeface="Varela Round"/>
              </a:rPr>
              <a:t>the following command to find the IP address of the virtual machine</a:t>
            </a:r>
            <a:r>
              <a:rPr lang="en-US" dirty="0" smtClean="0">
                <a:solidFill>
                  <a:schemeClr val="dk1"/>
                </a:solidFill>
                <a:latin typeface="Varela Round"/>
                <a:ea typeface="Varela Round"/>
                <a:cs typeface="Varela Round"/>
                <a:sym typeface="Varela Round"/>
              </a:rPr>
              <a:t>:</a:t>
            </a:r>
            <a:r>
              <a:rPr lang="uk-UA" dirty="0" smtClean="0">
                <a:solidFill>
                  <a:schemeClr val="dk1"/>
                </a:solidFill>
                <a:latin typeface="Varela Round"/>
                <a:ea typeface="Varela Round"/>
                <a:cs typeface="Varela Round"/>
                <a:sym typeface="Varela Round"/>
              </a:rPr>
              <a:t> </a:t>
            </a:r>
            <a:r>
              <a:rPr lang="en-GB" dirty="0" err="1">
                <a:solidFill>
                  <a:schemeClr val="dk1"/>
                </a:solidFill>
                <a:latin typeface="Varela Round"/>
                <a:ea typeface="Varela Round"/>
                <a:cs typeface="Varela Round"/>
                <a:sym typeface="Varela Round"/>
              </a:rPr>
              <a:t>ip</a:t>
            </a:r>
            <a:r>
              <a:rPr lang="en-GB" dirty="0">
                <a:solidFill>
                  <a:schemeClr val="dk1"/>
                </a:solidFill>
                <a:latin typeface="Varela Round"/>
                <a:ea typeface="Varela Round"/>
                <a:cs typeface="Varela Round"/>
                <a:sym typeface="Varela Round"/>
              </a:rPr>
              <a:t> a</a:t>
            </a:r>
          </a:p>
          <a:p>
            <a:r>
              <a:rPr lang="en-US" dirty="0">
                <a:solidFill>
                  <a:schemeClr val="dk1"/>
                </a:solidFill>
                <a:latin typeface="Varela Round"/>
                <a:ea typeface="Varela Round"/>
                <a:cs typeface="Varela Round"/>
                <a:sym typeface="Varela Round"/>
              </a:rPr>
              <a:t>Copy an audio file from Windows to a Linux virtual machine</a:t>
            </a:r>
            <a:r>
              <a:rPr lang="en-US" dirty="0" smtClean="0">
                <a:solidFill>
                  <a:schemeClr val="dk1"/>
                </a:solidFill>
                <a:latin typeface="Varela Round"/>
                <a:ea typeface="Varela Round"/>
                <a:cs typeface="Varela Round"/>
                <a:sym typeface="Varela Round"/>
              </a:rPr>
              <a:t>:</a:t>
            </a:r>
            <a:endParaRPr lang="en-US" dirty="0">
              <a:solidFill>
                <a:schemeClr val="dk1"/>
              </a:solidFill>
              <a:latin typeface="Varela Round"/>
              <a:ea typeface="Varela Round"/>
              <a:cs typeface="Varela Round"/>
              <a:sym typeface="Varela Round"/>
            </a:endParaRPr>
          </a:p>
          <a:p>
            <a:r>
              <a:rPr lang="en-US" dirty="0">
                <a:solidFill>
                  <a:schemeClr val="dk1"/>
                </a:solidFill>
                <a:latin typeface="Varela Round"/>
                <a:ea typeface="Varela Round"/>
                <a:cs typeface="Varela Round"/>
                <a:sym typeface="Varela Round"/>
              </a:rPr>
              <a:t>a. From your primary operating system (Windows), use an SSH client (such as </a:t>
            </a:r>
            <a:r>
              <a:rPr lang="en-US" dirty="0" err="1">
                <a:solidFill>
                  <a:schemeClr val="dk1"/>
                </a:solidFill>
                <a:latin typeface="Varela Round"/>
                <a:ea typeface="Varela Round"/>
                <a:cs typeface="Varela Round"/>
                <a:sym typeface="Varela Round"/>
              </a:rPr>
              <a:t>PuTTY</a:t>
            </a:r>
            <a:r>
              <a:rPr lang="en-US" dirty="0">
                <a:solidFill>
                  <a:schemeClr val="dk1"/>
                </a:solidFill>
                <a:latin typeface="Varela Round"/>
                <a:ea typeface="Varela Round"/>
                <a:cs typeface="Varela Round"/>
                <a:sym typeface="Varela Round"/>
              </a:rPr>
              <a:t> or Windows PowerShell) to connect to the Linux virtual machine using its IP address and SSH port (usually 22).</a:t>
            </a:r>
          </a:p>
          <a:p>
            <a:endParaRPr lang="en-US" dirty="0">
              <a:solidFill>
                <a:schemeClr val="dk1"/>
              </a:solidFill>
              <a:latin typeface="Varela Round"/>
              <a:ea typeface="Varela Round"/>
              <a:cs typeface="Varela Round"/>
              <a:sym typeface="Varela Round"/>
            </a:endParaRPr>
          </a:p>
          <a:p>
            <a:pPr marL="342900" indent="-342900">
              <a:buFont typeface="+mj-lt"/>
              <a:buAutoNum type="alphaLcPeriod" startAt="4"/>
            </a:pPr>
            <a:endParaRPr lang="en-US" dirty="0" smtClean="0">
              <a:solidFill>
                <a:schemeClr val="dk1"/>
              </a:solidFill>
              <a:latin typeface="Varela Round"/>
              <a:ea typeface="Varela Round"/>
              <a:cs typeface="Varela Round"/>
              <a:sym typeface="Varela Round"/>
            </a:endParaRPr>
          </a:p>
          <a:p>
            <a:endParaRPr lang="uk-UA" dirty="0" smtClean="0">
              <a:solidFill>
                <a:schemeClr val="dk1"/>
              </a:solidFill>
              <a:latin typeface="Varela Round"/>
              <a:ea typeface="Varela Round"/>
              <a:cs typeface="Varela Round"/>
              <a:sym typeface="Varela Round"/>
            </a:endParaRPr>
          </a:p>
        </p:txBody>
      </p:sp>
    </p:spTree>
    <p:extLst>
      <p:ext uri="{BB962C8B-B14F-4D97-AF65-F5344CB8AC3E}">
        <p14:creationId xmlns:p14="http://schemas.microsoft.com/office/powerpoint/2010/main" val="36109125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grpSp>
        <p:nvGrpSpPr>
          <p:cNvPr id="525" name="Google Shape;525;p37"/>
          <p:cNvGrpSpPr/>
          <p:nvPr/>
        </p:nvGrpSpPr>
        <p:grpSpPr>
          <a:xfrm>
            <a:off x="1639087" y="1122745"/>
            <a:ext cx="5678918" cy="3608039"/>
            <a:chOff x="2333960" y="2049193"/>
            <a:chExt cx="1137900" cy="861417"/>
          </a:xfrm>
        </p:grpSpPr>
        <p:sp>
          <p:nvSpPr>
            <p:cNvPr id="526" name="Google Shape;526;p37"/>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dist="3810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9525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37"/>
          <p:cNvSpPr txBox="1">
            <a:spLocks noGrp="1"/>
          </p:cNvSpPr>
          <p:nvPr>
            <p:ph type="title"/>
          </p:nvPr>
        </p:nvSpPr>
        <p:spPr>
          <a:xfrm>
            <a:off x="1549021" y="1173707"/>
            <a:ext cx="2864617" cy="503068"/>
          </a:xfrm>
          <a:prstGeom prst="rect">
            <a:avLst/>
          </a:prstGeom>
        </p:spPr>
        <p:txBody>
          <a:bodyPr spcFirstLastPara="1" wrap="square" lIns="91425" tIns="91425" rIns="91425" bIns="91425" anchor="ctr" anchorCtr="0">
            <a:noAutofit/>
          </a:bodyPr>
          <a:lstStyle/>
          <a:p>
            <a:pPr lvl="0"/>
            <a:r>
              <a:rPr lang="en-GB" dirty="0"/>
              <a:t>Sharing audio-file</a:t>
            </a:r>
            <a:endParaRPr lang="en-GB" dirty="0"/>
          </a:p>
        </p:txBody>
      </p:sp>
      <p:sp>
        <p:nvSpPr>
          <p:cNvPr id="2" name="Google Shape;511;p35">
            <a:extLst>
              <a:ext uri="{FF2B5EF4-FFF2-40B4-BE49-F238E27FC236}">
                <a16:creationId xmlns:a16="http://schemas.microsoft.com/office/drawing/2014/main" xmlns="" id="{324CC8F1-3796-605E-CF83-341E97B9417E}"/>
              </a:ext>
            </a:extLst>
          </p:cNvPr>
          <p:cNvSpPr txBox="1">
            <a:spLocks/>
          </p:cNvSpPr>
          <p:nvPr/>
        </p:nvSpPr>
        <p:spPr>
          <a:xfrm>
            <a:off x="7411453" y="396231"/>
            <a:ext cx="1529753" cy="8601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6000"/>
            </a:pPr>
            <a:r>
              <a:rPr lang="en" sz="6000" b="1" dirty="0" smtClean="0">
                <a:solidFill>
                  <a:schemeClr val="dk1"/>
                </a:solidFill>
                <a:latin typeface="Varela Round"/>
                <a:cs typeface="Varela Round"/>
                <a:sym typeface="Varela Round"/>
              </a:rPr>
              <a:t>04</a:t>
            </a:r>
            <a:endParaRPr lang="en" sz="6000" b="1" dirty="0">
              <a:solidFill>
                <a:schemeClr val="dk1"/>
              </a:solidFill>
              <a:latin typeface="Varela Round"/>
              <a:cs typeface="Varela Round"/>
              <a:sym typeface="Varela Round"/>
            </a:endParaRPr>
          </a:p>
        </p:txBody>
      </p:sp>
      <p:sp>
        <p:nvSpPr>
          <p:cNvPr id="3" name="Google Shape;458;p32">
            <a:extLst>
              <a:ext uri="{FF2B5EF4-FFF2-40B4-BE49-F238E27FC236}">
                <a16:creationId xmlns:a16="http://schemas.microsoft.com/office/drawing/2014/main" xmlns="" id="{B281EA46-C90C-3633-637E-6EF93385B033}"/>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err="1"/>
              <a:t>Дзизиль</a:t>
            </a:r>
            <a:r>
              <a:rPr lang="uk-UA" dirty="0"/>
              <a:t> Д.Є.</a:t>
            </a:r>
            <a:endParaRPr lang="en-US" dirty="0"/>
          </a:p>
        </p:txBody>
      </p:sp>
      <p:sp>
        <p:nvSpPr>
          <p:cNvPr id="6" name="TextBox 5"/>
          <p:cNvSpPr txBox="1"/>
          <p:nvPr/>
        </p:nvSpPr>
        <p:spPr>
          <a:xfrm>
            <a:off x="1670031" y="1655412"/>
            <a:ext cx="5477509" cy="3539430"/>
          </a:xfrm>
          <a:prstGeom prst="rect">
            <a:avLst/>
          </a:prstGeom>
          <a:noFill/>
        </p:spPr>
        <p:txBody>
          <a:bodyPr wrap="square" rtlCol="0">
            <a:spAutoFit/>
          </a:bodyPr>
          <a:lstStyle/>
          <a:p>
            <a:pPr marL="342900" lvl="1" indent="-342900">
              <a:buFont typeface="+mj-lt"/>
              <a:buAutoNum type="alphaLcPeriod" startAt="3"/>
            </a:pPr>
            <a:r>
              <a:rPr lang="en-US" dirty="0">
                <a:solidFill>
                  <a:schemeClr val="dk1"/>
                </a:solidFill>
                <a:latin typeface="Varela Round"/>
                <a:ea typeface="Varela Round"/>
                <a:cs typeface="Varela Round"/>
                <a:sym typeface="Varela Round"/>
              </a:rPr>
              <a:t>If necessary, enable the SSH service</a:t>
            </a:r>
            <a:r>
              <a:rPr lang="en-US" dirty="0" smtClean="0">
                <a:solidFill>
                  <a:schemeClr val="dk1"/>
                </a:solidFill>
                <a:latin typeface="Varela Round"/>
                <a:ea typeface="Varela Round"/>
                <a:cs typeface="Varela Round"/>
                <a:sym typeface="Varela Round"/>
              </a:rPr>
              <a:t>:</a:t>
            </a:r>
            <a:r>
              <a:rPr lang="uk-UA" dirty="0" smtClean="0">
                <a:solidFill>
                  <a:schemeClr val="dk1"/>
                </a:solidFill>
                <a:latin typeface="Varela Round"/>
                <a:ea typeface="Varela Round"/>
                <a:cs typeface="Varela Round"/>
                <a:sym typeface="Varela Round"/>
              </a:rPr>
              <a:t> </a:t>
            </a:r>
            <a:r>
              <a:rPr lang="en-GB" dirty="0" err="1">
                <a:solidFill>
                  <a:schemeClr val="dk1"/>
                </a:solidFill>
                <a:latin typeface="Varela Round"/>
                <a:ea typeface="Varela Round"/>
                <a:cs typeface="Varela Round"/>
                <a:sym typeface="Varela Round"/>
              </a:rPr>
              <a:t>sudo</a:t>
            </a:r>
            <a:r>
              <a:rPr lang="en-GB" dirty="0">
                <a:solidFill>
                  <a:schemeClr val="dk1"/>
                </a:solidFill>
                <a:latin typeface="Varela Round"/>
                <a:ea typeface="Varela Round"/>
                <a:cs typeface="Varela Round"/>
                <a:sym typeface="Varela Round"/>
              </a:rPr>
              <a:t> </a:t>
            </a:r>
            <a:r>
              <a:rPr lang="en-GB" dirty="0" err="1">
                <a:solidFill>
                  <a:schemeClr val="dk1"/>
                </a:solidFill>
                <a:latin typeface="Varela Round"/>
                <a:ea typeface="Varela Round"/>
                <a:cs typeface="Varela Round"/>
                <a:sym typeface="Varela Round"/>
              </a:rPr>
              <a:t>systemctl</a:t>
            </a:r>
            <a:r>
              <a:rPr lang="en-GB" dirty="0">
                <a:solidFill>
                  <a:schemeClr val="dk1"/>
                </a:solidFill>
                <a:latin typeface="Varela Round"/>
                <a:ea typeface="Varela Round"/>
                <a:cs typeface="Varela Round"/>
                <a:sym typeface="Varela Round"/>
              </a:rPr>
              <a:t> enable </a:t>
            </a:r>
            <a:r>
              <a:rPr lang="en-GB" dirty="0" err="1" smtClean="0">
                <a:solidFill>
                  <a:schemeClr val="dk1"/>
                </a:solidFill>
                <a:latin typeface="Varela Round"/>
                <a:ea typeface="Varela Round"/>
                <a:cs typeface="Varela Round"/>
                <a:sym typeface="Varela Round"/>
              </a:rPr>
              <a:t>ssh</a:t>
            </a:r>
            <a:endParaRPr lang="uk-UA" dirty="0" smtClean="0">
              <a:solidFill>
                <a:schemeClr val="dk1"/>
              </a:solidFill>
              <a:latin typeface="Varela Round"/>
              <a:ea typeface="Varela Round"/>
              <a:cs typeface="Varela Round"/>
              <a:sym typeface="Varela Round"/>
            </a:endParaRPr>
          </a:p>
          <a:p>
            <a:pPr marL="342900" indent="-342900">
              <a:buFont typeface="+mj-lt"/>
              <a:buAutoNum type="alphaLcPeriod" startAt="4"/>
            </a:pPr>
            <a:r>
              <a:rPr lang="en-US" dirty="0" smtClean="0">
                <a:solidFill>
                  <a:schemeClr val="dk1"/>
                </a:solidFill>
                <a:latin typeface="Varela Round"/>
                <a:ea typeface="Varela Round"/>
                <a:cs typeface="Varela Round"/>
                <a:sym typeface="Varela Round"/>
              </a:rPr>
              <a:t>After installing SSH, verify that the SSH service is running on your virtual machine:</a:t>
            </a:r>
            <a:r>
              <a:rPr lang="uk-UA" dirty="0" smtClean="0">
                <a:solidFill>
                  <a:schemeClr val="dk1"/>
                </a:solidFill>
                <a:latin typeface="Varela Round"/>
                <a:ea typeface="Varela Round"/>
                <a:cs typeface="Varela Round"/>
                <a:sym typeface="Varela Round"/>
              </a:rPr>
              <a:t> </a:t>
            </a:r>
            <a:r>
              <a:rPr lang="en-US" dirty="0" err="1" smtClean="0">
                <a:solidFill>
                  <a:schemeClr val="dk1"/>
                </a:solidFill>
                <a:latin typeface="Varela Round"/>
                <a:ea typeface="Varela Round"/>
                <a:cs typeface="Varela Round"/>
                <a:sym typeface="Varela Round"/>
              </a:rPr>
              <a:t>sudo</a:t>
            </a:r>
            <a:r>
              <a:rPr lang="en-US" dirty="0" smtClean="0">
                <a:solidFill>
                  <a:schemeClr val="dk1"/>
                </a:solidFill>
                <a:latin typeface="Varela Round"/>
                <a:ea typeface="Varela Round"/>
                <a:cs typeface="Varela Round"/>
                <a:sym typeface="Varela Round"/>
              </a:rPr>
              <a:t> </a:t>
            </a:r>
            <a:r>
              <a:rPr lang="en-US" dirty="0" err="1" smtClean="0">
                <a:solidFill>
                  <a:schemeClr val="dk1"/>
                </a:solidFill>
                <a:latin typeface="Varela Round"/>
                <a:ea typeface="Varela Round"/>
                <a:cs typeface="Varela Round"/>
                <a:sym typeface="Varela Round"/>
              </a:rPr>
              <a:t>systemctl</a:t>
            </a:r>
            <a:r>
              <a:rPr lang="en-US" dirty="0" smtClean="0">
                <a:solidFill>
                  <a:schemeClr val="dk1"/>
                </a:solidFill>
                <a:latin typeface="Varela Round"/>
                <a:ea typeface="Varela Round"/>
                <a:cs typeface="Varela Round"/>
                <a:sym typeface="Varela Round"/>
              </a:rPr>
              <a:t> status </a:t>
            </a:r>
            <a:r>
              <a:rPr lang="en-US" dirty="0" err="1" smtClean="0">
                <a:solidFill>
                  <a:schemeClr val="dk1"/>
                </a:solidFill>
                <a:latin typeface="Varela Round"/>
                <a:ea typeface="Varela Round"/>
                <a:cs typeface="Varela Round"/>
                <a:sym typeface="Varela Round"/>
              </a:rPr>
              <a:t>ssh</a:t>
            </a:r>
            <a:endParaRPr lang="uk-UA" dirty="0" smtClean="0">
              <a:solidFill>
                <a:schemeClr val="dk1"/>
              </a:solidFill>
              <a:latin typeface="Varela Round"/>
              <a:ea typeface="Varela Round"/>
              <a:cs typeface="Varela Round"/>
              <a:sym typeface="Varela Round"/>
            </a:endParaRPr>
          </a:p>
          <a:p>
            <a:r>
              <a:rPr lang="en-US" dirty="0">
                <a:solidFill>
                  <a:schemeClr val="dk1"/>
                </a:solidFill>
                <a:latin typeface="Varela Round"/>
                <a:ea typeface="Varela Round"/>
                <a:cs typeface="Varela Round"/>
                <a:sym typeface="Varela Round"/>
              </a:rPr>
              <a:t>Find the IP address of the Linux virtual machine</a:t>
            </a:r>
            <a:r>
              <a:rPr lang="en-US" dirty="0" smtClean="0">
                <a:solidFill>
                  <a:schemeClr val="dk1"/>
                </a:solidFill>
                <a:latin typeface="Varela Round"/>
                <a:ea typeface="Varela Round"/>
                <a:cs typeface="Varela Round"/>
                <a:sym typeface="Varela Round"/>
              </a:rPr>
              <a:t>:</a:t>
            </a:r>
            <a:endParaRPr lang="en-US" dirty="0">
              <a:solidFill>
                <a:schemeClr val="dk1"/>
              </a:solidFill>
              <a:latin typeface="Varela Round"/>
              <a:ea typeface="Varela Round"/>
              <a:cs typeface="Varela Round"/>
              <a:sym typeface="Varela Round"/>
            </a:endParaRPr>
          </a:p>
          <a:p>
            <a:pPr marL="342900" indent="-342900">
              <a:buFont typeface="+mj-lt"/>
              <a:buAutoNum type="alphaLcPeriod"/>
            </a:pPr>
            <a:r>
              <a:rPr lang="en-US" dirty="0" smtClean="0">
                <a:solidFill>
                  <a:schemeClr val="dk1"/>
                </a:solidFill>
                <a:latin typeface="Varela Round"/>
                <a:ea typeface="Varela Round"/>
                <a:cs typeface="Varela Round"/>
                <a:sym typeface="Varela Round"/>
              </a:rPr>
              <a:t>Start </a:t>
            </a:r>
            <a:r>
              <a:rPr lang="en-US" dirty="0">
                <a:solidFill>
                  <a:schemeClr val="dk1"/>
                </a:solidFill>
                <a:latin typeface="Varela Round"/>
                <a:ea typeface="Varela Round"/>
                <a:cs typeface="Varela Round"/>
                <a:sym typeface="Varela Round"/>
              </a:rPr>
              <a:t>your Linux virtual machine and open a terminal.</a:t>
            </a:r>
          </a:p>
          <a:p>
            <a:pPr marL="342900" indent="-342900">
              <a:buFont typeface="+mj-lt"/>
              <a:buAutoNum type="alphaLcPeriod"/>
            </a:pPr>
            <a:r>
              <a:rPr lang="en-US" dirty="0" smtClean="0">
                <a:solidFill>
                  <a:schemeClr val="dk1"/>
                </a:solidFill>
                <a:latin typeface="Varela Round"/>
                <a:ea typeface="Varela Round"/>
                <a:cs typeface="Varela Round"/>
                <a:sym typeface="Varela Round"/>
              </a:rPr>
              <a:t>Enter </a:t>
            </a:r>
            <a:r>
              <a:rPr lang="en-US" dirty="0">
                <a:solidFill>
                  <a:schemeClr val="dk1"/>
                </a:solidFill>
                <a:latin typeface="Varela Round"/>
                <a:ea typeface="Varela Round"/>
                <a:cs typeface="Varela Round"/>
                <a:sym typeface="Varela Round"/>
              </a:rPr>
              <a:t>the following command to find the IP address of the virtual machine</a:t>
            </a:r>
            <a:r>
              <a:rPr lang="en-US" dirty="0" smtClean="0">
                <a:solidFill>
                  <a:schemeClr val="dk1"/>
                </a:solidFill>
                <a:latin typeface="Varela Round"/>
                <a:ea typeface="Varela Round"/>
                <a:cs typeface="Varela Round"/>
                <a:sym typeface="Varela Round"/>
              </a:rPr>
              <a:t>:</a:t>
            </a:r>
            <a:r>
              <a:rPr lang="uk-UA" dirty="0" smtClean="0">
                <a:solidFill>
                  <a:schemeClr val="dk1"/>
                </a:solidFill>
                <a:latin typeface="Varela Round"/>
                <a:ea typeface="Varela Round"/>
                <a:cs typeface="Varela Round"/>
                <a:sym typeface="Varela Round"/>
              </a:rPr>
              <a:t> </a:t>
            </a:r>
            <a:r>
              <a:rPr lang="en-GB" dirty="0" err="1">
                <a:solidFill>
                  <a:schemeClr val="dk1"/>
                </a:solidFill>
                <a:latin typeface="Varela Round"/>
                <a:ea typeface="Varela Round"/>
                <a:cs typeface="Varela Round"/>
                <a:sym typeface="Varela Round"/>
              </a:rPr>
              <a:t>ip</a:t>
            </a:r>
            <a:r>
              <a:rPr lang="en-GB" dirty="0">
                <a:solidFill>
                  <a:schemeClr val="dk1"/>
                </a:solidFill>
                <a:latin typeface="Varela Round"/>
                <a:ea typeface="Varela Round"/>
                <a:cs typeface="Varela Round"/>
                <a:sym typeface="Varela Round"/>
              </a:rPr>
              <a:t> a</a:t>
            </a:r>
          </a:p>
          <a:p>
            <a:r>
              <a:rPr lang="en-US" dirty="0">
                <a:solidFill>
                  <a:schemeClr val="dk1"/>
                </a:solidFill>
                <a:latin typeface="Varela Round"/>
                <a:ea typeface="Varela Round"/>
                <a:cs typeface="Varela Round"/>
                <a:sym typeface="Varela Round"/>
              </a:rPr>
              <a:t>Copy an audio file from Windows to a Linux virtual machine</a:t>
            </a:r>
            <a:r>
              <a:rPr lang="en-US" dirty="0" smtClean="0">
                <a:solidFill>
                  <a:schemeClr val="dk1"/>
                </a:solidFill>
                <a:latin typeface="Varela Round"/>
                <a:ea typeface="Varela Round"/>
                <a:cs typeface="Varela Round"/>
                <a:sym typeface="Varela Round"/>
              </a:rPr>
              <a:t>:</a:t>
            </a:r>
            <a:endParaRPr lang="en-US" dirty="0">
              <a:solidFill>
                <a:schemeClr val="dk1"/>
              </a:solidFill>
              <a:latin typeface="Varela Round"/>
              <a:ea typeface="Varela Round"/>
              <a:cs typeface="Varela Round"/>
              <a:sym typeface="Varela Round"/>
            </a:endParaRPr>
          </a:p>
          <a:p>
            <a:pPr marL="342900" indent="-342900">
              <a:buFont typeface="+mj-lt"/>
              <a:buAutoNum type="alphaLcPeriod"/>
            </a:pPr>
            <a:r>
              <a:rPr lang="en-US" dirty="0" smtClean="0">
                <a:solidFill>
                  <a:schemeClr val="dk1"/>
                </a:solidFill>
                <a:latin typeface="Varela Round"/>
                <a:ea typeface="Varela Round"/>
                <a:cs typeface="Varela Round"/>
                <a:sym typeface="Varela Round"/>
              </a:rPr>
              <a:t>From </a:t>
            </a:r>
            <a:r>
              <a:rPr lang="en-US" dirty="0">
                <a:solidFill>
                  <a:schemeClr val="dk1"/>
                </a:solidFill>
                <a:latin typeface="Varela Round"/>
                <a:ea typeface="Varela Round"/>
                <a:cs typeface="Varela Round"/>
                <a:sym typeface="Varela Round"/>
              </a:rPr>
              <a:t>your primary operating system (Windows), use an SSH client (such as </a:t>
            </a:r>
            <a:r>
              <a:rPr lang="en-US" dirty="0" err="1">
                <a:solidFill>
                  <a:schemeClr val="dk1"/>
                </a:solidFill>
                <a:latin typeface="Varela Round"/>
                <a:ea typeface="Varela Round"/>
                <a:cs typeface="Varela Round"/>
                <a:sym typeface="Varela Round"/>
              </a:rPr>
              <a:t>PuTTY</a:t>
            </a:r>
            <a:r>
              <a:rPr lang="en-US" dirty="0">
                <a:solidFill>
                  <a:schemeClr val="dk1"/>
                </a:solidFill>
                <a:latin typeface="Varela Round"/>
                <a:ea typeface="Varela Round"/>
                <a:cs typeface="Varela Round"/>
                <a:sym typeface="Varela Round"/>
              </a:rPr>
              <a:t> or Windows PowerShell) to connect to the Linux virtual machine using its IP address and SSH port (usually 22).</a:t>
            </a:r>
          </a:p>
          <a:p>
            <a:endParaRPr lang="en-US" dirty="0">
              <a:solidFill>
                <a:schemeClr val="dk1"/>
              </a:solidFill>
              <a:latin typeface="Varela Round"/>
              <a:ea typeface="Varela Round"/>
              <a:cs typeface="Varela Round"/>
              <a:sym typeface="Varela Round"/>
            </a:endParaRPr>
          </a:p>
          <a:p>
            <a:pPr marL="342900" indent="-342900">
              <a:buFont typeface="+mj-lt"/>
              <a:buAutoNum type="alphaLcPeriod" startAt="4"/>
            </a:pPr>
            <a:endParaRPr lang="en-US" dirty="0" smtClean="0">
              <a:solidFill>
                <a:schemeClr val="dk1"/>
              </a:solidFill>
              <a:latin typeface="Varela Round"/>
              <a:ea typeface="Varela Round"/>
              <a:cs typeface="Varela Round"/>
              <a:sym typeface="Varela Round"/>
            </a:endParaRPr>
          </a:p>
          <a:p>
            <a:endParaRPr lang="uk-UA" dirty="0" smtClean="0">
              <a:solidFill>
                <a:schemeClr val="dk1"/>
              </a:solidFill>
              <a:latin typeface="Varela Round"/>
              <a:ea typeface="Varela Round"/>
              <a:cs typeface="Varela Round"/>
              <a:sym typeface="Varela Round"/>
            </a:endParaRPr>
          </a:p>
        </p:txBody>
      </p:sp>
    </p:spTree>
    <p:extLst>
      <p:ext uri="{BB962C8B-B14F-4D97-AF65-F5344CB8AC3E}">
        <p14:creationId xmlns:p14="http://schemas.microsoft.com/office/powerpoint/2010/main" val="21935665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grpSp>
        <p:nvGrpSpPr>
          <p:cNvPr id="525" name="Google Shape;525;p37"/>
          <p:cNvGrpSpPr/>
          <p:nvPr/>
        </p:nvGrpSpPr>
        <p:grpSpPr>
          <a:xfrm>
            <a:off x="1639087" y="1122745"/>
            <a:ext cx="5678918" cy="3608039"/>
            <a:chOff x="2333960" y="2049193"/>
            <a:chExt cx="1137900" cy="861417"/>
          </a:xfrm>
        </p:grpSpPr>
        <p:sp>
          <p:nvSpPr>
            <p:cNvPr id="526" name="Google Shape;526;p37"/>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dist="3810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9525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37"/>
          <p:cNvSpPr txBox="1">
            <a:spLocks noGrp="1"/>
          </p:cNvSpPr>
          <p:nvPr>
            <p:ph type="title"/>
          </p:nvPr>
        </p:nvSpPr>
        <p:spPr>
          <a:xfrm>
            <a:off x="1549021" y="1173707"/>
            <a:ext cx="2864617" cy="503068"/>
          </a:xfrm>
          <a:prstGeom prst="rect">
            <a:avLst/>
          </a:prstGeom>
        </p:spPr>
        <p:txBody>
          <a:bodyPr spcFirstLastPara="1" wrap="square" lIns="91425" tIns="91425" rIns="91425" bIns="91425" anchor="ctr" anchorCtr="0">
            <a:noAutofit/>
          </a:bodyPr>
          <a:lstStyle/>
          <a:p>
            <a:pPr lvl="0"/>
            <a:r>
              <a:rPr lang="en-GB" dirty="0"/>
              <a:t>Sharing audio-file</a:t>
            </a:r>
            <a:endParaRPr lang="en-GB" dirty="0"/>
          </a:p>
        </p:txBody>
      </p:sp>
      <p:sp>
        <p:nvSpPr>
          <p:cNvPr id="2" name="Google Shape;511;p35">
            <a:extLst>
              <a:ext uri="{FF2B5EF4-FFF2-40B4-BE49-F238E27FC236}">
                <a16:creationId xmlns:a16="http://schemas.microsoft.com/office/drawing/2014/main" xmlns="" id="{324CC8F1-3796-605E-CF83-341E97B9417E}"/>
              </a:ext>
            </a:extLst>
          </p:cNvPr>
          <p:cNvSpPr txBox="1">
            <a:spLocks/>
          </p:cNvSpPr>
          <p:nvPr/>
        </p:nvSpPr>
        <p:spPr>
          <a:xfrm>
            <a:off x="7411453" y="396231"/>
            <a:ext cx="1529753" cy="8601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6000"/>
            </a:pPr>
            <a:r>
              <a:rPr lang="en" sz="6000" b="1" dirty="0" smtClean="0">
                <a:solidFill>
                  <a:schemeClr val="dk1"/>
                </a:solidFill>
                <a:latin typeface="Varela Round"/>
                <a:cs typeface="Varela Round"/>
                <a:sym typeface="Varela Round"/>
              </a:rPr>
              <a:t>04</a:t>
            </a:r>
            <a:endParaRPr lang="en" sz="6000" b="1" dirty="0">
              <a:solidFill>
                <a:schemeClr val="dk1"/>
              </a:solidFill>
              <a:latin typeface="Varela Round"/>
              <a:cs typeface="Varela Round"/>
              <a:sym typeface="Varela Round"/>
            </a:endParaRPr>
          </a:p>
        </p:txBody>
      </p:sp>
      <p:sp>
        <p:nvSpPr>
          <p:cNvPr id="3" name="Google Shape;458;p32">
            <a:extLst>
              <a:ext uri="{FF2B5EF4-FFF2-40B4-BE49-F238E27FC236}">
                <a16:creationId xmlns:a16="http://schemas.microsoft.com/office/drawing/2014/main" xmlns="" id="{B281EA46-C90C-3633-637E-6EF93385B033}"/>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err="1"/>
              <a:t>Дзизиль</a:t>
            </a:r>
            <a:r>
              <a:rPr lang="uk-UA" dirty="0"/>
              <a:t> Д.Є.</a:t>
            </a:r>
            <a:endParaRPr lang="en-US" dirty="0"/>
          </a:p>
        </p:txBody>
      </p:sp>
      <p:sp>
        <p:nvSpPr>
          <p:cNvPr id="4" name="Прямоугольник 3"/>
          <p:cNvSpPr/>
          <p:nvPr/>
        </p:nvSpPr>
        <p:spPr>
          <a:xfrm>
            <a:off x="1658203" y="1720844"/>
            <a:ext cx="5800297" cy="2677656"/>
          </a:xfrm>
          <a:prstGeom prst="rect">
            <a:avLst/>
          </a:prstGeom>
        </p:spPr>
        <p:txBody>
          <a:bodyPr wrap="square">
            <a:spAutoFit/>
          </a:bodyPr>
          <a:lstStyle/>
          <a:p>
            <a:pPr marL="342900" indent="-342900">
              <a:buFont typeface="+mj-lt"/>
              <a:buAutoNum type="alphaLcPeriod" startAt="2"/>
            </a:pPr>
            <a:r>
              <a:rPr lang="en-US" dirty="0">
                <a:solidFill>
                  <a:schemeClr val="dk1"/>
                </a:solidFill>
                <a:latin typeface="Varela Round"/>
                <a:ea typeface="Varela Round"/>
                <a:cs typeface="Varela Round"/>
                <a:sym typeface="Varela Round"/>
              </a:rPr>
              <a:t>Enter </a:t>
            </a:r>
            <a:r>
              <a:rPr lang="en-US" dirty="0">
                <a:solidFill>
                  <a:schemeClr val="dk1"/>
                </a:solidFill>
                <a:latin typeface="Varela Round"/>
                <a:ea typeface="Varela Round"/>
                <a:cs typeface="Varela Round"/>
                <a:sym typeface="Varela Round"/>
              </a:rPr>
              <a:t>your Linux user credentials and password that you use to log in to the virtual machine</a:t>
            </a:r>
            <a:r>
              <a:rPr lang="en-US" dirty="0">
                <a:solidFill>
                  <a:schemeClr val="dk1"/>
                </a:solidFill>
                <a:latin typeface="Varela Round"/>
                <a:ea typeface="Varela Round"/>
                <a:cs typeface="Varela Round"/>
                <a:sym typeface="Varela Round"/>
              </a:rPr>
              <a:t>.</a:t>
            </a:r>
          </a:p>
          <a:p>
            <a:pPr marL="342900" indent="-342900">
              <a:buFont typeface="+mj-lt"/>
              <a:buAutoNum type="alphaLcPeriod" startAt="2"/>
            </a:pPr>
            <a:r>
              <a:rPr lang="en-US" dirty="0">
                <a:solidFill>
                  <a:schemeClr val="dk1"/>
                </a:solidFill>
                <a:latin typeface="Varela Round"/>
                <a:ea typeface="Varela Round"/>
                <a:cs typeface="Varela Round"/>
                <a:sym typeface="Varela Round"/>
              </a:rPr>
              <a:t>Once </a:t>
            </a:r>
            <a:r>
              <a:rPr lang="en-US" dirty="0">
                <a:solidFill>
                  <a:schemeClr val="dk1"/>
                </a:solidFill>
                <a:latin typeface="Varela Round"/>
                <a:ea typeface="Varela Round"/>
                <a:cs typeface="Varela Round"/>
                <a:sym typeface="Varela Round"/>
              </a:rPr>
              <a:t>logged in, use the </a:t>
            </a:r>
            <a:r>
              <a:rPr lang="en-US" dirty="0" err="1">
                <a:solidFill>
                  <a:schemeClr val="dk1"/>
                </a:solidFill>
                <a:latin typeface="Varela Round"/>
                <a:ea typeface="Varela Round"/>
                <a:cs typeface="Varela Round"/>
                <a:sym typeface="Varela Round"/>
              </a:rPr>
              <a:t>scp</a:t>
            </a:r>
            <a:r>
              <a:rPr lang="en-US" dirty="0">
                <a:solidFill>
                  <a:schemeClr val="dk1"/>
                </a:solidFill>
                <a:latin typeface="Varela Round"/>
                <a:ea typeface="Varela Round"/>
                <a:cs typeface="Varela Round"/>
                <a:sym typeface="Varela Round"/>
              </a:rPr>
              <a:t> or </a:t>
            </a:r>
            <a:r>
              <a:rPr lang="en-US" dirty="0" err="1">
                <a:solidFill>
                  <a:schemeClr val="dk1"/>
                </a:solidFill>
                <a:latin typeface="Varela Round"/>
                <a:ea typeface="Varela Round"/>
                <a:cs typeface="Varela Round"/>
                <a:sym typeface="Varela Round"/>
              </a:rPr>
              <a:t>sftp</a:t>
            </a:r>
            <a:r>
              <a:rPr lang="en-US" dirty="0">
                <a:solidFill>
                  <a:schemeClr val="dk1"/>
                </a:solidFill>
                <a:latin typeface="Varela Round"/>
                <a:ea typeface="Varela Round"/>
                <a:cs typeface="Varela Round"/>
                <a:sym typeface="Varela Round"/>
              </a:rPr>
              <a:t> commands to copy your audio file from Windows to the Linux virtual machine. </a:t>
            </a:r>
          </a:p>
          <a:p>
            <a:r>
              <a:rPr lang="en-US" dirty="0">
                <a:solidFill>
                  <a:schemeClr val="dk1"/>
                </a:solidFill>
                <a:latin typeface="Varela Round"/>
                <a:ea typeface="Varela Round"/>
                <a:cs typeface="Varela Round"/>
                <a:sym typeface="Varela Round"/>
              </a:rPr>
              <a:t>Example</a:t>
            </a:r>
            <a:r>
              <a:rPr lang="en-US" dirty="0">
                <a:solidFill>
                  <a:schemeClr val="dk1"/>
                </a:solidFill>
                <a:latin typeface="Varela Round"/>
                <a:ea typeface="Varela Round"/>
                <a:cs typeface="Varela Round"/>
                <a:sym typeface="Varela Round"/>
              </a:rPr>
              <a:t>: From Windows PowerShell</a:t>
            </a:r>
            <a:r>
              <a:rPr lang="en-US" dirty="0">
                <a:solidFill>
                  <a:schemeClr val="dk1"/>
                </a:solidFill>
                <a:latin typeface="Varela Round"/>
                <a:ea typeface="Varela Round"/>
                <a:cs typeface="Varela Round"/>
                <a:sym typeface="Varela Round"/>
              </a:rPr>
              <a:t>: </a:t>
            </a:r>
          </a:p>
          <a:p>
            <a:r>
              <a:rPr lang="ru-RU" dirty="0" err="1">
                <a:solidFill>
                  <a:schemeClr val="dk1"/>
                </a:solidFill>
                <a:latin typeface="Varela Round"/>
                <a:ea typeface="Varela Round"/>
                <a:cs typeface="Varela Round"/>
                <a:sym typeface="Varela Round"/>
              </a:rPr>
              <a:t>scp</a:t>
            </a:r>
            <a:r>
              <a:rPr lang="ru-RU" dirty="0">
                <a:solidFill>
                  <a:schemeClr val="dk1"/>
                </a:solidFill>
                <a:latin typeface="Varela Round"/>
                <a:ea typeface="Varela Round"/>
                <a:cs typeface="Varela Round"/>
                <a:sym typeface="Varela Round"/>
              </a:rPr>
              <a:t> </a:t>
            </a:r>
            <a:r>
              <a:rPr lang="ru-RU" dirty="0">
                <a:solidFill>
                  <a:schemeClr val="dk1"/>
                </a:solidFill>
                <a:latin typeface="Varela Round"/>
                <a:ea typeface="Varela Round"/>
                <a:cs typeface="Varela Round"/>
                <a:sym typeface="Varela Round"/>
              </a:rPr>
              <a:t>C:\шлях_до_аудіо_файлу.mp3 </a:t>
            </a:r>
            <a:r>
              <a:rPr lang="ru-RU" dirty="0" err="1" smtClean="0">
                <a:solidFill>
                  <a:schemeClr val="dk1"/>
                </a:solidFill>
                <a:latin typeface="Varela Round"/>
                <a:ea typeface="Varela Round"/>
                <a:cs typeface="Varela Round"/>
                <a:sym typeface="Varela Round"/>
              </a:rPr>
              <a:t>username@ip</a:t>
            </a:r>
            <a:r>
              <a:rPr lang="ru-RU" dirty="0">
                <a:solidFill>
                  <a:schemeClr val="dk1"/>
                </a:solidFill>
                <a:latin typeface="+mj-lt"/>
                <a:ea typeface="Varela Round"/>
                <a:cs typeface="Varela Round"/>
                <a:sym typeface="Varela Round"/>
              </a:rPr>
              <a:t>_</a:t>
            </a:r>
            <a:r>
              <a:rPr lang="en-US" dirty="0" err="1" smtClean="0">
                <a:solidFill>
                  <a:schemeClr val="dk1"/>
                </a:solidFill>
                <a:latin typeface="Varela Round"/>
                <a:ea typeface="Varela Round"/>
                <a:cs typeface="Varela Round"/>
                <a:sym typeface="Varela Round"/>
              </a:rPr>
              <a:t>virtual</a:t>
            </a:r>
            <a:r>
              <a:rPr lang="en-US" dirty="0" err="1" smtClean="0">
                <a:solidFill>
                  <a:schemeClr val="dk1"/>
                </a:solidFill>
                <a:latin typeface="+mj-lt"/>
                <a:ea typeface="Varela Round"/>
                <a:cs typeface="Varela Round"/>
                <a:sym typeface="Varela Round"/>
              </a:rPr>
              <a:t>_</a:t>
            </a:r>
            <a:r>
              <a:rPr lang="en-US" dirty="0" err="1" smtClean="0">
                <a:solidFill>
                  <a:schemeClr val="dk1"/>
                </a:solidFill>
                <a:latin typeface="Varela Round"/>
                <a:ea typeface="Varela Round"/>
                <a:cs typeface="Varela Round"/>
                <a:sym typeface="Varela Round"/>
              </a:rPr>
              <a:t>machine</a:t>
            </a:r>
            <a:r>
              <a:rPr lang="ru-RU" dirty="0" smtClean="0">
                <a:solidFill>
                  <a:schemeClr val="dk1"/>
                </a:solidFill>
                <a:latin typeface="Varela Round"/>
                <a:ea typeface="Varela Round"/>
                <a:cs typeface="Varela Round"/>
                <a:sym typeface="Varela Round"/>
              </a:rPr>
              <a:t>:/</a:t>
            </a:r>
            <a:r>
              <a:rPr lang="ru-RU" dirty="0" err="1">
                <a:solidFill>
                  <a:schemeClr val="dk1"/>
                </a:solidFill>
                <a:latin typeface="Varela Round"/>
                <a:ea typeface="Varela Round"/>
                <a:cs typeface="Varela Round"/>
                <a:sym typeface="Varela Round"/>
              </a:rPr>
              <a:t>home</a:t>
            </a:r>
            <a:r>
              <a:rPr lang="ru-RU" dirty="0">
                <a:solidFill>
                  <a:schemeClr val="dk1"/>
                </a:solidFill>
                <a:latin typeface="Varela Round"/>
                <a:ea typeface="Varela Round"/>
                <a:cs typeface="Varela Round"/>
                <a:sym typeface="Varela Round"/>
              </a:rPr>
              <a:t>/</a:t>
            </a:r>
            <a:r>
              <a:rPr lang="ru-RU" dirty="0" err="1">
                <a:solidFill>
                  <a:schemeClr val="dk1"/>
                </a:solidFill>
                <a:latin typeface="Varela Round"/>
                <a:ea typeface="Varela Round"/>
                <a:cs typeface="Varela Round"/>
                <a:sym typeface="Varela Round"/>
              </a:rPr>
              <a:t>usernam</a:t>
            </a:r>
            <a:r>
              <a:rPr lang="en-US" dirty="0">
                <a:solidFill>
                  <a:schemeClr val="dk1"/>
                </a:solidFill>
                <a:latin typeface="Varela Round"/>
                <a:ea typeface="Varela Round"/>
                <a:cs typeface="Varela Round"/>
                <a:sym typeface="Varela Round"/>
              </a:rPr>
              <a:t>e</a:t>
            </a:r>
            <a:r>
              <a:rPr lang="ru-RU" dirty="0">
                <a:solidFill>
                  <a:schemeClr val="dk1"/>
                </a:solidFill>
                <a:latin typeface="Varela Round"/>
                <a:ea typeface="Varela Round"/>
                <a:cs typeface="Varela Round"/>
                <a:sym typeface="Varela Round"/>
              </a:rPr>
              <a:t>/</a:t>
            </a:r>
            <a:endParaRPr lang="ru-RU" dirty="0">
              <a:solidFill>
                <a:schemeClr val="dk1"/>
              </a:solidFill>
              <a:latin typeface="Varela Round"/>
              <a:ea typeface="Varela Round"/>
              <a:cs typeface="Varela Round"/>
              <a:sym typeface="Varela Round"/>
            </a:endParaRPr>
          </a:p>
          <a:p>
            <a:r>
              <a:rPr lang="en-US" dirty="0">
                <a:solidFill>
                  <a:schemeClr val="dk1"/>
                </a:solidFill>
                <a:latin typeface="Varela Round"/>
                <a:ea typeface="Varela Round"/>
                <a:cs typeface="Varela Round"/>
                <a:sym typeface="Varela Round"/>
              </a:rPr>
              <a:t>Do the reverse to copy the file from the Linux virtual machine to your main operating system:</a:t>
            </a:r>
          </a:p>
          <a:p>
            <a:pPr marL="342900" indent="-342900">
              <a:buFont typeface="+mj-lt"/>
              <a:buAutoNum type="alphaLcPeriod"/>
            </a:pPr>
            <a:r>
              <a:rPr lang="en-US" dirty="0">
                <a:solidFill>
                  <a:schemeClr val="dk1"/>
                </a:solidFill>
                <a:latin typeface="Varela Round"/>
                <a:ea typeface="Varela Round"/>
                <a:cs typeface="Varela Round"/>
                <a:sym typeface="Varela Round"/>
              </a:rPr>
              <a:t>Use </a:t>
            </a:r>
            <a:r>
              <a:rPr lang="en-US" dirty="0">
                <a:solidFill>
                  <a:schemeClr val="dk1"/>
                </a:solidFill>
                <a:latin typeface="Varela Round"/>
                <a:ea typeface="Varela Round"/>
                <a:cs typeface="Varela Round"/>
                <a:sym typeface="Varela Round"/>
              </a:rPr>
              <a:t>the SCP or SFTP commands to copy the file from the Linux virtual machine to your host operating system</a:t>
            </a:r>
            <a:r>
              <a:rPr lang="en-US" dirty="0" smtClean="0">
                <a:solidFill>
                  <a:schemeClr val="dk1"/>
                </a:solidFill>
                <a:latin typeface="Varela Round"/>
                <a:ea typeface="Varela Round"/>
                <a:cs typeface="Varela Round"/>
                <a:sym typeface="Varela Round"/>
              </a:rPr>
              <a:t>.</a:t>
            </a:r>
            <a:endParaRPr lang="en-US" dirty="0">
              <a:solidFill>
                <a:schemeClr val="dk1"/>
              </a:solidFill>
              <a:latin typeface="Varela Round"/>
              <a:ea typeface="Varela Round"/>
              <a:cs typeface="Varela Round"/>
              <a:sym typeface="Varela Round"/>
            </a:endParaRPr>
          </a:p>
          <a:p>
            <a:endParaRPr lang="uk-UA" dirty="0">
              <a:solidFill>
                <a:schemeClr val="dk1"/>
              </a:solidFill>
              <a:latin typeface="Varela Round"/>
              <a:ea typeface="Varela Round"/>
              <a:cs typeface="Varela Round"/>
              <a:sym typeface="Varela Round"/>
            </a:endParaRPr>
          </a:p>
        </p:txBody>
      </p:sp>
    </p:spTree>
    <p:extLst>
      <p:ext uri="{BB962C8B-B14F-4D97-AF65-F5344CB8AC3E}">
        <p14:creationId xmlns:p14="http://schemas.microsoft.com/office/powerpoint/2010/main" val="7592096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grpSp>
        <p:nvGrpSpPr>
          <p:cNvPr id="525" name="Google Shape;525;p37"/>
          <p:cNvGrpSpPr/>
          <p:nvPr/>
        </p:nvGrpSpPr>
        <p:grpSpPr>
          <a:xfrm>
            <a:off x="1618616" y="1129569"/>
            <a:ext cx="5678918" cy="3608039"/>
            <a:chOff x="2333960" y="2049193"/>
            <a:chExt cx="1137900" cy="861417"/>
          </a:xfrm>
        </p:grpSpPr>
        <p:sp>
          <p:nvSpPr>
            <p:cNvPr id="526" name="Google Shape;526;p37"/>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dist="3810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9525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37"/>
          <p:cNvSpPr txBox="1">
            <a:spLocks noGrp="1"/>
          </p:cNvSpPr>
          <p:nvPr>
            <p:ph type="title"/>
          </p:nvPr>
        </p:nvSpPr>
        <p:spPr>
          <a:xfrm>
            <a:off x="1549021" y="1173707"/>
            <a:ext cx="2864617" cy="503068"/>
          </a:xfrm>
          <a:prstGeom prst="rect">
            <a:avLst/>
          </a:prstGeom>
        </p:spPr>
        <p:txBody>
          <a:bodyPr spcFirstLastPara="1" wrap="square" lIns="91425" tIns="91425" rIns="91425" bIns="91425" anchor="ctr" anchorCtr="0">
            <a:noAutofit/>
          </a:bodyPr>
          <a:lstStyle/>
          <a:p>
            <a:pPr lvl="0"/>
            <a:r>
              <a:rPr lang="en-GB" dirty="0"/>
              <a:t>Sharing audio-file</a:t>
            </a:r>
            <a:endParaRPr lang="en-GB" dirty="0"/>
          </a:p>
        </p:txBody>
      </p:sp>
      <p:sp>
        <p:nvSpPr>
          <p:cNvPr id="2" name="Google Shape;511;p35">
            <a:extLst>
              <a:ext uri="{FF2B5EF4-FFF2-40B4-BE49-F238E27FC236}">
                <a16:creationId xmlns:a16="http://schemas.microsoft.com/office/drawing/2014/main" xmlns="" id="{324CC8F1-3796-605E-CF83-341E97B9417E}"/>
              </a:ext>
            </a:extLst>
          </p:cNvPr>
          <p:cNvSpPr txBox="1">
            <a:spLocks/>
          </p:cNvSpPr>
          <p:nvPr/>
        </p:nvSpPr>
        <p:spPr>
          <a:xfrm>
            <a:off x="7411453" y="396231"/>
            <a:ext cx="1529753" cy="8601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6000"/>
            </a:pPr>
            <a:r>
              <a:rPr lang="en" sz="6000" b="1" dirty="0" smtClean="0">
                <a:solidFill>
                  <a:schemeClr val="dk1"/>
                </a:solidFill>
                <a:latin typeface="Varela Round"/>
                <a:cs typeface="Varela Round"/>
                <a:sym typeface="Varela Round"/>
              </a:rPr>
              <a:t>04</a:t>
            </a:r>
            <a:endParaRPr lang="en" sz="6000" b="1" dirty="0">
              <a:solidFill>
                <a:schemeClr val="dk1"/>
              </a:solidFill>
              <a:latin typeface="Varela Round"/>
              <a:cs typeface="Varela Round"/>
              <a:sym typeface="Varela Round"/>
            </a:endParaRPr>
          </a:p>
        </p:txBody>
      </p:sp>
      <p:sp>
        <p:nvSpPr>
          <p:cNvPr id="3" name="Google Shape;458;p32">
            <a:extLst>
              <a:ext uri="{FF2B5EF4-FFF2-40B4-BE49-F238E27FC236}">
                <a16:creationId xmlns:a16="http://schemas.microsoft.com/office/drawing/2014/main" xmlns="" id="{B281EA46-C90C-3633-637E-6EF93385B033}"/>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err="1"/>
              <a:t>Дзизиль</a:t>
            </a:r>
            <a:r>
              <a:rPr lang="uk-UA" dirty="0"/>
              <a:t> Д.Є.</a:t>
            </a:r>
            <a:endParaRPr lang="en-US" dirty="0"/>
          </a:p>
        </p:txBody>
      </p:sp>
      <p:sp>
        <p:nvSpPr>
          <p:cNvPr id="4" name="Прямоугольник 3"/>
          <p:cNvSpPr/>
          <p:nvPr/>
        </p:nvSpPr>
        <p:spPr>
          <a:xfrm>
            <a:off x="1658204" y="1720844"/>
            <a:ext cx="5377218" cy="1815882"/>
          </a:xfrm>
          <a:prstGeom prst="rect">
            <a:avLst/>
          </a:prstGeom>
        </p:spPr>
        <p:txBody>
          <a:bodyPr wrap="square">
            <a:spAutoFit/>
          </a:bodyPr>
          <a:lstStyle/>
          <a:p>
            <a:r>
              <a:rPr lang="en-US" dirty="0">
                <a:solidFill>
                  <a:schemeClr val="dk1"/>
                </a:solidFill>
                <a:latin typeface="Varela Round"/>
                <a:ea typeface="Varela Round"/>
                <a:cs typeface="Varela Round"/>
                <a:sym typeface="Varela Round"/>
              </a:rPr>
              <a:t>From </a:t>
            </a:r>
            <a:r>
              <a:rPr lang="en-US" dirty="0">
                <a:solidFill>
                  <a:schemeClr val="dk1"/>
                </a:solidFill>
                <a:latin typeface="Varela Round"/>
                <a:ea typeface="Varela Round"/>
                <a:cs typeface="Varela Round"/>
                <a:sym typeface="Varela Round"/>
              </a:rPr>
              <a:t>Windows PowerShell</a:t>
            </a:r>
            <a:r>
              <a:rPr lang="en-US" dirty="0">
                <a:solidFill>
                  <a:schemeClr val="dk1"/>
                </a:solidFill>
                <a:latin typeface="Varela Round"/>
                <a:ea typeface="Varela Round"/>
                <a:cs typeface="Varela Round"/>
                <a:sym typeface="Varela Round"/>
              </a:rPr>
              <a:t>: </a:t>
            </a:r>
            <a:r>
              <a:rPr lang="ru-RU" dirty="0" err="1">
                <a:solidFill>
                  <a:schemeClr val="dk1"/>
                </a:solidFill>
                <a:latin typeface="Varela Round"/>
                <a:ea typeface="Varela Round"/>
                <a:cs typeface="Varela Round"/>
                <a:sym typeface="Varela Round"/>
              </a:rPr>
              <a:t>scp</a:t>
            </a:r>
            <a:r>
              <a:rPr lang="ru-RU" dirty="0">
                <a:solidFill>
                  <a:schemeClr val="dk1"/>
                </a:solidFill>
                <a:latin typeface="Varela Round"/>
                <a:ea typeface="Varela Round"/>
                <a:cs typeface="Varela Round"/>
                <a:sym typeface="Varela Round"/>
              </a:rPr>
              <a:t> </a:t>
            </a:r>
            <a:r>
              <a:rPr lang="ru-RU" dirty="0" err="1">
                <a:solidFill>
                  <a:schemeClr val="dk1"/>
                </a:solidFill>
                <a:latin typeface="Varela Round"/>
                <a:ea typeface="Varela Round"/>
                <a:cs typeface="Varela Round"/>
                <a:sym typeface="Varela Round"/>
              </a:rPr>
              <a:t>username@ip_віртуальної_машини</a:t>
            </a:r>
            <a:r>
              <a:rPr lang="ru-RU" dirty="0">
                <a:solidFill>
                  <a:schemeClr val="dk1"/>
                </a:solidFill>
                <a:latin typeface="Varela Round"/>
                <a:ea typeface="Varela Round"/>
                <a:cs typeface="Varela Round"/>
                <a:sym typeface="Varela Round"/>
              </a:rPr>
              <a:t>:/</a:t>
            </a:r>
            <a:r>
              <a:rPr lang="ru-RU" dirty="0" err="1">
                <a:solidFill>
                  <a:schemeClr val="dk1"/>
                </a:solidFill>
                <a:latin typeface="Varela Round"/>
                <a:ea typeface="Varela Round"/>
                <a:cs typeface="Varela Round"/>
                <a:sym typeface="Varela Round"/>
              </a:rPr>
              <a:t>home</a:t>
            </a:r>
            <a:r>
              <a:rPr lang="ru-RU" dirty="0">
                <a:solidFill>
                  <a:schemeClr val="dk1"/>
                </a:solidFill>
                <a:latin typeface="Varela Round"/>
                <a:ea typeface="Varela Round"/>
                <a:cs typeface="Varela Round"/>
                <a:sym typeface="Varela Round"/>
              </a:rPr>
              <a:t>/</a:t>
            </a:r>
            <a:r>
              <a:rPr lang="ru-RU" dirty="0" err="1">
                <a:solidFill>
                  <a:schemeClr val="dk1"/>
                </a:solidFill>
                <a:latin typeface="Varela Round"/>
                <a:ea typeface="Varela Round"/>
                <a:cs typeface="Varela Round"/>
                <a:sym typeface="Varela Round"/>
              </a:rPr>
              <a:t>username</a:t>
            </a:r>
            <a:r>
              <a:rPr lang="ru-RU" dirty="0">
                <a:solidFill>
                  <a:schemeClr val="dk1"/>
                </a:solidFill>
                <a:latin typeface="Varela Round"/>
                <a:ea typeface="Varela Round"/>
                <a:cs typeface="Varela Round"/>
                <a:sym typeface="Varela Round"/>
              </a:rPr>
              <a:t>/аудіо_файл.mp3 C:\</a:t>
            </a:r>
            <a:r>
              <a:rPr lang="ru-RU" dirty="0">
                <a:solidFill>
                  <a:schemeClr val="dk1"/>
                </a:solidFill>
                <a:latin typeface="Varela Round"/>
                <a:ea typeface="Varela Round"/>
                <a:cs typeface="Varela Round"/>
                <a:sym typeface="Varela Round"/>
              </a:rPr>
              <a:t>куди_скопіювати</a:t>
            </a:r>
            <a:r>
              <a:rPr lang="en-US" dirty="0">
                <a:solidFill>
                  <a:schemeClr val="dk1"/>
                </a:solidFill>
                <a:latin typeface="Varela Round"/>
                <a:ea typeface="Varela Round"/>
                <a:cs typeface="Varela Round"/>
                <a:sym typeface="Varela Round"/>
              </a:rPr>
              <a:t>\</a:t>
            </a:r>
          </a:p>
          <a:p>
            <a:r>
              <a:rPr lang="en-US" dirty="0">
                <a:solidFill>
                  <a:schemeClr val="dk1"/>
                </a:solidFill>
                <a:latin typeface="Varela Round"/>
                <a:ea typeface="Varela Round"/>
                <a:cs typeface="Varela Round"/>
                <a:sym typeface="Varela Round"/>
              </a:rPr>
              <a:t>This method allows you to securely and efficiently share files between Windows and Linux using an SSH connection. Be careful when using SSH, and make sure you know the credentials to access your Linux VM.</a:t>
            </a:r>
            <a:endParaRPr lang="ru-RU" dirty="0">
              <a:solidFill>
                <a:schemeClr val="dk1"/>
              </a:solidFill>
              <a:latin typeface="Varela Round"/>
              <a:ea typeface="Varela Round"/>
              <a:cs typeface="Varela Round"/>
              <a:sym typeface="Varela Round"/>
            </a:endParaRPr>
          </a:p>
          <a:p>
            <a:endParaRPr lang="uk-UA" dirty="0">
              <a:solidFill>
                <a:schemeClr val="dk1"/>
              </a:solidFill>
              <a:latin typeface="Varela Round"/>
              <a:ea typeface="Varela Round"/>
              <a:cs typeface="Varela Round"/>
              <a:sym typeface="Varela Round"/>
            </a:endParaRPr>
          </a:p>
        </p:txBody>
      </p:sp>
    </p:spTree>
    <p:extLst>
      <p:ext uri="{BB962C8B-B14F-4D97-AF65-F5344CB8AC3E}">
        <p14:creationId xmlns:p14="http://schemas.microsoft.com/office/powerpoint/2010/main" val="8804176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3"/>
        <p:cNvGrpSpPr/>
        <p:nvPr/>
      </p:nvGrpSpPr>
      <p:grpSpPr>
        <a:xfrm>
          <a:off x="0" y="0"/>
          <a:ext cx="0" cy="0"/>
          <a:chOff x="0" y="0"/>
          <a:chExt cx="0" cy="0"/>
        </a:xfrm>
      </p:grpSpPr>
      <p:grpSp>
        <p:nvGrpSpPr>
          <p:cNvPr id="534" name="Google Shape;534;p38"/>
          <p:cNvGrpSpPr/>
          <p:nvPr/>
        </p:nvGrpSpPr>
        <p:grpSpPr>
          <a:xfrm>
            <a:off x="6131258" y="2642553"/>
            <a:ext cx="1137900" cy="861417"/>
            <a:chOff x="2333960" y="2049193"/>
            <a:chExt cx="1137900" cy="861417"/>
          </a:xfrm>
        </p:grpSpPr>
        <p:sp>
          <p:nvSpPr>
            <p:cNvPr id="535" name="Google Shape;535;p38"/>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7" name="Google Shape;537;p38"/>
          <p:cNvGrpSpPr/>
          <p:nvPr/>
        </p:nvGrpSpPr>
        <p:grpSpPr>
          <a:xfrm>
            <a:off x="709964" y="606114"/>
            <a:ext cx="5995635" cy="2315505"/>
            <a:chOff x="323275" y="322475"/>
            <a:chExt cx="8490434" cy="4491900"/>
          </a:xfrm>
        </p:grpSpPr>
        <p:sp>
          <p:nvSpPr>
            <p:cNvPr id="538" name="Google Shape;538;p38"/>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9" name="Google Shape;539;p38"/>
            <p:cNvGrpSpPr/>
            <p:nvPr/>
          </p:nvGrpSpPr>
          <p:grpSpPr>
            <a:xfrm flipH="1">
              <a:off x="331504" y="469451"/>
              <a:ext cx="8482204" cy="530259"/>
              <a:chOff x="716550" y="1893994"/>
              <a:chExt cx="7697100" cy="481179"/>
            </a:xfrm>
          </p:grpSpPr>
          <p:cxnSp>
            <p:nvCxnSpPr>
              <p:cNvPr id="540" name="Google Shape;540;p38"/>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541" name="Google Shape;541;p38"/>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8"/>
              <p:cNvSpPr/>
              <p:nvPr/>
            </p:nvSpPr>
            <p:spPr>
              <a:xfrm>
                <a:off x="8057023"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5" name="Google Shape;545;p38"/>
          <p:cNvGrpSpPr/>
          <p:nvPr/>
        </p:nvGrpSpPr>
        <p:grpSpPr>
          <a:xfrm>
            <a:off x="303350" y="2424432"/>
            <a:ext cx="1137900" cy="861417"/>
            <a:chOff x="2333960" y="2049193"/>
            <a:chExt cx="1137900" cy="861417"/>
          </a:xfrm>
        </p:grpSpPr>
        <p:sp>
          <p:nvSpPr>
            <p:cNvPr id="546" name="Google Shape;546;p38"/>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8"/>
          <p:cNvGrpSpPr/>
          <p:nvPr/>
        </p:nvGrpSpPr>
        <p:grpSpPr>
          <a:xfrm>
            <a:off x="4058525" y="130205"/>
            <a:ext cx="1137900" cy="861417"/>
            <a:chOff x="2333960" y="2049193"/>
            <a:chExt cx="1137900" cy="861417"/>
          </a:xfrm>
        </p:grpSpPr>
        <p:sp>
          <p:nvSpPr>
            <p:cNvPr id="549" name="Google Shape;549;p38"/>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Заголовок 2">
            <a:extLst>
              <a:ext uri="{FF2B5EF4-FFF2-40B4-BE49-F238E27FC236}">
                <a16:creationId xmlns:a16="http://schemas.microsoft.com/office/drawing/2014/main" xmlns="" id="{3787F1CB-A1A0-6E50-75AD-315D56C8BA99}"/>
              </a:ext>
            </a:extLst>
          </p:cNvPr>
          <p:cNvSpPr>
            <a:spLocks noGrp="1"/>
          </p:cNvSpPr>
          <p:nvPr>
            <p:ph type="title"/>
          </p:nvPr>
        </p:nvSpPr>
        <p:spPr>
          <a:xfrm>
            <a:off x="817050" y="1196798"/>
            <a:ext cx="5836234" cy="1117800"/>
          </a:xfrm>
        </p:spPr>
        <p:txBody>
          <a:bodyPr/>
          <a:lstStyle/>
          <a:p>
            <a:r>
              <a:rPr lang="en-US" sz="1600" dirty="0"/>
              <a:t>Conclusion: in the process of doing this work, we learned how to clone a virtual machine, export a virtual machine, understand the differences between broad types of network connections, learn how to expand network folders, transfer audio files between OSes.</a:t>
            </a:r>
            <a:endParaRPr lang="aa-ET"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12" name="Google Shape;512;p35"/>
          <p:cNvSpPr/>
          <p:nvPr/>
        </p:nvSpPr>
        <p:spPr>
          <a:xfrm>
            <a:off x="948415" y="3014030"/>
            <a:ext cx="3214152" cy="786872"/>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885632" y="2965120"/>
            <a:ext cx="3348000" cy="841800"/>
          </a:xfrm>
          <a:prstGeom prst="rect">
            <a:avLst/>
          </a:prstGeom>
        </p:spPr>
        <p:txBody>
          <a:bodyPr spcFirstLastPara="1" wrap="square" lIns="91425" tIns="91425" rIns="91425" bIns="91425" anchor="ctr" anchorCtr="0">
            <a:noAutofit/>
          </a:bodyPr>
          <a:lstStyle/>
          <a:p>
            <a:pPr lvl="0"/>
            <a:r>
              <a:rPr lang="en-GB" sz="2400" dirty="0"/>
              <a:t>'Clone a virtual machine'</a:t>
            </a:r>
            <a:endParaRPr sz="2400" dirty="0"/>
          </a:p>
        </p:txBody>
      </p:sp>
      <p:sp>
        <p:nvSpPr>
          <p:cNvPr id="2" name="Google Shape;458;p32">
            <a:extLst>
              <a:ext uri="{FF2B5EF4-FFF2-40B4-BE49-F238E27FC236}">
                <a16:creationId xmlns:a16="http://schemas.microsoft.com/office/drawing/2014/main" xmlns="" id="{2171BD39-C6C9-A0C5-2C62-26890AC43E82}"/>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err="1"/>
              <a:t>Дзизиль</a:t>
            </a:r>
            <a:r>
              <a:rPr lang="uk-UA" dirty="0"/>
              <a:t> Д.Є.</a:t>
            </a:r>
            <a:endParaRPr lang="en-US" dirty="0"/>
          </a:p>
        </p:txBody>
      </p:sp>
      <p:grpSp>
        <p:nvGrpSpPr>
          <p:cNvPr id="4" name="Google Shape;910;p51">
            <a:extLst>
              <a:ext uri="{FF2B5EF4-FFF2-40B4-BE49-F238E27FC236}">
                <a16:creationId xmlns:a16="http://schemas.microsoft.com/office/drawing/2014/main" xmlns="" id="{572D0465-30BC-4364-3E75-153A8855F299}"/>
              </a:ext>
            </a:extLst>
          </p:cNvPr>
          <p:cNvGrpSpPr/>
          <p:nvPr/>
        </p:nvGrpSpPr>
        <p:grpSpPr>
          <a:xfrm>
            <a:off x="4720500" y="1552341"/>
            <a:ext cx="3571200" cy="2728425"/>
            <a:chOff x="4572596" y="1126750"/>
            <a:chExt cx="3571200" cy="2728425"/>
          </a:xfrm>
        </p:grpSpPr>
        <p:sp>
          <p:nvSpPr>
            <p:cNvPr id="5" name="Google Shape;911;p51">
              <a:extLst>
                <a:ext uri="{FF2B5EF4-FFF2-40B4-BE49-F238E27FC236}">
                  <a16:creationId xmlns:a16="http://schemas.microsoft.com/office/drawing/2014/main" xmlns="" id="{D28A8C99-D18C-8C3A-C153-CAFC84653446}"/>
                </a:ext>
              </a:extLst>
            </p:cNvPr>
            <p:cNvSpPr/>
            <p:nvPr/>
          </p:nvSpPr>
          <p:spPr>
            <a:xfrm>
              <a:off x="6003423" y="3077425"/>
              <a:ext cx="709500" cy="761100"/>
            </a:xfrm>
            <a:prstGeom prst="trapezoid">
              <a:avLst>
                <a:gd name="adj" fmla="val 7613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12;p51">
              <a:extLst>
                <a:ext uri="{FF2B5EF4-FFF2-40B4-BE49-F238E27FC236}">
                  <a16:creationId xmlns:a16="http://schemas.microsoft.com/office/drawing/2014/main" xmlns="" id="{15423E89-562F-A94D-1643-4837887644B7}"/>
                </a:ext>
              </a:extLst>
            </p:cNvPr>
            <p:cNvSpPr/>
            <p:nvPr/>
          </p:nvSpPr>
          <p:spPr>
            <a:xfrm>
              <a:off x="4572596" y="1126750"/>
              <a:ext cx="3571200" cy="2262600"/>
            </a:xfrm>
            <a:prstGeom prst="roundRect">
              <a:avLst>
                <a:gd name="adj" fmla="val 332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13;p51">
              <a:extLst>
                <a:ext uri="{FF2B5EF4-FFF2-40B4-BE49-F238E27FC236}">
                  <a16:creationId xmlns:a16="http://schemas.microsoft.com/office/drawing/2014/main" xmlns="" id="{EAADD4E1-9D3F-EE33-7D1C-6BE19892A0C8}"/>
                </a:ext>
              </a:extLst>
            </p:cNvPr>
            <p:cNvSpPr/>
            <p:nvPr/>
          </p:nvSpPr>
          <p:spPr>
            <a:xfrm>
              <a:off x="5713500" y="3761275"/>
              <a:ext cx="1289400" cy="93900"/>
            </a:xfrm>
            <a:prstGeom prst="roundRect">
              <a:avLst>
                <a:gd name="adj"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Google Shape;914;p51">
            <a:extLst>
              <a:ext uri="{FF2B5EF4-FFF2-40B4-BE49-F238E27FC236}">
                <a16:creationId xmlns:a16="http://schemas.microsoft.com/office/drawing/2014/main" xmlns="" id="{E8DD12E6-DACB-12EB-8BDF-B6292BC9755C}"/>
              </a:ext>
            </a:extLst>
          </p:cNvPr>
          <p:cNvPicPr preferRelativeResize="0"/>
          <p:nvPr/>
        </p:nvPicPr>
        <p:blipFill rotWithShape="1">
          <a:blip r:embed="rId3"/>
          <a:srcRect t="14638" b="14638"/>
          <a:stretch/>
        </p:blipFill>
        <p:spPr>
          <a:xfrm>
            <a:off x="4870200" y="1770641"/>
            <a:ext cx="3259050" cy="1825800"/>
          </a:xfrm>
          <a:prstGeom prst="roundRect">
            <a:avLst>
              <a:gd name="adj" fmla="val 3451"/>
            </a:avLst>
          </a:prstGeom>
          <a:noFill/>
          <a:ln w="28575" cap="flat" cmpd="sng">
            <a:solidFill>
              <a:srgbClr val="000000"/>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grpSp>
        <p:nvGrpSpPr>
          <p:cNvPr id="525" name="Google Shape;525;p37"/>
          <p:cNvGrpSpPr/>
          <p:nvPr/>
        </p:nvGrpSpPr>
        <p:grpSpPr>
          <a:xfrm>
            <a:off x="763556" y="1165359"/>
            <a:ext cx="3944922" cy="3463325"/>
            <a:chOff x="2333960" y="2049193"/>
            <a:chExt cx="1137900" cy="861417"/>
          </a:xfrm>
        </p:grpSpPr>
        <p:sp>
          <p:nvSpPr>
            <p:cNvPr id="526" name="Google Shape;526;p37"/>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dist="3810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9525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9" name="Google Shape;529;p37"/>
          <p:cNvSpPr txBox="1">
            <a:spLocks noGrp="1"/>
          </p:cNvSpPr>
          <p:nvPr>
            <p:ph type="subTitle" idx="1"/>
          </p:nvPr>
        </p:nvSpPr>
        <p:spPr>
          <a:xfrm>
            <a:off x="806685" y="2403129"/>
            <a:ext cx="3753135" cy="1494430"/>
          </a:xfrm>
          <a:prstGeom prst="rect">
            <a:avLst/>
          </a:prstGeom>
        </p:spPr>
        <p:txBody>
          <a:bodyPr spcFirstLastPara="1" wrap="square" lIns="91425" tIns="91425" rIns="91425" bIns="91425" anchor="ctr" anchorCtr="0">
            <a:noAutofit/>
          </a:bodyPr>
          <a:lstStyle/>
          <a:p>
            <a:pPr marL="0" lvl="0" indent="0"/>
            <a:r>
              <a:rPr lang="en-US" sz="1400" dirty="0">
                <a:solidFill>
                  <a:schemeClr val="dk1"/>
                </a:solidFill>
                <a:latin typeface="Varela Round"/>
                <a:ea typeface="Varela Round"/>
                <a:cs typeface="Varela Round" panose="020B0604020202020204" charset="-79"/>
                <a:sym typeface="Varela Round"/>
              </a:rPr>
              <a:t>In order to clone a virtual machine, you must:</a:t>
            </a:r>
          </a:p>
          <a:p>
            <a:pPr marL="0" lvl="0" indent="0"/>
            <a:r>
              <a:rPr lang="en-US" sz="1400" dirty="0">
                <a:solidFill>
                  <a:schemeClr val="dk1"/>
                </a:solidFill>
                <a:latin typeface="Varela Round"/>
                <a:ea typeface="Varela Round"/>
                <a:cs typeface="Varela Round" panose="020B0604020202020204" charset="-79"/>
                <a:sym typeface="Varela Round"/>
              </a:rPr>
              <a:t>Start the Virtual Box program;</a:t>
            </a:r>
          </a:p>
          <a:p>
            <a:pPr marL="0" lvl="0" indent="0"/>
            <a:r>
              <a:rPr lang="en-US" sz="1400" dirty="0">
                <a:solidFill>
                  <a:schemeClr val="dk1"/>
                </a:solidFill>
                <a:latin typeface="Varela Round"/>
                <a:ea typeface="Varela Round"/>
                <a:cs typeface="Varela Round" panose="020B0604020202020204" charset="-79"/>
                <a:sym typeface="Varela Round"/>
              </a:rPr>
              <a:t>Right-click on the machine to be cloned and click “Clone”;</a:t>
            </a:r>
          </a:p>
          <a:p>
            <a:pPr marL="0" lvl="0" indent="0"/>
            <a:r>
              <a:rPr lang="en-US" sz="1400" dirty="0">
                <a:solidFill>
                  <a:schemeClr val="dk1"/>
                </a:solidFill>
                <a:latin typeface="Varela Round"/>
                <a:ea typeface="Varela Round"/>
                <a:cs typeface="Varela Round" panose="020B0604020202020204" charset="-79"/>
                <a:sym typeface="Varela Round"/>
              </a:rPr>
              <a:t>Next, you need to configure the clone: name the cloned machine, choose the folder where it will be stored and other options;</a:t>
            </a:r>
            <a:endParaRPr sz="1400" dirty="0">
              <a:solidFill>
                <a:schemeClr val="tx1"/>
              </a:solidFill>
              <a:latin typeface="Varela Round" panose="020B0604020202020204" charset="-79"/>
              <a:cs typeface="Varela Round" panose="020B0604020202020204" charset="-79"/>
            </a:endParaRPr>
          </a:p>
        </p:txBody>
      </p:sp>
      <p:sp>
        <p:nvSpPr>
          <p:cNvPr id="2" name="Google Shape;511;p35">
            <a:extLst>
              <a:ext uri="{FF2B5EF4-FFF2-40B4-BE49-F238E27FC236}">
                <a16:creationId xmlns:a16="http://schemas.microsoft.com/office/drawing/2014/main" xmlns="" id="{324CC8F1-3796-605E-CF83-341E97B9417E}"/>
              </a:ext>
            </a:extLst>
          </p:cNvPr>
          <p:cNvSpPr txBox="1">
            <a:spLocks/>
          </p:cNvSpPr>
          <p:nvPr/>
        </p:nvSpPr>
        <p:spPr>
          <a:xfrm>
            <a:off x="7411453" y="396231"/>
            <a:ext cx="1529753" cy="8601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6000"/>
            </a:pPr>
            <a:r>
              <a:rPr lang="en" sz="6000" b="1" dirty="0">
                <a:solidFill>
                  <a:schemeClr val="dk1"/>
                </a:solidFill>
                <a:latin typeface="Varela Round"/>
                <a:cs typeface="Varela Round"/>
                <a:sym typeface="Varela Round"/>
              </a:rPr>
              <a:t>01</a:t>
            </a:r>
          </a:p>
        </p:txBody>
      </p:sp>
      <p:sp>
        <p:nvSpPr>
          <p:cNvPr id="3" name="Google Shape;458;p32">
            <a:extLst>
              <a:ext uri="{FF2B5EF4-FFF2-40B4-BE49-F238E27FC236}">
                <a16:creationId xmlns:a16="http://schemas.microsoft.com/office/drawing/2014/main" xmlns="" id="{C2677B48-D6DE-83D3-7650-265DC1B73683}"/>
              </a:ext>
            </a:extLst>
          </p:cNvPr>
          <p:cNvSpPr txBox="1">
            <a:spLocks/>
          </p:cNvSpPr>
          <p:nvPr/>
        </p:nvSpPr>
        <p:spPr>
          <a:xfrm>
            <a:off x="3779094" y="406533"/>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err="1"/>
              <a:t>Дзизиль</a:t>
            </a:r>
            <a:r>
              <a:rPr lang="uk-UA" dirty="0"/>
              <a:t> Д.Є.</a:t>
            </a:r>
            <a:endParaRPr lang="en-US" dirty="0"/>
          </a:p>
        </p:txBody>
      </p:sp>
      <p:sp>
        <p:nvSpPr>
          <p:cNvPr id="4" name="Заголовок 3"/>
          <p:cNvSpPr>
            <a:spLocks noGrp="1"/>
          </p:cNvSpPr>
          <p:nvPr>
            <p:ph type="title"/>
          </p:nvPr>
        </p:nvSpPr>
        <p:spPr>
          <a:xfrm>
            <a:off x="347291" y="1165347"/>
            <a:ext cx="2681100" cy="531900"/>
          </a:xfrm>
        </p:spPr>
        <p:txBody>
          <a:bodyPr/>
          <a:lstStyle/>
          <a:p>
            <a:r>
              <a:rPr lang="en-GB" dirty="0"/>
              <a:t>Cloning</a:t>
            </a:r>
            <a:endParaRPr lang="uk-UA" dirty="0"/>
          </a:p>
        </p:txBody>
      </p:sp>
      <p:pic>
        <p:nvPicPr>
          <p:cNvPr id="1026" name="Picture 2" descr="https://lh3.googleusercontent.com/TWTNdGT_taC8keaLQ53w27jxViA3vWhyp28DjU1LpFgFKrK2w0g1FRl_bHO8BhjVkyP1QIMXaZ495TYuEo3r1M33DIOc9BsHtbcCoHyNIh9MgHaXzkFnBKA23ai5QSm-tLJVO1aMPmD1qtYm_UqYFz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9252" y="1791293"/>
            <a:ext cx="3378392" cy="22893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pic>
        <p:nvPicPr>
          <p:cNvPr id="2054" name="Picture 6" descr="https://lh4.googleusercontent.com/ocypB7O7WIa_FFWAoXhxZBA4_R8NVA9Q0yeM-sWx5Y6O5weZhuk0tLRhvJ5tf5AzYz7dvKHB0Nsg63D7SgZLFTwErdWs3rNX4ZJqCLOj3lZ8zOC1pw2HHAUNJC-ADAO6M65kZyF0DNXqX-RAX3h-j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0821" y="2849515"/>
            <a:ext cx="2940097" cy="183611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4.googleusercontent.com/P1I6FoEmXUQfzfi3FCGPNk4OWthU4VK5PCWYlnBH-wcS9U-MLcUn5WBr6xJojKoXVd0AACCjGKnr7HIDYWJJAeKsrKNv4t-mTqKqE7ByNV-3cEnQXsNDymEgaDqM1YjUus29M6_HDwXvJYSCLUNQAi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0202" y="2062403"/>
            <a:ext cx="3001512" cy="1861328"/>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511;p35">
            <a:extLst>
              <a:ext uri="{FF2B5EF4-FFF2-40B4-BE49-F238E27FC236}">
                <a16:creationId xmlns:a16="http://schemas.microsoft.com/office/drawing/2014/main" xmlns="" id="{324CC8F1-3796-605E-CF83-341E97B9417E}"/>
              </a:ext>
            </a:extLst>
          </p:cNvPr>
          <p:cNvSpPr txBox="1">
            <a:spLocks/>
          </p:cNvSpPr>
          <p:nvPr/>
        </p:nvSpPr>
        <p:spPr>
          <a:xfrm>
            <a:off x="7411453" y="396231"/>
            <a:ext cx="1529753" cy="8601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6000"/>
            </a:pPr>
            <a:r>
              <a:rPr lang="en" sz="6000" b="1" dirty="0">
                <a:solidFill>
                  <a:schemeClr val="dk1"/>
                </a:solidFill>
                <a:latin typeface="Varela Round"/>
                <a:cs typeface="Varela Round"/>
                <a:sym typeface="Varela Round"/>
              </a:rPr>
              <a:t>01</a:t>
            </a:r>
          </a:p>
        </p:txBody>
      </p:sp>
      <p:sp>
        <p:nvSpPr>
          <p:cNvPr id="3" name="Google Shape;458;p32">
            <a:extLst>
              <a:ext uri="{FF2B5EF4-FFF2-40B4-BE49-F238E27FC236}">
                <a16:creationId xmlns:a16="http://schemas.microsoft.com/office/drawing/2014/main" xmlns="" id="{C2677B48-D6DE-83D3-7650-265DC1B73683}"/>
              </a:ext>
            </a:extLst>
          </p:cNvPr>
          <p:cNvSpPr txBox="1">
            <a:spLocks/>
          </p:cNvSpPr>
          <p:nvPr/>
        </p:nvSpPr>
        <p:spPr>
          <a:xfrm>
            <a:off x="3779094" y="406533"/>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err="1"/>
              <a:t>Дзизиль</a:t>
            </a:r>
            <a:r>
              <a:rPr lang="uk-UA" dirty="0"/>
              <a:t> Д.Є.</a:t>
            </a:r>
            <a:endParaRPr lang="en-US" dirty="0"/>
          </a:p>
        </p:txBody>
      </p:sp>
      <p:pic>
        <p:nvPicPr>
          <p:cNvPr id="2050" name="Picture 2" descr="https://lh5.googleusercontent.com/p7tDiizrXIGfjSf7JRvj5ZTcJXiLD6ft_H4hMLpqsHeSF4WZj-B0aOipYnsdKCMHsP7JGiuX2cpOIeyUARNQ5itISarkDf0e_0DMnx5lpDOa3tIhUjTVhR4mX-zHXxDClXjnSA3zkBsYa5fbq4XEDj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838" y="1072437"/>
            <a:ext cx="3056103" cy="1892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391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a:t>
            </a:r>
            <a:r>
              <a:rPr lang="uk-UA" dirty="0"/>
              <a:t>1</a:t>
            </a:r>
            <a:endParaRPr dirty="0"/>
          </a:p>
        </p:txBody>
      </p:sp>
      <p:sp>
        <p:nvSpPr>
          <p:cNvPr id="512" name="Google Shape;512;p35"/>
          <p:cNvSpPr/>
          <p:nvPr/>
        </p:nvSpPr>
        <p:spPr>
          <a:xfrm>
            <a:off x="1071245" y="3054973"/>
            <a:ext cx="3126900" cy="7134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967518" y="3026534"/>
            <a:ext cx="3348000" cy="841800"/>
          </a:xfrm>
          <a:prstGeom prst="rect">
            <a:avLst/>
          </a:prstGeom>
        </p:spPr>
        <p:txBody>
          <a:bodyPr spcFirstLastPara="1" wrap="square" lIns="91425" tIns="91425" rIns="91425" bIns="91425" anchor="ctr" anchorCtr="0">
            <a:noAutofit/>
          </a:bodyPr>
          <a:lstStyle/>
          <a:p>
            <a:pPr lvl="0"/>
            <a:r>
              <a:rPr lang="en-GB" sz="2400" dirty="0"/>
              <a:t>'Export'</a:t>
            </a:r>
            <a:endParaRPr sz="2400" dirty="0"/>
          </a:p>
        </p:txBody>
      </p:sp>
      <p:grpSp>
        <p:nvGrpSpPr>
          <p:cNvPr id="4" name="Google Shape;910;p51">
            <a:extLst>
              <a:ext uri="{FF2B5EF4-FFF2-40B4-BE49-F238E27FC236}">
                <a16:creationId xmlns:a16="http://schemas.microsoft.com/office/drawing/2014/main" xmlns="" id="{A18D8CA9-CDD5-8435-1D5A-3E04AF2970E2}"/>
              </a:ext>
            </a:extLst>
          </p:cNvPr>
          <p:cNvGrpSpPr/>
          <p:nvPr/>
        </p:nvGrpSpPr>
        <p:grpSpPr>
          <a:xfrm>
            <a:off x="4720500" y="1552341"/>
            <a:ext cx="3571200" cy="2728425"/>
            <a:chOff x="4572596" y="1126750"/>
            <a:chExt cx="3571200" cy="2728425"/>
          </a:xfrm>
        </p:grpSpPr>
        <p:sp>
          <p:nvSpPr>
            <p:cNvPr id="5" name="Google Shape;911;p51">
              <a:extLst>
                <a:ext uri="{FF2B5EF4-FFF2-40B4-BE49-F238E27FC236}">
                  <a16:creationId xmlns:a16="http://schemas.microsoft.com/office/drawing/2014/main" xmlns="" id="{4CD7C2AF-6225-1252-DA60-2149F34CFC61}"/>
                </a:ext>
              </a:extLst>
            </p:cNvPr>
            <p:cNvSpPr/>
            <p:nvPr/>
          </p:nvSpPr>
          <p:spPr>
            <a:xfrm>
              <a:off x="6003423" y="3077425"/>
              <a:ext cx="709500" cy="761100"/>
            </a:xfrm>
            <a:prstGeom prst="trapezoid">
              <a:avLst>
                <a:gd name="adj" fmla="val 7613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12;p51">
              <a:extLst>
                <a:ext uri="{FF2B5EF4-FFF2-40B4-BE49-F238E27FC236}">
                  <a16:creationId xmlns:a16="http://schemas.microsoft.com/office/drawing/2014/main" xmlns="" id="{56845F02-C284-3175-11BF-C753CF542DC2}"/>
                </a:ext>
              </a:extLst>
            </p:cNvPr>
            <p:cNvSpPr/>
            <p:nvPr/>
          </p:nvSpPr>
          <p:spPr>
            <a:xfrm>
              <a:off x="4572596" y="1126750"/>
              <a:ext cx="3571200" cy="2262600"/>
            </a:xfrm>
            <a:prstGeom prst="roundRect">
              <a:avLst>
                <a:gd name="adj" fmla="val 332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13;p51">
              <a:extLst>
                <a:ext uri="{FF2B5EF4-FFF2-40B4-BE49-F238E27FC236}">
                  <a16:creationId xmlns:a16="http://schemas.microsoft.com/office/drawing/2014/main" xmlns="" id="{A4427D5D-BD44-49C5-B8E5-2E034C094E80}"/>
                </a:ext>
              </a:extLst>
            </p:cNvPr>
            <p:cNvSpPr/>
            <p:nvPr/>
          </p:nvSpPr>
          <p:spPr>
            <a:xfrm>
              <a:off x="5713500" y="3761275"/>
              <a:ext cx="1289400" cy="93900"/>
            </a:xfrm>
            <a:prstGeom prst="roundRect">
              <a:avLst>
                <a:gd name="adj"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Google Shape;914;p51">
            <a:extLst>
              <a:ext uri="{FF2B5EF4-FFF2-40B4-BE49-F238E27FC236}">
                <a16:creationId xmlns:a16="http://schemas.microsoft.com/office/drawing/2014/main" xmlns="" id="{C2A25DAD-B2AB-342F-21BB-4DAC3678A6F4}"/>
              </a:ext>
            </a:extLst>
          </p:cNvPr>
          <p:cNvPicPr preferRelativeResize="0"/>
          <p:nvPr/>
        </p:nvPicPr>
        <p:blipFill rotWithShape="1">
          <a:blip r:embed="rId3"/>
          <a:srcRect t="14638" b="14638"/>
          <a:stretch/>
        </p:blipFill>
        <p:spPr>
          <a:xfrm>
            <a:off x="4870200" y="1770641"/>
            <a:ext cx="3259050" cy="1825800"/>
          </a:xfrm>
          <a:prstGeom prst="roundRect">
            <a:avLst>
              <a:gd name="adj" fmla="val 3451"/>
            </a:avLst>
          </a:prstGeom>
          <a:noFill/>
          <a:ln w="28575" cap="flat" cmpd="sng">
            <a:solidFill>
              <a:srgbClr val="000000"/>
            </a:solidFill>
            <a:prstDash val="solid"/>
            <a:round/>
            <a:headEnd type="none" w="sm" len="sm"/>
            <a:tailEnd type="none" w="sm" len="sm"/>
          </a:ln>
        </p:spPr>
      </p:pic>
      <p:sp>
        <p:nvSpPr>
          <p:cNvPr id="9" name="Google Shape;458;p32">
            <a:extLst>
              <a:ext uri="{FF2B5EF4-FFF2-40B4-BE49-F238E27FC236}">
                <a16:creationId xmlns:a16="http://schemas.microsoft.com/office/drawing/2014/main" xmlns="" id="{EC73FABA-18EB-AE92-FD56-1CBDDE643583}"/>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err="1"/>
              <a:t>Дзизиль</a:t>
            </a:r>
            <a:r>
              <a:rPr lang="uk-UA" dirty="0"/>
              <a:t> Д.Є.</a:t>
            </a:r>
            <a:endParaRPr lang="en-US" dirty="0"/>
          </a:p>
        </p:txBody>
      </p:sp>
    </p:spTree>
    <p:extLst>
      <p:ext uri="{BB962C8B-B14F-4D97-AF65-F5344CB8AC3E}">
        <p14:creationId xmlns:p14="http://schemas.microsoft.com/office/powerpoint/2010/main" val="2598093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grpSp>
        <p:nvGrpSpPr>
          <p:cNvPr id="525" name="Google Shape;525;p37"/>
          <p:cNvGrpSpPr/>
          <p:nvPr/>
        </p:nvGrpSpPr>
        <p:grpSpPr>
          <a:xfrm>
            <a:off x="624039" y="1125932"/>
            <a:ext cx="3599944" cy="3463325"/>
            <a:chOff x="2333960" y="2049193"/>
            <a:chExt cx="1137900" cy="861417"/>
          </a:xfrm>
        </p:grpSpPr>
        <p:sp>
          <p:nvSpPr>
            <p:cNvPr id="526" name="Google Shape;526;p37"/>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dist="3810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9525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9" name="Google Shape;529;p37"/>
          <p:cNvSpPr txBox="1">
            <a:spLocks noGrp="1"/>
          </p:cNvSpPr>
          <p:nvPr>
            <p:ph type="subTitle" idx="1"/>
          </p:nvPr>
        </p:nvSpPr>
        <p:spPr>
          <a:xfrm>
            <a:off x="640259" y="1614435"/>
            <a:ext cx="3651961" cy="2600394"/>
          </a:xfrm>
          <a:prstGeom prst="rect">
            <a:avLst/>
          </a:prstGeom>
        </p:spPr>
        <p:txBody>
          <a:bodyPr spcFirstLastPara="1" wrap="square" lIns="91425" tIns="91425" rIns="91425" bIns="91425" anchor="ctr" anchorCtr="0">
            <a:noAutofit/>
          </a:bodyPr>
          <a:lstStyle/>
          <a:p>
            <a:pPr marL="0" lvl="0" indent="0"/>
            <a:r>
              <a:rPr lang="en-US" sz="1400" dirty="0">
                <a:solidFill>
                  <a:schemeClr val="dk1"/>
                </a:solidFill>
                <a:latin typeface="Varela Round"/>
                <a:ea typeface="Varela Round"/>
                <a:cs typeface="Varela Round"/>
                <a:sym typeface="Varela Round"/>
              </a:rPr>
              <a:t>In order to export a virtual OS, you must:</a:t>
            </a:r>
          </a:p>
          <a:p>
            <a:pPr marL="342900" lvl="0" indent="-342900">
              <a:buFont typeface="+mj-lt"/>
              <a:buAutoNum type="arabicPeriod"/>
            </a:pPr>
            <a:r>
              <a:rPr lang="en-US" sz="1400" dirty="0">
                <a:solidFill>
                  <a:schemeClr val="dk1"/>
                </a:solidFill>
                <a:latin typeface="Varela Round"/>
                <a:ea typeface="Varela Round"/>
                <a:cs typeface="Varela Round"/>
                <a:sym typeface="Varela Round"/>
              </a:rPr>
              <a:t>Select the virtual OS you want to export;</a:t>
            </a:r>
          </a:p>
          <a:p>
            <a:pPr marL="342900" lvl="0" indent="-342900">
              <a:buFont typeface="+mj-lt"/>
              <a:buAutoNum type="arabicPeriod"/>
            </a:pPr>
            <a:r>
              <a:rPr lang="en-US" sz="1400" dirty="0">
                <a:solidFill>
                  <a:schemeClr val="dk1"/>
                </a:solidFill>
                <a:latin typeface="Varela Round"/>
                <a:ea typeface="Varela Round"/>
                <a:cs typeface="Varela Round"/>
                <a:sym typeface="Varela Round"/>
              </a:rPr>
              <a:t>Click on the "Tools" button, then on "Export";</a:t>
            </a:r>
          </a:p>
          <a:p>
            <a:pPr marL="342900" lvl="0" indent="-342900">
              <a:buFont typeface="+mj-lt"/>
              <a:buAutoNum type="arabicPeriod"/>
            </a:pPr>
            <a:r>
              <a:rPr lang="en-US" sz="1400" dirty="0">
                <a:solidFill>
                  <a:schemeClr val="dk1"/>
                </a:solidFill>
                <a:latin typeface="Varela Round"/>
                <a:ea typeface="Varela Round"/>
                <a:cs typeface="Varela Round"/>
                <a:sym typeface="Varela Round"/>
              </a:rPr>
              <a:t>Next, it is necessary to configure the export parameters of the virtual OS;</a:t>
            </a:r>
            <a:endParaRPr lang="uk-UA" sz="1400" dirty="0">
              <a:solidFill>
                <a:schemeClr val="dk1"/>
              </a:solidFill>
              <a:latin typeface="Varela Round"/>
              <a:ea typeface="Varela Round"/>
              <a:cs typeface="Varela Round"/>
              <a:sym typeface="Varela Round"/>
            </a:endParaRPr>
          </a:p>
        </p:txBody>
      </p:sp>
      <p:sp>
        <p:nvSpPr>
          <p:cNvPr id="2" name="Google Shape;511;p35">
            <a:extLst>
              <a:ext uri="{FF2B5EF4-FFF2-40B4-BE49-F238E27FC236}">
                <a16:creationId xmlns:a16="http://schemas.microsoft.com/office/drawing/2014/main" xmlns="" id="{324CC8F1-3796-605E-CF83-341E97B9417E}"/>
              </a:ext>
            </a:extLst>
          </p:cNvPr>
          <p:cNvSpPr txBox="1">
            <a:spLocks/>
          </p:cNvSpPr>
          <p:nvPr/>
        </p:nvSpPr>
        <p:spPr>
          <a:xfrm>
            <a:off x="7411453" y="396231"/>
            <a:ext cx="1529753" cy="8601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6000"/>
            </a:pPr>
            <a:r>
              <a:rPr lang="en" sz="6000" b="1" dirty="0" smtClean="0">
                <a:solidFill>
                  <a:schemeClr val="dk1"/>
                </a:solidFill>
                <a:latin typeface="Varela Round"/>
                <a:cs typeface="Varela Round"/>
                <a:sym typeface="Varela Round"/>
              </a:rPr>
              <a:t>0</a:t>
            </a:r>
            <a:r>
              <a:rPr lang="uk-UA" sz="6000" b="1" dirty="0" smtClean="0">
                <a:solidFill>
                  <a:schemeClr val="dk1"/>
                </a:solidFill>
                <a:latin typeface="Varela Round"/>
                <a:cs typeface="Varela Round"/>
                <a:sym typeface="Varela Round"/>
              </a:rPr>
              <a:t>1</a:t>
            </a:r>
            <a:endParaRPr lang="en" sz="6000" b="1" dirty="0">
              <a:solidFill>
                <a:schemeClr val="dk1"/>
              </a:solidFill>
              <a:latin typeface="Varela Round"/>
              <a:cs typeface="Varela Round"/>
              <a:sym typeface="Varela Round"/>
            </a:endParaRPr>
          </a:p>
        </p:txBody>
      </p:sp>
      <p:sp>
        <p:nvSpPr>
          <p:cNvPr id="5" name="Google Shape;458;p32">
            <a:extLst>
              <a:ext uri="{FF2B5EF4-FFF2-40B4-BE49-F238E27FC236}">
                <a16:creationId xmlns:a16="http://schemas.microsoft.com/office/drawing/2014/main" xmlns="" id="{CB402CB8-E420-5C77-FFC4-F6282B58A202}"/>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err="1"/>
              <a:t>Дзизиль</a:t>
            </a:r>
            <a:r>
              <a:rPr lang="uk-UA" dirty="0"/>
              <a:t> Д.Є.</a:t>
            </a:r>
            <a:endParaRPr lang="en-US" dirty="0"/>
          </a:p>
        </p:txBody>
      </p:sp>
      <p:sp>
        <p:nvSpPr>
          <p:cNvPr id="3" name="Заголовок 2"/>
          <p:cNvSpPr>
            <a:spLocks noGrp="1"/>
          </p:cNvSpPr>
          <p:nvPr>
            <p:ph type="title"/>
          </p:nvPr>
        </p:nvSpPr>
        <p:spPr>
          <a:xfrm>
            <a:off x="108455" y="1117581"/>
            <a:ext cx="2681100" cy="531900"/>
          </a:xfrm>
        </p:spPr>
        <p:txBody>
          <a:bodyPr/>
          <a:lstStyle/>
          <a:p>
            <a:r>
              <a:rPr lang="en-GB" dirty="0" smtClean="0"/>
              <a:t>Export</a:t>
            </a:r>
            <a:endParaRPr lang="uk-UA" dirty="0"/>
          </a:p>
        </p:txBody>
      </p:sp>
      <p:pic>
        <p:nvPicPr>
          <p:cNvPr id="4" name="Рисунок 3"/>
          <p:cNvPicPr>
            <a:picLocks noChangeAspect="1"/>
          </p:cNvPicPr>
          <p:nvPr/>
        </p:nvPicPr>
        <p:blipFill>
          <a:blip r:embed="rId3"/>
          <a:stretch>
            <a:fillRect/>
          </a:stretch>
        </p:blipFill>
        <p:spPr>
          <a:xfrm>
            <a:off x="4619767" y="1870052"/>
            <a:ext cx="3957342" cy="2481877"/>
          </a:xfrm>
          <a:prstGeom prst="rect">
            <a:avLst/>
          </a:prstGeom>
        </p:spPr>
      </p:pic>
    </p:spTree>
    <p:extLst>
      <p:ext uri="{BB962C8B-B14F-4D97-AF65-F5344CB8AC3E}">
        <p14:creationId xmlns:p14="http://schemas.microsoft.com/office/powerpoint/2010/main" val="3597565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2" name="Google Shape;511;p35">
            <a:extLst>
              <a:ext uri="{FF2B5EF4-FFF2-40B4-BE49-F238E27FC236}">
                <a16:creationId xmlns:a16="http://schemas.microsoft.com/office/drawing/2014/main" xmlns="" id="{324CC8F1-3796-605E-CF83-341E97B9417E}"/>
              </a:ext>
            </a:extLst>
          </p:cNvPr>
          <p:cNvSpPr txBox="1">
            <a:spLocks/>
          </p:cNvSpPr>
          <p:nvPr/>
        </p:nvSpPr>
        <p:spPr>
          <a:xfrm>
            <a:off x="7411453" y="396231"/>
            <a:ext cx="1529753" cy="8601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6000"/>
            </a:pPr>
            <a:r>
              <a:rPr lang="en" sz="6000" b="1" dirty="0" smtClean="0">
                <a:solidFill>
                  <a:schemeClr val="dk1"/>
                </a:solidFill>
                <a:latin typeface="Varela Round"/>
                <a:cs typeface="Varela Round"/>
                <a:sym typeface="Varela Round"/>
              </a:rPr>
              <a:t>0</a:t>
            </a:r>
            <a:r>
              <a:rPr lang="uk-UA" sz="6000" b="1" dirty="0">
                <a:solidFill>
                  <a:schemeClr val="dk1"/>
                </a:solidFill>
                <a:latin typeface="Varela Round"/>
                <a:cs typeface="Varela Round"/>
                <a:sym typeface="Varela Round"/>
              </a:rPr>
              <a:t>1</a:t>
            </a:r>
            <a:endParaRPr lang="en" sz="6000" b="1" dirty="0">
              <a:solidFill>
                <a:schemeClr val="dk1"/>
              </a:solidFill>
              <a:latin typeface="Varela Round"/>
              <a:cs typeface="Varela Round"/>
              <a:sym typeface="Varela Round"/>
            </a:endParaRPr>
          </a:p>
        </p:txBody>
      </p:sp>
      <p:sp>
        <p:nvSpPr>
          <p:cNvPr id="5" name="Google Shape;458;p32">
            <a:extLst>
              <a:ext uri="{FF2B5EF4-FFF2-40B4-BE49-F238E27FC236}">
                <a16:creationId xmlns:a16="http://schemas.microsoft.com/office/drawing/2014/main" xmlns="" id="{CB402CB8-E420-5C77-FFC4-F6282B58A202}"/>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err="1"/>
              <a:t>Дзизиль</a:t>
            </a:r>
            <a:r>
              <a:rPr lang="uk-UA" dirty="0"/>
              <a:t> Д.Є.</a:t>
            </a:r>
            <a:endParaRPr lang="en-US" dirty="0"/>
          </a:p>
        </p:txBody>
      </p:sp>
      <p:pic>
        <p:nvPicPr>
          <p:cNvPr id="8" name="Рисунок 7"/>
          <p:cNvPicPr>
            <a:picLocks noChangeAspect="1"/>
          </p:cNvPicPr>
          <p:nvPr/>
        </p:nvPicPr>
        <p:blipFill>
          <a:blip r:embed="rId3"/>
          <a:stretch>
            <a:fillRect/>
          </a:stretch>
        </p:blipFill>
        <p:spPr>
          <a:xfrm>
            <a:off x="880280" y="1637290"/>
            <a:ext cx="3330053" cy="2091858"/>
          </a:xfrm>
          <a:prstGeom prst="rect">
            <a:avLst/>
          </a:prstGeom>
        </p:spPr>
      </p:pic>
      <p:pic>
        <p:nvPicPr>
          <p:cNvPr id="9" name="Рисунок 8"/>
          <p:cNvPicPr>
            <a:picLocks noChangeAspect="1"/>
          </p:cNvPicPr>
          <p:nvPr/>
        </p:nvPicPr>
        <p:blipFill>
          <a:blip r:embed="rId4"/>
          <a:stretch>
            <a:fillRect/>
          </a:stretch>
        </p:blipFill>
        <p:spPr>
          <a:xfrm>
            <a:off x="4739753" y="1630907"/>
            <a:ext cx="3360193" cy="2093866"/>
          </a:xfrm>
          <a:prstGeom prst="rect">
            <a:avLst/>
          </a:prstGeom>
        </p:spPr>
      </p:pic>
    </p:spTree>
    <p:extLst>
      <p:ext uri="{BB962C8B-B14F-4D97-AF65-F5344CB8AC3E}">
        <p14:creationId xmlns:p14="http://schemas.microsoft.com/office/powerpoint/2010/main" val="3214002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2" name="Google Shape;544;p38">
            <a:extLst>
              <a:ext uri="{FF2B5EF4-FFF2-40B4-BE49-F238E27FC236}">
                <a16:creationId xmlns:a16="http://schemas.microsoft.com/office/drawing/2014/main" xmlns="" id="{3BC7A4E0-7CD1-E7FA-99EF-509FAD171AC8}"/>
              </a:ext>
            </a:extLst>
          </p:cNvPr>
          <p:cNvSpPr txBox="1">
            <a:spLocks noGrp="1"/>
          </p:cNvSpPr>
          <p:nvPr>
            <p:ph type="title"/>
          </p:nvPr>
        </p:nvSpPr>
        <p:spPr>
          <a:xfrm>
            <a:off x="1258190" y="1261985"/>
            <a:ext cx="6627619" cy="1965325"/>
          </a:xfrm>
          <a:prstGeom prst="rect">
            <a:avLst/>
          </a:prstGeom>
        </p:spPr>
        <p:txBody>
          <a:bodyPr spcFirstLastPara="1" wrap="square" lIns="91425" tIns="91425" rIns="91425" bIns="91425" anchor="t" anchorCtr="0">
            <a:noAutofit/>
          </a:bodyPr>
          <a:lstStyle/>
          <a:p>
            <a:pPr lvl="0"/>
            <a:r>
              <a:rPr lang="en-US" sz="3200" dirty="0">
                <a:solidFill>
                  <a:srgbClr val="3C4043"/>
                </a:solidFill>
                <a:latin typeface="Google Sans" panose="020B0503030502040204" pitchFamily="34" charset="0"/>
              </a:rPr>
              <a:t>Describe what types of organization of network connections are supported in the environment of virtual machines, what is the peculiarity of each of them:</a:t>
            </a:r>
            <a:endParaRPr lang="en-US" sz="3200" dirty="0">
              <a:latin typeface="Google Sans" panose="020B0503030502040204" pitchFamily="34" charset="0"/>
            </a:endParaRPr>
          </a:p>
        </p:txBody>
      </p:sp>
    </p:spTree>
    <p:extLst>
      <p:ext uri="{BB962C8B-B14F-4D97-AF65-F5344CB8AC3E}">
        <p14:creationId xmlns:p14="http://schemas.microsoft.com/office/powerpoint/2010/main" val="1640585258"/>
      </p:ext>
    </p:extLst>
  </p:cSld>
  <p:clrMapOvr>
    <a:masterClrMapping/>
  </p:clrMapOvr>
  <p:timing>
    <p:tnLst>
      <p:par>
        <p:cTn id="1" dur="indefinite" restart="never" nodeType="tmRoot"/>
      </p:par>
    </p:tnLst>
  </p:timing>
</p:sld>
</file>

<file path=ppt/theme/theme1.xml><?xml version="1.0" encoding="utf-8"?>
<a:theme xmlns:a="http://schemas.openxmlformats.org/drawingml/2006/main" name="Kuman Business Meeting by Slidesgo">
  <a:themeElements>
    <a:clrScheme name="Simple Light">
      <a:dk1>
        <a:srgbClr val="2D2E27"/>
      </a:dk1>
      <a:lt1>
        <a:srgbClr val="FFD966"/>
      </a:lt1>
      <a:dk2>
        <a:srgbClr val="595959"/>
      </a:dk2>
      <a:lt2>
        <a:srgbClr val="F6F2E3"/>
      </a:lt2>
      <a:accent1>
        <a:srgbClr val="E4AB00"/>
      </a:accent1>
      <a:accent2>
        <a:srgbClr val="FFFFFF"/>
      </a:accent2>
      <a:accent3>
        <a:srgbClr val="FFFFFF"/>
      </a:accent3>
      <a:accent4>
        <a:srgbClr val="FFFFFF"/>
      </a:accent4>
      <a:accent5>
        <a:srgbClr val="FFFFFF"/>
      </a:accent5>
      <a:accent6>
        <a:srgbClr val="FFFFFF"/>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1498</Words>
  <Application>Microsoft Office PowerPoint</Application>
  <PresentationFormat>Экран (16:9)</PresentationFormat>
  <Paragraphs>128</Paragraphs>
  <Slides>28</Slides>
  <Notes>28</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28</vt:i4>
      </vt:variant>
    </vt:vector>
  </HeadingPairs>
  <TitlesOfParts>
    <vt:vector size="34" baseType="lpstr">
      <vt:lpstr>Bebas Neue</vt:lpstr>
      <vt:lpstr>Varela Round</vt:lpstr>
      <vt:lpstr>Arial</vt:lpstr>
      <vt:lpstr>Lato</vt:lpstr>
      <vt:lpstr>Google Sans</vt:lpstr>
      <vt:lpstr>Kuman Business Meeting by Slidesgo</vt:lpstr>
      <vt:lpstr>Workcase 3</vt:lpstr>
      <vt:lpstr>Cloning your virtual working OS</vt:lpstr>
      <vt:lpstr>01</vt:lpstr>
      <vt:lpstr>Cloning</vt:lpstr>
      <vt:lpstr>Презентация PowerPoint</vt:lpstr>
      <vt:lpstr>01</vt:lpstr>
      <vt:lpstr>Export</vt:lpstr>
      <vt:lpstr>Презентация PowerPoint</vt:lpstr>
      <vt:lpstr>Describe what types of organization of network connections are supported in the environment of virtual machines, what is the peculiarity of each of them:</vt:lpstr>
      <vt:lpstr>Network Address Translation (NAT):</vt:lpstr>
      <vt:lpstr>Network bridge:</vt:lpstr>
      <vt:lpstr>Virtual host adapter (Host-only):</vt:lpstr>
      <vt:lpstr>Internal network:</vt:lpstr>
      <vt:lpstr>03</vt:lpstr>
      <vt:lpstr>Network settings</vt:lpstr>
      <vt:lpstr>Network settings</vt:lpstr>
      <vt:lpstr>03</vt:lpstr>
      <vt:lpstr>Exchange of messages between OS</vt:lpstr>
      <vt:lpstr>03</vt:lpstr>
      <vt:lpstr>Network Folder</vt:lpstr>
      <vt:lpstr>04</vt:lpstr>
      <vt:lpstr>Sharing audio-file</vt:lpstr>
      <vt:lpstr>Sharing audio-file</vt:lpstr>
      <vt:lpstr>Sharing audio-file</vt:lpstr>
      <vt:lpstr>Sharing audio-file</vt:lpstr>
      <vt:lpstr>Sharing audio-file</vt:lpstr>
      <vt:lpstr>Sharing audio-file</vt:lpstr>
      <vt:lpstr>Conclusion: in the process of doing this work, we learned how to clone a virtual machine, export a virtual machine, understand the differences between broad types of network connections, learn how to expand network folders, transfer audio files between OSes.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Kuman Business Meeting</dc:title>
  <cp:lastModifiedBy>PC</cp:lastModifiedBy>
  <cp:revision>23</cp:revision>
  <dcterms:modified xsi:type="dcterms:W3CDTF">2023-09-29T20:59:01Z</dcterms:modified>
</cp:coreProperties>
</file>