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handoutMasterIdLst>
    <p:handoutMasterId r:id="rId23"/>
  </p:handoutMasterIdLst>
  <p:sldIdLst>
    <p:sldId id="256" r:id="rId2"/>
    <p:sldId id="259" r:id="rId3"/>
    <p:sldId id="262" r:id="rId4"/>
    <p:sldId id="264" r:id="rId5"/>
    <p:sldId id="316" r:id="rId6"/>
    <p:sldId id="301" r:id="rId7"/>
    <p:sldId id="307" r:id="rId8"/>
    <p:sldId id="317" r:id="rId9"/>
    <p:sldId id="312" r:id="rId10"/>
    <p:sldId id="266" r:id="rId11"/>
    <p:sldId id="313" r:id="rId12"/>
    <p:sldId id="314" r:id="rId13"/>
    <p:sldId id="315" r:id="rId14"/>
    <p:sldId id="304" r:id="rId15"/>
    <p:sldId id="310" r:id="rId16"/>
    <p:sldId id="318" r:id="rId17"/>
    <p:sldId id="305" r:id="rId18"/>
    <p:sldId id="311" r:id="rId19"/>
    <p:sldId id="319" r:id="rId20"/>
    <p:sldId id="320" r:id="rId21"/>
  </p:sldIdLst>
  <p:sldSz cx="9144000" cy="5143500" type="screen16x9"/>
  <p:notesSz cx="6858000" cy="9144000"/>
  <p:embeddedFontLst>
    <p:embeddedFont>
      <p:font typeface="Bebas Neue" panose="020B0604020202020204" charset="0"/>
      <p:regular r:id="rId24"/>
    </p:embeddedFont>
    <p:embeddedFont>
      <p:font typeface="Varela Round" panose="020B0604020202020204" charset="-79"/>
      <p:regular r:id="rId25"/>
    </p:embeddedFont>
    <p:embeddedFont>
      <p:font typeface="Lato" panose="020B0604020202020204" charset="0"/>
      <p:regular r:id="rId26"/>
      <p:bold r:id="rId27"/>
      <p:italic r:id="rId28"/>
      <p:boldItalic r:id="rId29"/>
    </p:embeddedFont>
    <p:embeddedFont>
      <p:font typeface="Google Sans" panose="020B0503030502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B2E842-D204-4C44-930A-8634C1F29C24}">
  <a:tblStyle styleId="{28B2E842-D204-4C44-930A-8634C1F29C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10" autoAdjust="0"/>
  </p:normalViewPr>
  <p:slideViewPr>
    <p:cSldViewPr snapToGrid="0" showGuides="1">
      <p:cViewPr varScale="1">
        <p:scale>
          <a:sx n="112" d="100"/>
          <a:sy n="112" d="100"/>
        </p:scale>
        <p:origin x="610" y="77"/>
      </p:cViewPr>
      <p:guideLst>
        <p:guide orient="horz" pos="1597"/>
        <p:guide pos="2880"/>
      </p:guideLst>
    </p:cSldViewPr>
  </p:slideViewPr>
  <p:notesTextViewPr>
    <p:cViewPr>
      <p:scale>
        <a:sx n="1" d="1"/>
        <a:sy n="1" d="1"/>
      </p:scale>
      <p:origin x="0" y="0"/>
    </p:cViewPr>
  </p:notesTextViewPr>
  <p:notesViewPr>
    <p:cSldViewPr snapToGrid="0" showGuides="1">
      <p:cViewPr varScale="1">
        <p:scale>
          <a:sx n="83" d="100"/>
          <a:sy n="83" d="100"/>
        </p:scale>
        <p:origin x="385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a:extLst>
              <a:ext uri="{FF2B5EF4-FFF2-40B4-BE49-F238E27FC236}">
                <a16:creationId xmlns:a16="http://schemas.microsoft.com/office/drawing/2014/main" xmlns="" id="{637EF22C-2C14-BD29-1A37-606FB750F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Місце для дати 2">
            <a:extLst>
              <a:ext uri="{FF2B5EF4-FFF2-40B4-BE49-F238E27FC236}">
                <a16:creationId xmlns:a16="http://schemas.microsoft.com/office/drawing/2014/main" xmlns="" id="{FC760564-D684-671D-6AEF-6B7B5FB4B3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FCA47C-D0A2-4997-9A1B-0C8AA061BD3C}" type="datetimeFigureOut">
              <a:rPr lang="aa-ET" smtClean="0"/>
              <a:t>29/09/2023</a:t>
            </a:fld>
            <a:endParaRPr lang="aa-ET"/>
          </a:p>
        </p:txBody>
      </p:sp>
      <p:sp>
        <p:nvSpPr>
          <p:cNvPr id="4" name="Місце для нижнього колонтитула 3">
            <a:extLst>
              <a:ext uri="{FF2B5EF4-FFF2-40B4-BE49-F238E27FC236}">
                <a16:creationId xmlns:a16="http://schemas.microsoft.com/office/drawing/2014/main" xmlns="" id="{7E40ADF7-EAB8-97C2-EF98-EA6B3F375D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Місце для номера слайда 4">
            <a:extLst>
              <a:ext uri="{FF2B5EF4-FFF2-40B4-BE49-F238E27FC236}">
                <a16:creationId xmlns:a16="http://schemas.microsoft.com/office/drawing/2014/main" xmlns="" id="{EA8B768B-89FD-3FF0-A994-C483E68189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47F506-DF12-4EB6-AA80-6D8586F611A0}" type="slidenum">
              <a:rPr lang="aa-ET" smtClean="0"/>
              <a:t>‹#›</a:t>
            </a:fld>
            <a:endParaRPr lang="aa-ET"/>
          </a:p>
        </p:txBody>
      </p:sp>
    </p:spTree>
    <p:extLst>
      <p:ext uri="{BB962C8B-B14F-4D97-AF65-F5344CB8AC3E}">
        <p14:creationId xmlns:p14="http://schemas.microsoft.com/office/powerpoint/2010/main" val="37499322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16903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54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11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324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195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66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480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31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10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338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027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871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60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90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01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12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2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59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968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44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4"/>
        <p:cNvGrpSpPr/>
        <p:nvPr/>
      </p:nvGrpSpPr>
      <p:grpSpPr>
        <a:xfrm>
          <a:off x="0" y="0"/>
          <a:ext cx="0" cy="0"/>
          <a:chOff x="0" y="0"/>
          <a:chExt cx="0" cy="0"/>
        </a:xfrm>
      </p:grpSpPr>
      <p:grpSp>
        <p:nvGrpSpPr>
          <p:cNvPr id="185" name="Google Shape;185;p14"/>
          <p:cNvGrpSpPr/>
          <p:nvPr/>
        </p:nvGrpSpPr>
        <p:grpSpPr>
          <a:xfrm>
            <a:off x="7914057" y="83663"/>
            <a:ext cx="1137830" cy="861541"/>
            <a:chOff x="2625225" y="855400"/>
            <a:chExt cx="1307700" cy="899687"/>
          </a:xfrm>
        </p:grpSpPr>
        <p:sp>
          <p:nvSpPr>
            <p:cNvPr id="186" name="Google Shape;186;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142632" y="1226663"/>
            <a:ext cx="1137830" cy="861541"/>
            <a:chOff x="2625225" y="855400"/>
            <a:chExt cx="1307700" cy="899687"/>
          </a:xfrm>
        </p:grpSpPr>
        <p:sp>
          <p:nvSpPr>
            <p:cNvPr id="189" name="Google Shape;18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4"/>
          <p:cNvGrpSpPr/>
          <p:nvPr/>
        </p:nvGrpSpPr>
        <p:grpSpPr>
          <a:xfrm>
            <a:off x="323275" y="322475"/>
            <a:ext cx="8490434" cy="4491900"/>
            <a:chOff x="323275" y="322475"/>
            <a:chExt cx="8490434" cy="4491900"/>
          </a:xfrm>
        </p:grpSpPr>
        <p:sp>
          <p:nvSpPr>
            <p:cNvPr id="192" name="Google Shape;192;p1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flipH="1">
              <a:off x="331504" y="469451"/>
              <a:ext cx="8482204" cy="530259"/>
              <a:chOff x="716550" y="1893994"/>
              <a:chExt cx="7697100" cy="481179"/>
            </a:xfrm>
          </p:grpSpPr>
          <p:cxnSp>
            <p:nvCxnSpPr>
              <p:cNvPr id="194" name="Google Shape;194;p1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5" name="Google Shape;195;p1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14"/>
          <p:cNvGrpSpPr/>
          <p:nvPr/>
        </p:nvGrpSpPr>
        <p:grpSpPr>
          <a:xfrm>
            <a:off x="66432" y="3214726"/>
            <a:ext cx="1137830" cy="861541"/>
            <a:chOff x="2625225" y="855400"/>
            <a:chExt cx="1307700" cy="899687"/>
          </a:xfrm>
        </p:grpSpPr>
        <p:sp>
          <p:nvSpPr>
            <p:cNvPr id="199" name="Google Shape;19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a:off x="7484119" y="4133026"/>
            <a:ext cx="1137830" cy="861541"/>
            <a:chOff x="2625225" y="855400"/>
            <a:chExt cx="1307700" cy="899687"/>
          </a:xfrm>
        </p:grpSpPr>
        <p:sp>
          <p:nvSpPr>
            <p:cNvPr id="202" name="Google Shape;202;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txBox="1">
            <a:spLocks noGrp="1"/>
          </p:cNvSpPr>
          <p:nvPr>
            <p:ph type="title"/>
          </p:nvPr>
        </p:nvSpPr>
        <p:spPr>
          <a:xfrm>
            <a:off x="1698875" y="1319200"/>
            <a:ext cx="57462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1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14"/>
          <p:cNvSpPr txBox="1">
            <a:spLocks noGrp="1"/>
          </p:cNvSpPr>
          <p:nvPr>
            <p:ph type="subTitle" idx="1"/>
          </p:nvPr>
        </p:nvSpPr>
        <p:spPr>
          <a:xfrm>
            <a:off x="2483300" y="3283700"/>
            <a:ext cx="41775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grpSp>
        <p:nvGrpSpPr>
          <p:cNvPr id="207" name="Google Shape;207;p15"/>
          <p:cNvGrpSpPr/>
          <p:nvPr/>
        </p:nvGrpSpPr>
        <p:grpSpPr>
          <a:xfrm>
            <a:off x="323275" y="322475"/>
            <a:ext cx="8490434" cy="4491900"/>
            <a:chOff x="323275" y="322475"/>
            <a:chExt cx="8490434" cy="4491900"/>
          </a:xfrm>
        </p:grpSpPr>
        <p:sp>
          <p:nvSpPr>
            <p:cNvPr id="208" name="Google Shape;208;p1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5"/>
            <p:cNvGrpSpPr/>
            <p:nvPr/>
          </p:nvGrpSpPr>
          <p:grpSpPr>
            <a:xfrm flipH="1">
              <a:off x="331504" y="469451"/>
              <a:ext cx="8482204" cy="530259"/>
              <a:chOff x="716550" y="1893994"/>
              <a:chExt cx="7697100" cy="481179"/>
            </a:xfrm>
          </p:grpSpPr>
          <p:cxnSp>
            <p:nvCxnSpPr>
              <p:cNvPr id="210" name="Google Shape;210;p1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11" name="Google Shape;211;p1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 name="Google Shape;214;p15"/>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15"/>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9" name="Google Shape;219;p15"/>
          <p:cNvGrpSpPr/>
          <p:nvPr/>
        </p:nvGrpSpPr>
        <p:grpSpPr>
          <a:xfrm>
            <a:off x="7281603" y="44642"/>
            <a:ext cx="1753890" cy="1327736"/>
            <a:chOff x="2333960" y="2049193"/>
            <a:chExt cx="1137900" cy="861417"/>
          </a:xfrm>
        </p:grpSpPr>
        <p:sp>
          <p:nvSpPr>
            <p:cNvPr id="220" name="Google Shape;220;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228"/>
        <p:cNvGrpSpPr/>
        <p:nvPr/>
      </p:nvGrpSpPr>
      <p:grpSpPr>
        <a:xfrm>
          <a:off x="0" y="0"/>
          <a:ext cx="0" cy="0"/>
          <a:chOff x="0" y="0"/>
          <a:chExt cx="0" cy="0"/>
        </a:xfrm>
      </p:grpSpPr>
      <p:grpSp>
        <p:nvGrpSpPr>
          <p:cNvPr id="229" name="Google Shape;229;p16"/>
          <p:cNvGrpSpPr/>
          <p:nvPr/>
        </p:nvGrpSpPr>
        <p:grpSpPr>
          <a:xfrm>
            <a:off x="323275" y="322475"/>
            <a:ext cx="8490434" cy="4491900"/>
            <a:chOff x="323275" y="322475"/>
            <a:chExt cx="8490434" cy="4491900"/>
          </a:xfrm>
        </p:grpSpPr>
        <p:sp>
          <p:nvSpPr>
            <p:cNvPr id="230" name="Google Shape;230;p1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6"/>
            <p:cNvGrpSpPr/>
            <p:nvPr/>
          </p:nvGrpSpPr>
          <p:grpSpPr>
            <a:xfrm flipH="1">
              <a:off x="331504" y="469451"/>
              <a:ext cx="8482204" cy="530259"/>
              <a:chOff x="716550" y="1893994"/>
              <a:chExt cx="7697100" cy="481179"/>
            </a:xfrm>
          </p:grpSpPr>
          <p:cxnSp>
            <p:nvCxnSpPr>
              <p:cNvPr id="232" name="Google Shape;232;p1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33" name="Google Shape;233;p1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6"/>
          <p:cNvSpPr txBox="1">
            <a:spLocks noGrp="1"/>
          </p:cNvSpPr>
          <p:nvPr>
            <p:ph type="title"/>
          </p:nvPr>
        </p:nvSpPr>
        <p:spPr>
          <a:xfrm flipH="1">
            <a:off x="4582025" y="1439448"/>
            <a:ext cx="3852000" cy="159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16"/>
          <p:cNvSpPr txBox="1">
            <a:spLocks noGrp="1"/>
          </p:cNvSpPr>
          <p:nvPr>
            <p:ph type="subTitle" idx="1"/>
          </p:nvPr>
        </p:nvSpPr>
        <p:spPr>
          <a:xfrm flipH="1">
            <a:off x="4582025" y="3018900"/>
            <a:ext cx="3852000" cy="12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0" r:id="rId4"/>
    <p:sldLayoutId id="2147483661" r:id="rId5"/>
    <p:sldLayoutId id="2147483662"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476805"/>
            <a:ext cx="4531800" cy="4410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2052994"/>
            <a:ext cx="6798000" cy="10375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Workcase 3</a:t>
            </a:r>
            <a:endParaRPr dirty="0"/>
          </a:p>
        </p:txBody>
      </p:sp>
      <p:sp>
        <p:nvSpPr>
          <p:cNvPr id="417" name="Google Shape;417;p29"/>
          <p:cNvSpPr txBox="1">
            <a:spLocks noGrp="1"/>
          </p:cNvSpPr>
          <p:nvPr>
            <p:ph type="subTitle" idx="1"/>
          </p:nvPr>
        </p:nvSpPr>
        <p:spPr>
          <a:xfrm>
            <a:off x="2466375" y="3490382"/>
            <a:ext cx="4211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Виконали</a:t>
            </a:r>
            <a:r>
              <a:rPr lang="en-US" dirty="0"/>
              <a:t>: </a:t>
            </a:r>
            <a:r>
              <a:rPr lang="uk-UA" dirty="0"/>
              <a:t>Чех І. В. та </a:t>
            </a:r>
            <a:r>
              <a:rPr lang="uk-UA" dirty="0" err="1"/>
              <a:t>Дзизиль</a:t>
            </a:r>
            <a:r>
              <a:rPr lang="uk-UA" dirty="0"/>
              <a:t> Д.Є.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Network Address Translation (NAT):</a:t>
            </a:r>
          </a:p>
        </p:txBody>
      </p:sp>
      <p:sp>
        <p:nvSpPr>
          <p:cNvPr id="556" name="Google Shape;556;p39"/>
          <p:cNvSpPr txBox="1">
            <a:spLocks noGrp="1"/>
          </p:cNvSpPr>
          <p:nvPr>
            <p:ph type="subTitle" idx="1"/>
          </p:nvPr>
        </p:nvSpPr>
        <p:spPr>
          <a:xfrm flipH="1">
            <a:off x="4014205" y="1435844"/>
            <a:ext cx="4587567" cy="3095093"/>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NAT mode, VirtualBox creates an internal network for virtual machines and uses NAT to establish connections with the external network. Each virtual machine is assigned an IP address in this internal network, and access to the internet and other resources of the external network is facilitated through NAT.</a:t>
            </a:r>
          </a:p>
          <a:p>
            <a:pPr marL="0" indent="0" algn="r">
              <a:spcAft>
                <a:spcPts val="1600"/>
              </a:spcAft>
            </a:pPr>
            <a:r>
              <a:rPr lang="en-US" dirty="0">
                <a:solidFill>
                  <a:schemeClr val="tx1"/>
                </a:solidFill>
                <a:latin typeface="Google Sans" panose="020B0503030502040204" pitchFamily="34" charset="0"/>
              </a:rPr>
              <a:t>Purpose: It is used when you want your virtual machines to have access to the internet or other external network resources but do not require public IP addresses.</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4" name="Рисунок 3" descr="Зображення, що містить одежа, мультфільм&#10;&#10;Автоматично згенерований опис">
            <a:extLst>
              <a:ext uri="{FF2B5EF4-FFF2-40B4-BE49-F238E27FC236}">
                <a16:creationId xmlns:a16="http://schemas.microsoft.com/office/drawing/2014/main" xmlns="" id="{A60AD729-3085-09C8-DE9B-3778BEA4253B}"/>
              </a:ext>
            </a:extLst>
          </p:cNvPr>
          <p:cNvPicPr>
            <a:picLocks noChangeAspect="1"/>
          </p:cNvPicPr>
          <p:nvPr/>
        </p:nvPicPr>
        <p:blipFill>
          <a:blip r:embed="rId3"/>
          <a:stretch>
            <a:fillRect/>
          </a:stretch>
        </p:blipFill>
        <p:spPr>
          <a:xfrm>
            <a:off x="542228" y="1163491"/>
            <a:ext cx="3367446" cy="336744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Network bridge:</a:t>
            </a:r>
          </a:p>
        </p:txBody>
      </p:sp>
      <p:sp>
        <p:nvSpPr>
          <p:cNvPr id="556" name="Google Shape;556;p39"/>
          <p:cNvSpPr txBox="1">
            <a:spLocks noGrp="1"/>
          </p:cNvSpPr>
          <p:nvPr>
            <p:ph type="subTitle" idx="1"/>
          </p:nvPr>
        </p:nvSpPr>
        <p:spPr>
          <a:xfrm flipH="1">
            <a:off x="4571999" y="1701941"/>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Bridged mode, the virtual machine is connected directly to the physical network, like other computers on your local network. It receives its own IP address from the local network and can communicate with other devices on this network.</a:t>
            </a:r>
          </a:p>
          <a:p>
            <a:pPr marL="0" indent="0" algn="r">
              <a:spcAft>
                <a:spcPts val="1600"/>
              </a:spcAft>
            </a:pPr>
            <a:r>
              <a:rPr lang="en-US" dirty="0">
                <a:solidFill>
                  <a:schemeClr val="tx1"/>
                </a:solidFill>
                <a:latin typeface="Google Sans" panose="020B0503030502040204" pitchFamily="34" charset="0"/>
              </a:rPr>
              <a:t>Purpose: Used when you need a virtual machine to be fully visible and accessible on the local network like any other physical computer.</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6" name="Рисунок 5" descr="Зображення, що містить текст, знімок екрана, мультфільм&#10;&#10;Автоматично згенерований опис">
            <a:extLst>
              <a:ext uri="{FF2B5EF4-FFF2-40B4-BE49-F238E27FC236}">
                <a16:creationId xmlns:a16="http://schemas.microsoft.com/office/drawing/2014/main" xmlns="" id="{AFDD751D-4D3A-2037-D33F-EE2B2C4EA25A}"/>
              </a:ext>
            </a:extLst>
          </p:cNvPr>
          <p:cNvPicPr>
            <a:picLocks noChangeAspect="1"/>
          </p:cNvPicPr>
          <p:nvPr/>
        </p:nvPicPr>
        <p:blipFill>
          <a:blip r:embed="rId3"/>
          <a:stretch>
            <a:fillRect/>
          </a:stretch>
        </p:blipFill>
        <p:spPr>
          <a:xfrm>
            <a:off x="595661" y="845532"/>
            <a:ext cx="3879695" cy="3879695"/>
          </a:xfrm>
          <a:prstGeom prst="rect">
            <a:avLst/>
          </a:prstGeom>
        </p:spPr>
      </p:pic>
    </p:spTree>
    <p:extLst>
      <p:ext uri="{BB962C8B-B14F-4D97-AF65-F5344CB8AC3E}">
        <p14:creationId xmlns:p14="http://schemas.microsoft.com/office/powerpoint/2010/main" val="1550167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Virtual host adapter (Host-only):</a:t>
            </a:r>
          </a:p>
        </p:txBody>
      </p:sp>
      <p:sp>
        <p:nvSpPr>
          <p:cNvPr id="556" name="Google Shape;556;p39"/>
          <p:cNvSpPr txBox="1">
            <a:spLocks noGrp="1"/>
          </p:cNvSpPr>
          <p:nvPr>
            <p:ph type="subTitle" idx="1"/>
          </p:nvPr>
        </p:nvSpPr>
        <p:spPr>
          <a:xfrm flipH="1">
            <a:off x="4571999" y="1701941"/>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Host-only mode, virtual machines can communicate only with each other and with the host system, but do not have access to an external network or the Internet. They get IP addresses from the internal virtual network.</a:t>
            </a:r>
          </a:p>
          <a:p>
            <a:pPr marL="0" indent="0" algn="r">
              <a:spcAft>
                <a:spcPts val="1600"/>
              </a:spcAft>
            </a:pPr>
            <a:r>
              <a:rPr lang="en-US" dirty="0">
                <a:solidFill>
                  <a:schemeClr val="tx1"/>
                </a:solidFill>
                <a:latin typeface="Google Sans" panose="020B0503030502040204" pitchFamily="34" charset="0"/>
              </a:rPr>
              <a:t>Purpose: Used when you need to create an isolated network for internal testing or development and you do not want the virtual machines to have access to the external network.</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4" name="Рисунок 3" descr="Зображення, що містить текст, знімок екрана, одежа, дизайн&#10;&#10;Автоматично згенерований опис">
            <a:extLst>
              <a:ext uri="{FF2B5EF4-FFF2-40B4-BE49-F238E27FC236}">
                <a16:creationId xmlns:a16="http://schemas.microsoft.com/office/drawing/2014/main" xmlns="" id="{3F7F0E70-24EB-1844-CAA3-6E89A9BEA3CE}"/>
              </a:ext>
            </a:extLst>
          </p:cNvPr>
          <p:cNvPicPr>
            <a:picLocks noChangeAspect="1"/>
          </p:cNvPicPr>
          <p:nvPr/>
        </p:nvPicPr>
        <p:blipFill>
          <a:blip r:embed="rId3"/>
          <a:stretch>
            <a:fillRect/>
          </a:stretch>
        </p:blipFill>
        <p:spPr>
          <a:xfrm>
            <a:off x="453020" y="957490"/>
            <a:ext cx="3954036" cy="3954036"/>
          </a:xfrm>
          <a:prstGeom prst="rect">
            <a:avLst/>
          </a:prstGeom>
        </p:spPr>
      </p:pic>
    </p:spTree>
    <p:extLst>
      <p:ext uri="{BB962C8B-B14F-4D97-AF65-F5344CB8AC3E}">
        <p14:creationId xmlns:p14="http://schemas.microsoft.com/office/powerpoint/2010/main" val="1120913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flipH="1">
            <a:off x="1538634" y="353815"/>
            <a:ext cx="6512545" cy="6155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Internal network:</a:t>
            </a:r>
          </a:p>
        </p:txBody>
      </p:sp>
      <p:sp>
        <p:nvSpPr>
          <p:cNvPr id="556" name="Google Shape;556;p39"/>
          <p:cNvSpPr txBox="1">
            <a:spLocks noGrp="1"/>
          </p:cNvSpPr>
          <p:nvPr>
            <p:ph type="subTitle" idx="1"/>
          </p:nvPr>
        </p:nvSpPr>
        <p:spPr>
          <a:xfrm flipH="1">
            <a:off x="4571999" y="1535912"/>
            <a:ext cx="4118981" cy="2166878"/>
          </a:xfrm>
          <a:prstGeom prst="rect">
            <a:avLst/>
          </a:prstGeom>
        </p:spPr>
        <p:txBody>
          <a:bodyPr spcFirstLastPara="1" wrap="square" lIns="91425" tIns="91425" rIns="91425" bIns="91425" anchor="t" anchorCtr="0">
            <a:noAutofit/>
          </a:bodyPr>
          <a:lstStyle/>
          <a:p>
            <a:pPr marL="0" indent="0" algn="r">
              <a:spcAft>
                <a:spcPts val="1600"/>
              </a:spcAft>
            </a:pPr>
            <a:r>
              <a:rPr lang="en-US" dirty="0">
                <a:solidFill>
                  <a:schemeClr val="tx1"/>
                </a:solidFill>
                <a:latin typeface="Google Sans" panose="020B0503030502040204" pitchFamily="34" charset="0"/>
              </a:rPr>
              <a:t>Feature: In Internal Network mode, virtual machines connect to an internal network and can only communicate with each other and with the host system, if such a network is configured. They do not have access to an external network or the Internet.</a:t>
            </a:r>
          </a:p>
          <a:p>
            <a:pPr marL="0" indent="0" algn="r">
              <a:spcAft>
                <a:spcPts val="1600"/>
              </a:spcAft>
            </a:pPr>
            <a:r>
              <a:rPr lang="en-US" dirty="0">
                <a:solidFill>
                  <a:schemeClr val="tx1"/>
                </a:solidFill>
                <a:latin typeface="Google Sans" panose="020B0503030502040204" pitchFamily="34" charset="0"/>
              </a:rPr>
              <a:t>Purpose: Used when you need to create a closed internal network for virtual machines that must communicate with each other but must not be accessible from the outside.</a:t>
            </a:r>
            <a:endParaRPr dirty="0">
              <a:solidFill>
                <a:schemeClr val="tx1"/>
              </a:solidFill>
              <a:latin typeface="Google Sans" panose="020B0503030502040204" pitchFamily="34" charset="0"/>
            </a:endParaRPr>
          </a:p>
        </p:txBody>
      </p:sp>
      <p:sp>
        <p:nvSpPr>
          <p:cNvPr id="2" name="Google Shape;458;p32">
            <a:extLst>
              <a:ext uri="{FF2B5EF4-FFF2-40B4-BE49-F238E27FC236}">
                <a16:creationId xmlns:a16="http://schemas.microsoft.com/office/drawing/2014/main" xmlns="" id="{BE11960D-8564-AC78-AF92-5D0AB7B5A001}"/>
              </a:ext>
            </a:extLst>
          </p:cNvPr>
          <p:cNvSpPr txBox="1">
            <a:spLocks/>
          </p:cNvSpPr>
          <p:nvPr/>
        </p:nvSpPr>
        <p:spPr>
          <a:xfrm>
            <a:off x="6234112" y="4269307"/>
            <a:ext cx="236766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solidFill>
                  <a:srgbClr val="999999"/>
                </a:solidFill>
              </a:rPr>
              <a:t>Виконав</a:t>
            </a:r>
            <a:r>
              <a:rPr lang="en-US" dirty="0">
                <a:solidFill>
                  <a:srgbClr val="999999"/>
                </a:solidFill>
              </a:rPr>
              <a:t> </a:t>
            </a:r>
            <a:r>
              <a:rPr lang="uk-UA" dirty="0">
                <a:solidFill>
                  <a:srgbClr val="999999"/>
                </a:solidFill>
              </a:rPr>
              <a:t>студент</a:t>
            </a:r>
            <a:r>
              <a:rPr lang="en-US" dirty="0">
                <a:solidFill>
                  <a:srgbClr val="999999"/>
                </a:solidFill>
              </a:rPr>
              <a:t>:</a:t>
            </a:r>
            <a:r>
              <a:rPr lang="uk-UA" dirty="0">
                <a:solidFill>
                  <a:srgbClr val="999999"/>
                </a:solidFill>
              </a:rPr>
              <a:t> Чех І. В.</a:t>
            </a:r>
            <a:endParaRPr lang="en-US" dirty="0">
              <a:solidFill>
                <a:srgbClr val="999999"/>
              </a:solidFill>
            </a:endParaRPr>
          </a:p>
        </p:txBody>
      </p:sp>
      <p:pic>
        <p:nvPicPr>
          <p:cNvPr id="5" name="Рисунок 4" descr="Зображення, що містить текст, постер, дизайн, знімок екрана&#10;&#10;Автоматично згенерований опис">
            <a:extLst>
              <a:ext uri="{FF2B5EF4-FFF2-40B4-BE49-F238E27FC236}">
                <a16:creationId xmlns:a16="http://schemas.microsoft.com/office/drawing/2014/main" xmlns="" id="{20A79EB5-71B7-7193-31D5-FAC5CFE57E4D}"/>
              </a:ext>
            </a:extLst>
          </p:cNvPr>
          <p:cNvPicPr>
            <a:picLocks noChangeAspect="1"/>
          </p:cNvPicPr>
          <p:nvPr/>
        </p:nvPicPr>
        <p:blipFill>
          <a:blip r:embed="rId3"/>
          <a:stretch>
            <a:fillRect/>
          </a:stretch>
        </p:blipFill>
        <p:spPr>
          <a:xfrm>
            <a:off x="482522" y="1203367"/>
            <a:ext cx="3657600" cy="3657600"/>
          </a:xfrm>
          <a:prstGeom prst="rect">
            <a:avLst/>
          </a:prstGeom>
        </p:spPr>
      </p:pic>
    </p:spTree>
    <p:extLst>
      <p:ext uri="{BB962C8B-B14F-4D97-AF65-F5344CB8AC3E}">
        <p14:creationId xmlns:p14="http://schemas.microsoft.com/office/powerpoint/2010/main" val="417978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uk-UA" dirty="0"/>
              <a:t>3</a:t>
            </a:r>
            <a:endParaRPr dirty="0"/>
          </a:p>
        </p:txBody>
      </p:sp>
      <p:sp>
        <p:nvSpPr>
          <p:cNvPr id="512" name="Google Shape;512;p35"/>
          <p:cNvSpPr/>
          <p:nvPr/>
        </p:nvSpPr>
        <p:spPr>
          <a:xfrm>
            <a:off x="914296" y="2911671"/>
            <a:ext cx="3412044" cy="110759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53871" y="3019709"/>
            <a:ext cx="3348000" cy="841800"/>
          </a:xfrm>
          <a:prstGeom prst="rect">
            <a:avLst/>
          </a:prstGeom>
        </p:spPr>
        <p:txBody>
          <a:bodyPr spcFirstLastPara="1" wrap="square" lIns="91425" tIns="91425" rIns="91425" bIns="91425" anchor="ctr" anchorCtr="0">
            <a:noAutofit/>
          </a:bodyPr>
          <a:lstStyle/>
          <a:p>
            <a:pPr lvl="0"/>
            <a:r>
              <a:rPr lang="en-GB" sz="2400" dirty="0"/>
              <a:t>'Configuring network settings'</a:t>
            </a:r>
            <a:endParaRPr sz="2400" dirty="0"/>
          </a:p>
        </p:txBody>
      </p:sp>
      <p:grpSp>
        <p:nvGrpSpPr>
          <p:cNvPr id="4" name="Google Shape;910;p51">
            <a:extLst>
              <a:ext uri="{FF2B5EF4-FFF2-40B4-BE49-F238E27FC236}">
                <a16:creationId xmlns:a16="http://schemas.microsoft.com/office/drawing/2014/main" xmlns="" id="{09BF011D-4A13-981E-B82D-355C2EAD363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D0442576-E368-2F34-63C1-C6C1D8136CD2}"/>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A2C1ECEF-2EF1-E3BF-D2A3-FB91EEED0B72}"/>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D2167B86-E33E-CAA7-CD81-83294F7943E6}"/>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AE8ED5B0-9694-BD38-34E2-6BBB17CF39DF}"/>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xmlns="" id="{6E125EBF-6596-4B57-893E-9C4063509AFB}"/>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 І.В.</a:t>
            </a:r>
            <a:endParaRPr lang="en-US" dirty="0"/>
          </a:p>
        </p:txBody>
      </p:sp>
    </p:spTree>
    <p:extLst>
      <p:ext uri="{BB962C8B-B14F-4D97-AF65-F5344CB8AC3E}">
        <p14:creationId xmlns:p14="http://schemas.microsoft.com/office/powerpoint/2010/main" val="1254735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lvl="0"/>
            <a:r>
              <a:rPr lang="en-GB" dirty="0"/>
              <a:t>Network settings</a:t>
            </a:r>
            <a:endParaRPr dirty="0"/>
          </a:p>
        </p:txBody>
      </p:sp>
      <p:sp>
        <p:nvSpPr>
          <p:cNvPr id="529" name="Google Shape;529;p37"/>
          <p:cNvSpPr txBox="1">
            <a:spLocks noGrp="1"/>
          </p:cNvSpPr>
          <p:nvPr>
            <p:ph type="subTitle" idx="1"/>
          </p:nvPr>
        </p:nvSpPr>
        <p:spPr>
          <a:xfrm>
            <a:off x="1751387" y="1516644"/>
            <a:ext cx="5400040" cy="2816520"/>
          </a:xfrm>
          <a:prstGeom prst="rect">
            <a:avLst/>
          </a:prstGeom>
        </p:spPr>
        <p:txBody>
          <a:bodyPr spcFirstLastPara="1" wrap="square" lIns="91425" tIns="91425" rIns="91425" bIns="91425" anchor="ctr" anchorCtr="0">
            <a:noAutofit/>
          </a:bodyPr>
          <a:lstStyle/>
          <a:p>
            <a:pPr marL="0" lvl="0" indent="0"/>
            <a:r>
              <a:rPr lang="en-US" sz="1400" dirty="0">
                <a:solidFill>
                  <a:schemeClr val="dk1"/>
                </a:solidFill>
                <a:latin typeface="Varela Round"/>
                <a:ea typeface="Varela Round"/>
                <a:cs typeface="Varela Round"/>
                <a:sym typeface="Varela Round"/>
              </a:rPr>
              <a:t>There are the following commands for configuring the network:</a:t>
            </a:r>
          </a:p>
          <a:p>
            <a:pPr marL="342900" lvl="0" indent="-342900">
              <a:buFont typeface="+mj-lt"/>
              <a:buAutoNum type="arabicPeriod"/>
            </a:pPr>
            <a:r>
              <a:rPr lang="en-US" sz="1400" dirty="0" err="1" smtClean="0">
                <a:solidFill>
                  <a:schemeClr val="dk1"/>
                </a:solidFill>
                <a:latin typeface="Varela Round"/>
                <a:ea typeface="Varela Round"/>
                <a:cs typeface="Varela Round"/>
                <a:sym typeface="Varela Round"/>
              </a:rPr>
              <a:t>Ifconfig</a:t>
            </a:r>
            <a:r>
              <a:rPr lang="en-US" sz="1400" dirty="0" smtClean="0">
                <a:solidFill>
                  <a:schemeClr val="dk1"/>
                </a:solidFill>
                <a:latin typeface="Varela Round"/>
                <a:ea typeface="Varela Round"/>
                <a:cs typeface="Varela Round"/>
                <a:sym typeface="Varela Round"/>
              </a:rPr>
              <a:t> </a:t>
            </a:r>
            <a:r>
              <a:rPr lang="en-US" sz="1400" dirty="0">
                <a:solidFill>
                  <a:schemeClr val="dk1"/>
                </a:solidFill>
                <a:latin typeface="Varela Round"/>
                <a:ea typeface="Varela Round"/>
                <a:cs typeface="Varela Round"/>
                <a:sym typeface="Varela Round"/>
              </a:rPr>
              <a:t>- This command displays the current settings of network interfaces, such as IP address, subnet mask, and more. It also allows you to change network settings;</a:t>
            </a:r>
          </a:p>
          <a:p>
            <a:pPr marL="342900" lvl="0" indent="-342900">
              <a:buFont typeface="+mj-lt"/>
              <a:buAutoNum type="arabicPeriod"/>
            </a:pPr>
            <a:r>
              <a:rPr lang="en-US" sz="1400" dirty="0" err="1" smtClean="0">
                <a:solidFill>
                  <a:schemeClr val="dk1"/>
                </a:solidFill>
                <a:latin typeface="Varela Round"/>
                <a:ea typeface="Varela Round"/>
                <a:cs typeface="Varela Round"/>
                <a:sym typeface="Varela Round"/>
              </a:rPr>
              <a:t>Ip</a:t>
            </a:r>
            <a:r>
              <a:rPr lang="en-US" sz="1400" dirty="0" smtClean="0">
                <a:solidFill>
                  <a:schemeClr val="dk1"/>
                </a:solidFill>
                <a:latin typeface="Varela Round"/>
                <a:ea typeface="Varela Round"/>
                <a:cs typeface="Varela Round"/>
                <a:sym typeface="Varela Round"/>
              </a:rPr>
              <a:t> </a:t>
            </a:r>
            <a:r>
              <a:rPr lang="en-US" sz="1400" dirty="0">
                <a:solidFill>
                  <a:schemeClr val="dk1"/>
                </a:solidFill>
                <a:latin typeface="Varela Round"/>
                <a:ea typeface="Varela Round"/>
                <a:cs typeface="Varela Round"/>
                <a:sym typeface="Varela Round"/>
              </a:rPr>
              <a:t>— is a more modern alternative to "</a:t>
            </a:r>
            <a:r>
              <a:rPr lang="en-US" sz="1400" dirty="0" err="1">
                <a:solidFill>
                  <a:schemeClr val="dk1"/>
                </a:solidFill>
                <a:latin typeface="Varela Round"/>
                <a:ea typeface="Varela Round"/>
                <a:cs typeface="Varela Round"/>
                <a:sym typeface="Varela Round"/>
              </a:rPr>
              <a:t>ifconfig</a:t>
            </a:r>
            <a:r>
              <a:rPr lang="en-US" sz="1400" dirty="0">
                <a:solidFill>
                  <a:schemeClr val="dk1"/>
                </a:solidFill>
                <a:latin typeface="Varela Round"/>
                <a:ea typeface="Varela Round"/>
                <a:cs typeface="Varela Round"/>
                <a:sym typeface="Varela Round"/>
              </a:rPr>
              <a:t>";</a:t>
            </a:r>
          </a:p>
          <a:p>
            <a:pPr marL="342900" lvl="0" indent="-342900">
              <a:buFont typeface="+mj-lt"/>
              <a:buAutoNum type="arabicPeriod"/>
            </a:pPr>
            <a:r>
              <a:rPr lang="en-US" sz="1400" dirty="0" smtClean="0">
                <a:solidFill>
                  <a:schemeClr val="dk1"/>
                </a:solidFill>
                <a:latin typeface="Varela Round"/>
                <a:ea typeface="Varela Round"/>
                <a:cs typeface="Varela Round"/>
                <a:sym typeface="Varela Round"/>
              </a:rPr>
              <a:t>Route </a:t>
            </a:r>
            <a:r>
              <a:rPr lang="en-US" sz="1400" dirty="0">
                <a:solidFill>
                  <a:schemeClr val="dk1"/>
                </a:solidFill>
                <a:latin typeface="Varela Round"/>
                <a:ea typeface="Varela Round"/>
                <a:cs typeface="Varela Round"/>
                <a:sym typeface="Varela Round"/>
              </a:rPr>
              <a:t>(route) — this command displays and allows you to change routing tables;</a:t>
            </a:r>
            <a:endParaRPr sz="1400" dirty="0">
              <a:solidFill>
                <a:schemeClr val="dk1"/>
              </a:solidFill>
              <a:latin typeface="Varela Round"/>
              <a:ea typeface="Varela Round"/>
              <a:cs typeface="Varela Round"/>
              <a:sym typeface="Varela Round"/>
            </a:endParaRPr>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8F4730CE-A594-CC02-B383-47988891654A}"/>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smtClean="0"/>
              <a:t>Чех. І</a:t>
            </a:r>
            <a:r>
              <a:rPr lang="uk-UA" dirty="0" smtClean="0"/>
              <a:t>.В.</a:t>
            </a:r>
            <a:endParaRPr lang="en-US" dirty="0"/>
          </a:p>
        </p:txBody>
      </p:sp>
    </p:spTree>
    <p:extLst>
      <p:ext uri="{BB962C8B-B14F-4D97-AF65-F5344CB8AC3E}">
        <p14:creationId xmlns:p14="http://schemas.microsoft.com/office/powerpoint/2010/main" val="280879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732547" y="1144887"/>
            <a:ext cx="5678918"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p>
            <a:pPr lvl="0"/>
            <a:r>
              <a:rPr lang="en-GB" dirty="0"/>
              <a:t>Network settings</a:t>
            </a:r>
            <a:endParaRPr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8F4730CE-A594-CC02-B383-47988891654A}"/>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 </a:t>
            </a:r>
            <a:r>
              <a:rPr lang="uk-UA" dirty="0" smtClean="0"/>
              <a:t>І.В.</a:t>
            </a:r>
            <a:endParaRPr lang="en-US" dirty="0"/>
          </a:p>
        </p:txBody>
      </p:sp>
      <p:pic>
        <p:nvPicPr>
          <p:cNvPr id="5" name="Рисунок 4"/>
          <p:cNvPicPr>
            <a:picLocks noChangeAspect="1"/>
          </p:cNvPicPr>
          <p:nvPr/>
        </p:nvPicPr>
        <p:blipFill>
          <a:blip r:embed="rId3"/>
          <a:stretch>
            <a:fillRect/>
          </a:stretch>
        </p:blipFill>
        <p:spPr>
          <a:xfrm>
            <a:off x="1876567" y="1910131"/>
            <a:ext cx="5418161" cy="2226525"/>
          </a:xfrm>
          <a:prstGeom prst="rect">
            <a:avLst/>
          </a:prstGeom>
        </p:spPr>
      </p:pic>
    </p:spTree>
    <p:extLst>
      <p:ext uri="{BB962C8B-B14F-4D97-AF65-F5344CB8AC3E}">
        <p14:creationId xmlns:p14="http://schemas.microsoft.com/office/powerpoint/2010/main" val="2755717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en-US" dirty="0"/>
              <a:t>3</a:t>
            </a:r>
            <a:endParaRPr dirty="0"/>
          </a:p>
        </p:txBody>
      </p:sp>
      <p:sp>
        <p:nvSpPr>
          <p:cNvPr id="512" name="Google Shape;512;p35"/>
          <p:cNvSpPr/>
          <p:nvPr/>
        </p:nvSpPr>
        <p:spPr>
          <a:xfrm>
            <a:off x="921224" y="2777319"/>
            <a:ext cx="3290568" cy="110705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8990" y="2743982"/>
            <a:ext cx="3242801" cy="1118333"/>
          </a:xfrm>
          <a:prstGeom prst="rect">
            <a:avLst/>
          </a:prstGeom>
        </p:spPr>
        <p:txBody>
          <a:bodyPr spcFirstLastPara="1" wrap="square" lIns="91425" tIns="91425" rIns="91425" bIns="91425" anchor="ctr" anchorCtr="0">
            <a:noAutofit/>
          </a:bodyPr>
          <a:lstStyle/>
          <a:p>
            <a:pPr lvl="0"/>
            <a:r>
              <a:rPr lang="en-GB" sz="2400" dirty="0"/>
              <a:t>'Inter-OS Messaging'</a:t>
            </a:r>
            <a:endParaRPr sz="2400" dirty="0"/>
          </a:p>
        </p:txBody>
      </p:sp>
      <p:grpSp>
        <p:nvGrpSpPr>
          <p:cNvPr id="4" name="Google Shape;910;p51">
            <a:extLst>
              <a:ext uri="{FF2B5EF4-FFF2-40B4-BE49-F238E27FC236}">
                <a16:creationId xmlns:a16="http://schemas.microsoft.com/office/drawing/2014/main" xmlns="" id="{716827B3-8CC6-ED97-86B7-0B7FE644C91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748F3A2F-D66D-EAA0-6995-B11E13FC571D}"/>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C3CA675B-B3DF-9E51-A961-84B977631E59}"/>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5039354F-24FD-C067-E3E5-F2B068B856E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49C6F6C4-8B9B-E6EA-DD82-BB58B0FA94B2}"/>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xmlns="" id="{DBF00557-9F69-81F0-BD4B-F5B5F33B8523}"/>
              </a:ext>
            </a:extLst>
          </p:cNvPr>
          <p:cNvSpPr txBox="1">
            <a:spLocks/>
          </p:cNvSpPr>
          <p:nvPr/>
        </p:nvSpPr>
        <p:spPr>
          <a:xfrm>
            <a:off x="4215822" y="406534"/>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smtClean="0"/>
              <a:t>Чех</a:t>
            </a:r>
            <a:r>
              <a:rPr lang="uk-UA" dirty="0" smtClean="0"/>
              <a:t>.</a:t>
            </a:r>
            <a:r>
              <a:rPr lang="en-US" dirty="0" smtClean="0"/>
              <a:t> </a:t>
            </a:r>
            <a:r>
              <a:rPr lang="uk-UA" dirty="0" smtClean="0"/>
              <a:t>І.В.</a:t>
            </a:r>
            <a:endParaRPr lang="en-US" dirty="0"/>
          </a:p>
        </p:txBody>
      </p:sp>
    </p:spTree>
    <p:extLst>
      <p:ext uri="{BB962C8B-B14F-4D97-AF65-F5344CB8AC3E}">
        <p14:creationId xmlns:p14="http://schemas.microsoft.com/office/powerpoint/2010/main" val="3426804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US" dirty="0"/>
              <a:t>Exchange of messages between OS</a:t>
            </a:r>
            <a:endParaRPr lang="uk-UA"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smtClean="0">
                <a:solidFill>
                  <a:schemeClr val="dk1"/>
                </a:solidFill>
                <a:latin typeface="Varela Round"/>
                <a:cs typeface="Varela Round"/>
                <a:sym typeface="Varela Round"/>
              </a:rPr>
              <a:t>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a:t>
            </a:r>
            <a:r>
              <a:rPr lang="en-US" dirty="0"/>
              <a:t> </a:t>
            </a:r>
            <a:r>
              <a:rPr lang="uk-UA" dirty="0"/>
              <a:t>І.В.</a:t>
            </a:r>
            <a:endParaRPr lang="en-US" dirty="0"/>
          </a:p>
        </p:txBody>
      </p:sp>
      <p:sp>
        <p:nvSpPr>
          <p:cNvPr id="6" name="TextBox 5"/>
          <p:cNvSpPr txBox="1"/>
          <p:nvPr/>
        </p:nvSpPr>
        <p:spPr>
          <a:xfrm>
            <a:off x="1745094" y="1812361"/>
            <a:ext cx="5477509" cy="1815882"/>
          </a:xfrm>
          <a:prstGeom prst="rect">
            <a:avLst/>
          </a:prstGeom>
          <a:noFill/>
        </p:spPr>
        <p:txBody>
          <a:bodyPr wrap="square" rtlCol="0">
            <a:spAutoFit/>
          </a:bodyPr>
          <a:lstStyle/>
          <a:p>
            <a:pPr marL="342900" indent="-342900">
              <a:buFont typeface="+mj-lt"/>
              <a:buAutoNum type="arabicPeriod"/>
            </a:pPr>
            <a:r>
              <a:rPr lang="en-US" dirty="0">
                <a:solidFill>
                  <a:schemeClr val="dk1"/>
                </a:solidFill>
                <a:latin typeface="Varela Round"/>
                <a:ea typeface="Varela Round"/>
                <a:cs typeface="Varela Round"/>
                <a:sym typeface="Varela Round"/>
              </a:rPr>
              <a:t>First, start one virtual machine listening on a specific </a:t>
            </a:r>
            <a:r>
              <a:rPr lang="en-US" dirty="0" smtClean="0">
                <a:solidFill>
                  <a:schemeClr val="dk1"/>
                </a:solidFill>
                <a:latin typeface="Varela Round"/>
                <a:ea typeface="Varela Round"/>
                <a:cs typeface="Varela Round"/>
                <a:sym typeface="Varela Round"/>
              </a:rPr>
              <a:t>port:</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Nc</a:t>
            </a:r>
            <a:r>
              <a:rPr lang="en-US" dirty="0" smtClean="0">
                <a:solidFill>
                  <a:schemeClr val="dk1"/>
                </a:solidFill>
                <a:latin typeface="Varela Round"/>
                <a:ea typeface="Varela Round"/>
                <a:cs typeface="Varela Round"/>
                <a:sym typeface="Varela Round"/>
              </a:rPr>
              <a:t> </a:t>
            </a:r>
            <a:r>
              <a:rPr lang="en-US" dirty="0">
                <a:solidFill>
                  <a:schemeClr val="dk1"/>
                </a:solidFill>
                <a:latin typeface="Varela Round"/>
                <a:ea typeface="Varela Round"/>
                <a:cs typeface="Varela Round"/>
                <a:sym typeface="Varela Round"/>
              </a:rPr>
              <a:t>–l –p 12345;</a:t>
            </a:r>
          </a:p>
          <a:p>
            <a:pPr marL="342900" indent="-342900">
              <a:buFont typeface="+mj-lt"/>
              <a:buAutoNum type="arabicPeriod"/>
            </a:pPr>
            <a:r>
              <a:rPr lang="en-US" dirty="0">
                <a:solidFill>
                  <a:schemeClr val="dk1"/>
                </a:solidFill>
                <a:latin typeface="Varela Round"/>
                <a:ea typeface="Varela Round"/>
                <a:cs typeface="Varela Round"/>
                <a:sym typeface="Varela Round"/>
              </a:rPr>
              <a:t>On another virtual machine, you need to write the following command:</a:t>
            </a:r>
          </a:p>
          <a:p>
            <a:pPr marL="342900" indent="-342900">
              <a:buFont typeface="+mj-lt"/>
              <a:buAutoNum type="arabicPeriod"/>
            </a:pPr>
            <a:r>
              <a:rPr lang="en-US" dirty="0" err="1">
                <a:solidFill>
                  <a:schemeClr val="dk1"/>
                </a:solidFill>
                <a:latin typeface="Varela Round"/>
                <a:ea typeface="Varela Round"/>
                <a:cs typeface="Varela Round"/>
                <a:sym typeface="Varela Round"/>
              </a:rPr>
              <a:t>Nc</a:t>
            </a:r>
            <a:r>
              <a:rPr lang="en-US" dirty="0">
                <a:solidFill>
                  <a:schemeClr val="dk1"/>
                </a:solidFill>
                <a:latin typeface="Varela Round"/>
                <a:ea typeface="Varela Round"/>
                <a:cs typeface="Varela Round"/>
                <a:sym typeface="Varela Round"/>
              </a:rPr>
              <a:t> &lt;IP address&gt; 12345;</a:t>
            </a:r>
          </a:p>
          <a:p>
            <a:pPr marL="342900" indent="-342900">
              <a:buFont typeface="+mj-lt"/>
              <a:buAutoNum type="arabicPeriod"/>
            </a:pPr>
            <a:r>
              <a:rPr lang="en-US" dirty="0">
                <a:solidFill>
                  <a:schemeClr val="dk1"/>
                </a:solidFill>
                <a:latin typeface="Varela Round"/>
                <a:ea typeface="Varela Round"/>
                <a:cs typeface="Varela Round"/>
                <a:sym typeface="Varela Round"/>
              </a:rPr>
              <a:t>After entering this command, you will be able to enter a text message and it will go to the other machine</a:t>
            </a:r>
          </a:p>
          <a:p>
            <a:pPr marL="342900" indent="-342900">
              <a:buFont typeface="+mj-lt"/>
              <a:buAutoNum type="arabicPeriod"/>
            </a:pPr>
            <a:r>
              <a:rPr lang="en-US" dirty="0">
                <a:solidFill>
                  <a:schemeClr val="dk1"/>
                </a:solidFill>
                <a:latin typeface="Varela Round"/>
                <a:ea typeface="Varela Round"/>
                <a:cs typeface="Varela Round"/>
                <a:sym typeface="Varela Round"/>
              </a:rPr>
              <a:t>To exit press “</a:t>
            </a:r>
            <a:r>
              <a:rPr lang="en-US" dirty="0" err="1">
                <a:solidFill>
                  <a:schemeClr val="dk1"/>
                </a:solidFill>
                <a:latin typeface="Varela Round"/>
                <a:ea typeface="Varela Round"/>
                <a:cs typeface="Varela Round"/>
                <a:sym typeface="Varela Round"/>
              </a:rPr>
              <a:t>Ctrl+C</a:t>
            </a:r>
            <a:r>
              <a:rPr lang="en-US" dirty="0">
                <a:solidFill>
                  <a:schemeClr val="dk1"/>
                </a:solidFill>
                <a:latin typeface="Varela Round"/>
                <a:ea typeface="Varela Round"/>
                <a:cs typeface="Varela Round"/>
                <a:sym typeface="Varela Round"/>
              </a:rPr>
              <a:t>”;</a:t>
            </a:r>
            <a:endParaRPr lang="uk-UA" dirty="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2060914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en-US" dirty="0"/>
              <a:t>3</a:t>
            </a:r>
            <a:endParaRPr dirty="0"/>
          </a:p>
        </p:txBody>
      </p:sp>
      <p:sp>
        <p:nvSpPr>
          <p:cNvPr id="512" name="Google Shape;512;p35"/>
          <p:cNvSpPr/>
          <p:nvPr/>
        </p:nvSpPr>
        <p:spPr>
          <a:xfrm>
            <a:off x="921224" y="2777319"/>
            <a:ext cx="3290568" cy="1107059"/>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8990" y="2743982"/>
            <a:ext cx="3242801" cy="1118333"/>
          </a:xfrm>
          <a:prstGeom prst="rect">
            <a:avLst/>
          </a:prstGeom>
        </p:spPr>
        <p:txBody>
          <a:bodyPr spcFirstLastPara="1" wrap="square" lIns="91425" tIns="91425" rIns="91425" bIns="91425" anchor="ctr" anchorCtr="0">
            <a:noAutofit/>
          </a:bodyPr>
          <a:lstStyle/>
          <a:p>
            <a:pPr lvl="0"/>
            <a:r>
              <a:rPr lang="en-GB" sz="2400" dirty="0" smtClean="0"/>
              <a:t>‘Network Folder'</a:t>
            </a:r>
            <a:endParaRPr sz="2400" dirty="0"/>
          </a:p>
        </p:txBody>
      </p:sp>
      <p:grpSp>
        <p:nvGrpSpPr>
          <p:cNvPr id="4" name="Google Shape;910;p51">
            <a:extLst>
              <a:ext uri="{FF2B5EF4-FFF2-40B4-BE49-F238E27FC236}">
                <a16:creationId xmlns:a16="http://schemas.microsoft.com/office/drawing/2014/main" xmlns="" id="{716827B3-8CC6-ED97-86B7-0B7FE644C91F}"/>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748F3A2F-D66D-EAA0-6995-B11E13FC571D}"/>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C3CA675B-B3DF-9E51-A961-84B977631E59}"/>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5039354F-24FD-C067-E3E5-F2B068B856E2}"/>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49C6F6C4-8B9B-E6EA-DD82-BB58B0FA94B2}"/>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10" name="Google Shape;458;p32">
            <a:extLst>
              <a:ext uri="{FF2B5EF4-FFF2-40B4-BE49-F238E27FC236}">
                <a16:creationId xmlns:a16="http://schemas.microsoft.com/office/drawing/2014/main" xmlns="" id="{DBF00557-9F69-81F0-BD4B-F5B5F33B852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smtClean="0"/>
              <a:t>Виконав</a:t>
            </a:r>
            <a:r>
              <a:rPr lang="en-US" dirty="0" smtClean="0"/>
              <a:t> </a:t>
            </a:r>
            <a:r>
              <a:rPr lang="uk-UA" dirty="0" smtClean="0"/>
              <a:t>студент</a:t>
            </a:r>
            <a:r>
              <a:rPr lang="en-US" dirty="0" smtClean="0"/>
              <a:t>:</a:t>
            </a:r>
            <a:r>
              <a:rPr lang="uk-UA" dirty="0"/>
              <a:t> Чех.</a:t>
            </a:r>
            <a:r>
              <a:rPr lang="en-US" dirty="0"/>
              <a:t> </a:t>
            </a:r>
            <a:r>
              <a:rPr lang="uk-UA" dirty="0"/>
              <a:t>І.В</a:t>
            </a:r>
            <a:r>
              <a:rPr lang="uk-UA" dirty="0" smtClean="0"/>
              <a:t>.</a:t>
            </a:r>
            <a:endParaRPr lang="en-US" dirty="0"/>
          </a:p>
        </p:txBody>
      </p:sp>
    </p:spTree>
    <p:extLst>
      <p:ext uri="{BB962C8B-B14F-4D97-AF65-F5344CB8AC3E}">
        <p14:creationId xmlns:p14="http://schemas.microsoft.com/office/powerpoint/2010/main" val="3529851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2"/>
          <p:cNvSpPr txBox="1">
            <a:spLocks noGrp="1"/>
          </p:cNvSpPr>
          <p:nvPr>
            <p:ph type="title"/>
          </p:nvPr>
        </p:nvSpPr>
        <p:spPr>
          <a:xfrm>
            <a:off x="1698900" y="1589550"/>
            <a:ext cx="5746200" cy="1964400"/>
          </a:xfrm>
          <a:prstGeom prst="rect">
            <a:avLst/>
          </a:prstGeom>
        </p:spPr>
        <p:txBody>
          <a:bodyPr spcFirstLastPara="1" wrap="square" lIns="91425" tIns="91425" rIns="91425" bIns="91425" anchor="ctr" anchorCtr="0">
            <a:noAutofit/>
          </a:bodyPr>
          <a:lstStyle/>
          <a:p>
            <a:pPr lvl="0"/>
            <a:r>
              <a:rPr lang="en-US" sz="4800" dirty="0">
                <a:solidFill>
                  <a:srgbClr val="3C4043"/>
                </a:solidFill>
                <a:latin typeface="Google Sans" panose="020B0503030502040204" pitchFamily="34" charset="0"/>
              </a:rPr>
              <a:t>Cloning your virtual working OS</a:t>
            </a:r>
            <a:endParaRPr sz="34400" dirty="0">
              <a:latin typeface="Google Sans" panose="020B0503030502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1639087" y="1122745"/>
            <a:ext cx="5678918" cy="3608039"/>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7"/>
          <p:cNvSpPr txBox="1">
            <a:spLocks noGrp="1"/>
          </p:cNvSpPr>
          <p:nvPr>
            <p:ph type="title"/>
          </p:nvPr>
        </p:nvSpPr>
        <p:spPr>
          <a:xfrm>
            <a:off x="1549021" y="1173707"/>
            <a:ext cx="2864617" cy="503068"/>
          </a:xfrm>
          <a:prstGeom prst="rect">
            <a:avLst/>
          </a:prstGeom>
        </p:spPr>
        <p:txBody>
          <a:bodyPr spcFirstLastPara="1" wrap="square" lIns="91425" tIns="91425" rIns="91425" bIns="91425" anchor="ctr" anchorCtr="0">
            <a:noAutofit/>
          </a:bodyPr>
          <a:lstStyle/>
          <a:p>
            <a:pPr lvl="0"/>
            <a:r>
              <a:rPr lang="en-GB" dirty="0" smtClean="0"/>
              <a:t>Network Folder</a:t>
            </a:r>
            <a:endParaRPr lang="en-GB" dirty="0"/>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smtClean="0">
                <a:solidFill>
                  <a:schemeClr val="dk1"/>
                </a:solidFill>
                <a:latin typeface="Varela Round"/>
                <a:cs typeface="Varela Round"/>
                <a:sym typeface="Varela Round"/>
              </a:rPr>
              <a:t>3</a:t>
            </a:r>
            <a:endParaRPr lang="en" sz="6000" b="1" dirty="0">
              <a:solidFill>
                <a:schemeClr val="dk1"/>
              </a:solidFill>
              <a:latin typeface="Varela Round"/>
              <a:cs typeface="Varela Round"/>
              <a:sym typeface="Varela Round"/>
            </a:endParaRPr>
          </a:p>
        </p:txBody>
      </p:sp>
      <p:sp>
        <p:nvSpPr>
          <p:cNvPr id="3" name="Google Shape;458;p32">
            <a:extLst>
              <a:ext uri="{FF2B5EF4-FFF2-40B4-BE49-F238E27FC236}">
                <a16:creationId xmlns:a16="http://schemas.microsoft.com/office/drawing/2014/main" xmlns="" id="{B281EA46-C90C-3633-637E-6EF93385B03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a:t>Чех.</a:t>
            </a:r>
            <a:r>
              <a:rPr lang="en-US" dirty="0"/>
              <a:t> </a:t>
            </a:r>
            <a:r>
              <a:rPr lang="uk-UA" dirty="0"/>
              <a:t>І.В.</a:t>
            </a:r>
            <a:endParaRPr lang="en-US" dirty="0"/>
          </a:p>
        </p:txBody>
      </p:sp>
      <p:sp>
        <p:nvSpPr>
          <p:cNvPr id="6" name="TextBox 5"/>
          <p:cNvSpPr txBox="1"/>
          <p:nvPr/>
        </p:nvSpPr>
        <p:spPr>
          <a:xfrm>
            <a:off x="1745094" y="1812361"/>
            <a:ext cx="5477509" cy="3108543"/>
          </a:xfrm>
          <a:prstGeom prst="rect">
            <a:avLst/>
          </a:prstGeom>
          <a:noFill/>
        </p:spPr>
        <p:txBody>
          <a:bodyPr wrap="square" rtlCol="0">
            <a:spAutoFit/>
          </a:bodyPr>
          <a:lstStyle/>
          <a:p>
            <a:pPr marL="342900" indent="-342900">
              <a:buFont typeface="+mj-lt"/>
              <a:buAutoNum type="arabicPeriod"/>
            </a:pPr>
            <a:r>
              <a:rPr lang="en-US" dirty="0">
                <a:solidFill>
                  <a:schemeClr val="dk1"/>
                </a:solidFill>
                <a:latin typeface="Varela Round"/>
                <a:ea typeface="Varela Round"/>
                <a:cs typeface="Varela Round"/>
                <a:sym typeface="Varela Round"/>
              </a:rPr>
              <a:t>Install the "</a:t>
            </a:r>
            <a:r>
              <a:rPr lang="en-US" dirty="0" err="1">
                <a:solidFill>
                  <a:schemeClr val="dk1"/>
                </a:solidFill>
                <a:latin typeface="Varela Round"/>
                <a:ea typeface="Varela Round"/>
                <a:cs typeface="Varela Round"/>
                <a:sym typeface="Varela Round"/>
              </a:rPr>
              <a:t>cifs-utils</a:t>
            </a:r>
            <a:r>
              <a:rPr lang="en-US" dirty="0">
                <a:solidFill>
                  <a:schemeClr val="dk1"/>
                </a:solidFill>
                <a:latin typeface="Varela Round"/>
                <a:ea typeface="Varela Round"/>
                <a:cs typeface="Varela Round"/>
                <a:sym typeface="Varela Round"/>
              </a:rPr>
              <a:t>" package if it is not already </a:t>
            </a:r>
            <a:r>
              <a:rPr lang="en-US" dirty="0" smtClean="0">
                <a:solidFill>
                  <a:schemeClr val="dk1"/>
                </a:solidFill>
                <a:latin typeface="Varela Round"/>
                <a:ea typeface="Varela Round"/>
                <a:cs typeface="Varela Round"/>
                <a:sym typeface="Varela Round"/>
              </a:rPr>
              <a:t>installed:</a:t>
            </a:r>
            <a:r>
              <a:rPr lang="uk-UA" dirty="0">
                <a:solidFill>
                  <a:schemeClr val="dk1"/>
                </a:solidFill>
                <a:latin typeface="Varela Round"/>
                <a:ea typeface="Varela Round"/>
                <a:cs typeface="Varela Round"/>
                <a:sym typeface="Varela Round"/>
              </a:rPr>
              <a:t> </a:t>
            </a:r>
            <a:r>
              <a:rPr lang="en-GB" dirty="0" err="1" smtClean="0">
                <a:solidFill>
                  <a:schemeClr val="dk1"/>
                </a:solidFill>
                <a:latin typeface="Varela Round"/>
                <a:ea typeface="Varela Round"/>
                <a:cs typeface="Varela Round"/>
                <a:sym typeface="Varela Round"/>
              </a:rPr>
              <a:t>sudo</a:t>
            </a:r>
            <a:r>
              <a:rPr lang="en-GB" dirty="0" smtClean="0">
                <a:solidFill>
                  <a:schemeClr val="dk1"/>
                </a:solidFill>
                <a:latin typeface="Varela Round"/>
                <a:ea typeface="Varela Round"/>
                <a:cs typeface="Varela Round"/>
                <a:sym typeface="Varela Round"/>
              </a:rPr>
              <a:t> </a:t>
            </a:r>
            <a:r>
              <a:rPr lang="en-GB" dirty="0">
                <a:solidFill>
                  <a:schemeClr val="dk1"/>
                </a:solidFill>
                <a:latin typeface="Varela Round"/>
                <a:ea typeface="Varela Round"/>
                <a:cs typeface="Varela Round"/>
                <a:sym typeface="Varela Round"/>
              </a:rPr>
              <a:t>apt install </a:t>
            </a:r>
            <a:r>
              <a:rPr lang="en-GB" dirty="0" err="1" smtClean="0">
                <a:solidFill>
                  <a:schemeClr val="dk1"/>
                </a:solidFill>
                <a:latin typeface="Varela Round"/>
                <a:ea typeface="Varela Round"/>
                <a:cs typeface="Varela Round"/>
                <a:sym typeface="Varela Round"/>
              </a:rPr>
              <a:t>cifs-utils</a:t>
            </a:r>
            <a:endParaRPr lang="uk-UA" dirty="0" smtClean="0">
              <a:solidFill>
                <a:schemeClr val="dk1"/>
              </a:solidFill>
              <a:latin typeface="Varela Round"/>
              <a:ea typeface="Varela Round"/>
              <a:cs typeface="Varela Round"/>
              <a:sym typeface="Varela Round"/>
            </a:endParaRPr>
          </a:p>
          <a:p>
            <a:pPr marL="342900" indent="-342900">
              <a:buFont typeface="+mj-lt"/>
              <a:buAutoNum type="arabicPeriod"/>
            </a:pPr>
            <a:r>
              <a:rPr lang="en-US" dirty="0">
                <a:solidFill>
                  <a:schemeClr val="dk1"/>
                </a:solidFill>
                <a:latin typeface="Varela Round"/>
                <a:ea typeface="Varela Round"/>
                <a:cs typeface="Varela Round"/>
                <a:sym typeface="Varela Round"/>
              </a:rPr>
              <a:t>Create a directory in which you will mount the shared </a:t>
            </a:r>
            <a:r>
              <a:rPr lang="en-US" dirty="0" smtClean="0">
                <a:solidFill>
                  <a:schemeClr val="dk1"/>
                </a:solidFill>
                <a:latin typeface="Varela Round"/>
                <a:ea typeface="Varela Round"/>
                <a:cs typeface="Varela Round"/>
                <a:sym typeface="Varela Round"/>
              </a:rPr>
              <a:t>folder:</a:t>
            </a:r>
            <a:r>
              <a:rPr lang="uk-UA" dirty="0" smtClean="0">
                <a:solidFill>
                  <a:schemeClr val="dk1"/>
                </a:solidFill>
                <a:latin typeface="Varela Round"/>
                <a:ea typeface="Varela Round"/>
                <a:cs typeface="Varela Round"/>
                <a:sym typeface="Varela Round"/>
              </a:rPr>
              <a:t> </a:t>
            </a:r>
            <a:r>
              <a:rPr lang="en-GB" dirty="0" err="1" smtClean="0">
                <a:solidFill>
                  <a:schemeClr val="dk1"/>
                </a:solidFill>
                <a:latin typeface="Varela Round"/>
                <a:ea typeface="Varela Round"/>
                <a:cs typeface="Varela Round"/>
                <a:sym typeface="Varela Round"/>
              </a:rPr>
              <a:t>mkdir</a:t>
            </a:r>
            <a:r>
              <a:rPr lang="en-GB" dirty="0" smtClean="0">
                <a:solidFill>
                  <a:schemeClr val="dk1"/>
                </a:solidFill>
                <a:latin typeface="Varela Round"/>
                <a:ea typeface="Varela Round"/>
                <a:cs typeface="Varela Round"/>
                <a:sym typeface="Varela Round"/>
              </a:rPr>
              <a:t> </a:t>
            </a:r>
            <a:r>
              <a:rPr lang="en-GB" dirty="0">
                <a:solidFill>
                  <a:schemeClr val="dk1"/>
                </a:solidFill>
                <a:latin typeface="Varela Round"/>
                <a:ea typeface="Varela Round"/>
                <a:cs typeface="Varela Round"/>
                <a:sym typeface="Varela Round"/>
              </a:rPr>
              <a:t>~/</a:t>
            </a:r>
            <a:r>
              <a:rPr lang="en-GB" dirty="0" smtClean="0">
                <a:solidFill>
                  <a:schemeClr val="dk1"/>
                </a:solidFill>
                <a:latin typeface="Varela Round"/>
                <a:ea typeface="Varela Round"/>
                <a:cs typeface="Varela Round"/>
                <a:sym typeface="Varela Round"/>
              </a:rPr>
              <a:t>shared</a:t>
            </a:r>
            <a:r>
              <a:rPr lang="uk-UA" dirty="0" smtClean="0">
                <a:solidFill>
                  <a:schemeClr val="dk1"/>
                </a:solidFill>
                <a:latin typeface="+mj-lt"/>
                <a:ea typeface="Varela Round"/>
                <a:cs typeface="Varela Round"/>
                <a:sym typeface="Varela Round"/>
              </a:rPr>
              <a:t>_</a:t>
            </a:r>
            <a:r>
              <a:rPr lang="en-GB" dirty="0" smtClean="0">
                <a:solidFill>
                  <a:schemeClr val="dk1"/>
                </a:solidFill>
                <a:latin typeface="Varela Round"/>
                <a:ea typeface="Varela Round"/>
                <a:cs typeface="Varela Round"/>
                <a:sym typeface="Varela Round"/>
              </a:rPr>
              <a:t>folder</a:t>
            </a:r>
            <a:endParaRPr lang="uk-UA" dirty="0" smtClean="0">
              <a:solidFill>
                <a:schemeClr val="dk1"/>
              </a:solidFill>
              <a:latin typeface="Varela Round"/>
              <a:ea typeface="Varela Round"/>
              <a:cs typeface="Varela Round"/>
              <a:sym typeface="Varela Round"/>
            </a:endParaRPr>
          </a:p>
          <a:p>
            <a:pPr marL="342900" indent="-342900">
              <a:buFont typeface="+mj-lt"/>
              <a:buAutoNum type="arabicPeriod"/>
            </a:pPr>
            <a:r>
              <a:rPr lang="en-US" dirty="0">
                <a:solidFill>
                  <a:schemeClr val="dk1"/>
                </a:solidFill>
                <a:latin typeface="Varela Round"/>
                <a:ea typeface="Varela Round"/>
                <a:cs typeface="Varela Round"/>
                <a:sym typeface="Varela Round"/>
              </a:rPr>
              <a:t>Mount the shared folder using the "</a:t>
            </a:r>
            <a:r>
              <a:rPr lang="en-US" dirty="0" err="1">
                <a:solidFill>
                  <a:schemeClr val="dk1"/>
                </a:solidFill>
                <a:latin typeface="Varela Round"/>
                <a:ea typeface="Varela Round"/>
                <a:cs typeface="Varela Round"/>
                <a:sym typeface="Varela Round"/>
              </a:rPr>
              <a:t>mount.cifs</a:t>
            </a:r>
            <a:r>
              <a:rPr lang="en-US" dirty="0">
                <a:solidFill>
                  <a:schemeClr val="dk1"/>
                </a:solidFill>
                <a:latin typeface="Varela Round"/>
                <a:ea typeface="Varela Round"/>
                <a:cs typeface="Varela Round"/>
                <a:sym typeface="Varela Round"/>
              </a:rPr>
              <a:t>" command. Replace &lt;</a:t>
            </a:r>
            <a:r>
              <a:rPr lang="en-US" dirty="0" err="1">
                <a:solidFill>
                  <a:schemeClr val="dk1"/>
                </a:solidFill>
                <a:latin typeface="Varela Round"/>
                <a:ea typeface="Varela Round"/>
                <a:cs typeface="Varela Round"/>
                <a:sym typeface="Varela Round"/>
              </a:rPr>
              <a:t>IP</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address</a:t>
            </a:r>
            <a:r>
              <a:rPr lang="en-US" dirty="0">
                <a:solidFill>
                  <a:schemeClr val="dk1"/>
                </a:solidFill>
                <a:latin typeface="Varela Round"/>
                <a:ea typeface="Varela Round"/>
                <a:cs typeface="Varela Round"/>
                <a:sym typeface="Varela Round"/>
              </a:rPr>
              <a:t>&gt; and &lt;</a:t>
            </a:r>
            <a:r>
              <a:rPr lang="en-US" dirty="0" err="1">
                <a:solidFill>
                  <a:schemeClr val="dk1"/>
                </a:solidFill>
                <a:latin typeface="Varela Round"/>
                <a:ea typeface="Varela Round"/>
                <a:cs typeface="Varela Round"/>
                <a:sym typeface="Varela Round"/>
              </a:rPr>
              <a:t>folder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name</a:t>
            </a:r>
            <a:r>
              <a:rPr lang="en-US" dirty="0">
                <a:solidFill>
                  <a:schemeClr val="dk1"/>
                </a:solidFill>
                <a:latin typeface="Varela Round"/>
                <a:ea typeface="Varela Round"/>
                <a:cs typeface="Varela Round"/>
                <a:sym typeface="Varela Round"/>
              </a:rPr>
              <a:t>&gt; with the appropriate values</a:t>
            </a:r>
            <a:r>
              <a:rPr lang="en-US" dirty="0" smtClean="0">
                <a:solidFill>
                  <a:schemeClr val="dk1"/>
                </a:solidFill>
                <a:latin typeface="Varela Round"/>
                <a:ea typeface="Varela Round"/>
                <a:cs typeface="Varela Round"/>
                <a:sym typeface="Varela Round"/>
              </a:rPr>
              <a:t>:</a:t>
            </a:r>
            <a:r>
              <a:rPr lang="uk-UA" dirty="0" smtClean="0">
                <a:solidFill>
                  <a:schemeClr val="dk1"/>
                </a:solidFill>
                <a:latin typeface="Varela Round"/>
                <a:ea typeface="Varela Round"/>
                <a:cs typeface="Varela Round"/>
                <a:sym typeface="Varela Round"/>
              </a:rPr>
              <a:t> </a:t>
            </a:r>
            <a:r>
              <a:rPr lang="en-US" dirty="0" err="1" smtClean="0">
                <a:solidFill>
                  <a:schemeClr val="dk1"/>
                </a:solidFill>
                <a:latin typeface="Varela Round"/>
                <a:ea typeface="Varela Round"/>
                <a:cs typeface="Varela Round"/>
                <a:sym typeface="Varela Round"/>
              </a:rPr>
              <a:t>sudo</a:t>
            </a:r>
            <a:r>
              <a:rPr lang="en-US" dirty="0" smtClean="0">
                <a:solidFill>
                  <a:schemeClr val="dk1"/>
                </a:solidFill>
                <a:latin typeface="Varela Round"/>
                <a:ea typeface="Varela Round"/>
                <a:cs typeface="Varela Round"/>
                <a:sym typeface="Varela Round"/>
              </a:rPr>
              <a:t> </a:t>
            </a:r>
            <a:r>
              <a:rPr lang="en-US" dirty="0">
                <a:solidFill>
                  <a:schemeClr val="dk1"/>
                </a:solidFill>
                <a:latin typeface="Varela Round"/>
                <a:ea typeface="Varela Round"/>
                <a:cs typeface="Varela Round"/>
                <a:sym typeface="Varela Round"/>
              </a:rPr>
              <a:t>mount -t </a:t>
            </a:r>
            <a:r>
              <a:rPr lang="en-US" dirty="0" err="1">
                <a:solidFill>
                  <a:schemeClr val="dk1"/>
                </a:solidFill>
                <a:latin typeface="Varela Round"/>
                <a:ea typeface="Varela Round"/>
                <a:cs typeface="Varela Round"/>
                <a:sym typeface="Varela Round"/>
              </a:rPr>
              <a:t>cifs</a:t>
            </a:r>
            <a:r>
              <a:rPr lang="en-US" dirty="0">
                <a:solidFill>
                  <a:schemeClr val="dk1"/>
                </a:solidFill>
                <a:latin typeface="Varela Round"/>
                <a:ea typeface="Varela Round"/>
                <a:cs typeface="Varela Round"/>
                <a:sym typeface="Varela Round"/>
              </a:rPr>
              <a:t> //&lt;</a:t>
            </a:r>
            <a:r>
              <a:rPr lang="en-US" dirty="0" err="1">
                <a:solidFill>
                  <a:schemeClr val="dk1"/>
                </a:solidFill>
                <a:latin typeface="Varela Round"/>
                <a:ea typeface="Varela Round"/>
                <a:cs typeface="Varela Round"/>
                <a:sym typeface="Varela Round"/>
              </a:rPr>
              <a:t>IP</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address</a:t>
            </a:r>
            <a:r>
              <a:rPr lang="en-US" dirty="0">
                <a:solidFill>
                  <a:schemeClr val="dk1"/>
                </a:solidFill>
                <a:latin typeface="Varela Round"/>
                <a:ea typeface="Varela Round"/>
                <a:cs typeface="Varela Round"/>
                <a:sym typeface="Varela Round"/>
              </a:rPr>
              <a:t>&gt;/&lt;</a:t>
            </a:r>
            <a:r>
              <a:rPr lang="en-US" dirty="0" err="1">
                <a:solidFill>
                  <a:schemeClr val="dk1"/>
                </a:solidFill>
                <a:latin typeface="Varela Round"/>
                <a:ea typeface="Varela Round"/>
                <a:cs typeface="Varela Round"/>
                <a:sym typeface="Varela Round"/>
              </a:rPr>
              <a:t>folder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name</a:t>
            </a:r>
            <a:r>
              <a:rPr lang="en-US" dirty="0">
                <a:solidFill>
                  <a:schemeClr val="dk1"/>
                </a:solidFill>
                <a:latin typeface="Varela Round"/>
                <a:ea typeface="Varela Round"/>
                <a:cs typeface="Varela Round"/>
                <a:sym typeface="Varela Round"/>
              </a:rPr>
              <a:t>&gt; ~/</a:t>
            </a:r>
            <a:r>
              <a:rPr lang="en-US" dirty="0" err="1">
                <a:solidFill>
                  <a:schemeClr val="dk1"/>
                </a:solidFill>
                <a:latin typeface="Varela Round"/>
                <a:ea typeface="Varela Round"/>
                <a:cs typeface="Varela Round"/>
                <a:sym typeface="Varela Round"/>
              </a:rPr>
              <a:t>shared</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folder</a:t>
            </a:r>
            <a:r>
              <a:rPr lang="en-US" dirty="0">
                <a:solidFill>
                  <a:schemeClr val="dk1"/>
                </a:solidFill>
                <a:latin typeface="Varela Round"/>
                <a:ea typeface="Varela Round"/>
                <a:cs typeface="Varela Round"/>
                <a:sym typeface="Varela Round"/>
              </a:rPr>
              <a:t> -o username=&lt;</a:t>
            </a:r>
            <a:r>
              <a:rPr lang="en-US" dirty="0" err="1">
                <a:solidFill>
                  <a:schemeClr val="dk1"/>
                </a:solidFill>
                <a:latin typeface="Varela Round"/>
                <a:ea typeface="Varela Round"/>
                <a:cs typeface="Varela Round"/>
                <a:sym typeface="Varela Round"/>
              </a:rPr>
              <a:t>your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name</a:t>
            </a:r>
            <a:r>
              <a:rPr lang="en-US" dirty="0">
                <a:solidFill>
                  <a:schemeClr val="dk1"/>
                </a:solidFill>
                <a:latin typeface="Varela Round"/>
                <a:ea typeface="Varela Round"/>
                <a:cs typeface="Varela Round"/>
                <a:sym typeface="Varela Round"/>
              </a:rPr>
              <a:t>&gt;,password=&lt;</a:t>
            </a:r>
            <a:r>
              <a:rPr lang="en-US" dirty="0" err="1">
                <a:solidFill>
                  <a:schemeClr val="dk1"/>
                </a:solidFill>
                <a:latin typeface="Varela Round"/>
                <a:ea typeface="Varela Round"/>
                <a:cs typeface="Varela Round"/>
                <a:sym typeface="Varela Round"/>
              </a:rPr>
              <a:t>your</a:t>
            </a:r>
            <a:r>
              <a:rPr lang="en-US" dirty="0" err="1">
                <a:solidFill>
                  <a:schemeClr val="dk1"/>
                </a:solidFill>
                <a:latin typeface="+mj-lt"/>
                <a:ea typeface="Varela Round"/>
                <a:cs typeface="Varela Round"/>
                <a:sym typeface="Varela Round"/>
              </a:rPr>
              <a:t>_</a:t>
            </a:r>
            <a:r>
              <a:rPr lang="en-US" dirty="0" err="1">
                <a:solidFill>
                  <a:schemeClr val="dk1"/>
                </a:solidFill>
                <a:latin typeface="Varela Round"/>
                <a:ea typeface="Varela Round"/>
                <a:cs typeface="Varela Round"/>
                <a:sym typeface="Varela Round"/>
              </a:rPr>
              <a:t>password</a:t>
            </a:r>
            <a:r>
              <a:rPr lang="en-US" dirty="0" smtClean="0">
                <a:solidFill>
                  <a:schemeClr val="dk1"/>
                </a:solidFill>
                <a:latin typeface="Varela Round"/>
                <a:ea typeface="Varela Round"/>
                <a:cs typeface="Varela Round"/>
                <a:sym typeface="Varela Round"/>
              </a:rPr>
              <a:t>&gt;</a:t>
            </a:r>
            <a:endParaRPr lang="uk-UA" dirty="0" smtClean="0">
              <a:solidFill>
                <a:schemeClr val="dk1"/>
              </a:solidFill>
              <a:latin typeface="Varela Round"/>
              <a:ea typeface="Varela Round"/>
              <a:cs typeface="Varela Round"/>
              <a:sym typeface="Varela Round"/>
            </a:endParaRPr>
          </a:p>
          <a:p>
            <a:pPr marL="342900" indent="-342900">
              <a:buFont typeface="+mj-lt"/>
              <a:buAutoNum type="arabicPeriod"/>
            </a:pPr>
            <a:r>
              <a:rPr lang="en-US" dirty="0">
                <a:solidFill>
                  <a:schemeClr val="dk1"/>
                </a:solidFill>
                <a:latin typeface="Varela Round"/>
                <a:ea typeface="Varela Round"/>
                <a:cs typeface="Varela Round"/>
                <a:sym typeface="Varela Round"/>
              </a:rPr>
              <a:t>Now that you've set up a shared folder, you can copy files between that folder and your home directories on both operating </a:t>
            </a:r>
            <a:r>
              <a:rPr lang="en-US" dirty="0" smtClean="0">
                <a:solidFill>
                  <a:schemeClr val="dk1"/>
                </a:solidFill>
                <a:latin typeface="Varela Round"/>
                <a:ea typeface="Varela Round"/>
                <a:cs typeface="Varela Round"/>
                <a:sym typeface="Varela Round"/>
              </a:rPr>
              <a:t>systems</a:t>
            </a:r>
            <a:r>
              <a:rPr lang="en-US" dirty="0">
                <a:solidFill>
                  <a:schemeClr val="dk1"/>
                </a:solidFill>
                <a:latin typeface="Varela Round"/>
                <a:ea typeface="Varela Round"/>
                <a:cs typeface="Varela Round"/>
                <a:sym typeface="Varela Round"/>
              </a:rPr>
              <a:t>.</a:t>
            </a:r>
            <a:endParaRPr lang="en-GB" dirty="0">
              <a:solidFill>
                <a:schemeClr val="dk1"/>
              </a:solidFill>
              <a:latin typeface="Varela Round"/>
              <a:ea typeface="Varela Round"/>
              <a:cs typeface="Varela Round"/>
              <a:sym typeface="Varela Round"/>
            </a:endParaRPr>
          </a:p>
          <a:p>
            <a:pPr marL="342900" indent="-342900">
              <a:buFont typeface="+mj-lt"/>
              <a:buAutoNum type="arabicPeriod"/>
            </a:pPr>
            <a:endParaRPr lang="en-GB" dirty="0">
              <a:solidFill>
                <a:schemeClr val="dk1"/>
              </a:solidFill>
              <a:latin typeface="Varela Round"/>
              <a:ea typeface="Varela Round"/>
              <a:cs typeface="Varela Round"/>
              <a:sym typeface="Varela Round"/>
            </a:endParaRPr>
          </a:p>
          <a:p>
            <a:pPr marL="342900" indent="-342900">
              <a:buFont typeface="+mj-lt"/>
              <a:buAutoNum type="arabicPeriod"/>
            </a:pPr>
            <a:endParaRPr lang="uk-UA" dirty="0">
              <a:solidFill>
                <a:schemeClr val="dk1"/>
              </a:solidFill>
              <a:latin typeface="Varela Round"/>
              <a:ea typeface="Varela Round"/>
              <a:cs typeface="Varela Round"/>
              <a:sym typeface="Varela Round"/>
            </a:endParaRPr>
          </a:p>
        </p:txBody>
      </p:sp>
    </p:spTree>
    <p:extLst>
      <p:ext uri="{BB962C8B-B14F-4D97-AF65-F5344CB8AC3E}">
        <p14:creationId xmlns:p14="http://schemas.microsoft.com/office/powerpoint/2010/main" val="2381282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12" name="Google Shape;512;p35"/>
          <p:cNvSpPr/>
          <p:nvPr/>
        </p:nvSpPr>
        <p:spPr>
          <a:xfrm>
            <a:off x="948415" y="3014030"/>
            <a:ext cx="3214152" cy="78687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85632" y="2965120"/>
            <a:ext cx="3348000" cy="841800"/>
          </a:xfrm>
          <a:prstGeom prst="rect">
            <a:avLst/>
          </a:prstGeom>
        </p:spPr>
        <p:txBody>
          <a:bodyPr spcFirstLastPara="1" wrap="square" lIns="91425" tIns="91425" rIns="91425" bIns="91425" anchor="ctr" anchorCtr="0">
            <a:noAutofit/>
          </a:bodyPr>
          <a:lstStyle/>
          <a:p>
            <a:pPr lvl="0"/>
            <a:r>
              <a:rPr lang="en-GB" sz="2400" dirty="0"/>
              <a:t>'Clone a virtual machine'</a:t>
            </a:r>
            <a:endParaRPr sz="2400" dirty="0"/>
          </a:p>
        </p:txBody>
      </p:sp>
      <p:sp>
        <p:nvSpPr>
          <p:cNvPr id="2" name="Google Shape;458;p32">
            <a:extLst>
              <a:ext uri="{FF2B5EF4-FFF2-40B4-BE49-F238E27FC236}">
                <a16:creationId xmlns:a16="http://schemas.microsoft.com/office/drawing/2014/main" xmlns="" id="{2171BD39-C6C9-A0C5-2C62-26890AC43E8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grpSp>
        <p:nvGrpSpPr>
          <p:cNvPr id="4" name="Google Shape;910;p51">
            <a:extLst>
              <a:ext uri="{FF2B5EF4-FFF2-40B4-BE49-F238E27FC236}">
                <a16:creationId xmlns:a16="http://schemas.microsoft.com/office/drawing/2014/main" xmlns="" id="{572D0465-30BC-4364-3E75-153A8855F299}"/>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D28A8C99-D18C-8C3A-C153-CAFC84653446}"/>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15423E89-562F-A94D-1643-4837887644B7}"/>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EAADD4E1-9D3F-EE33-7D1C-6BE19892A0C8}"/>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E8DD12E6-DACB-12EB-8BDF-B6292BC9755C}"/>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763556" y="1165359"/>
            <a:ext cx="3944922"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7"/>
          <p:cNvSpPr txBox="1">
            <a:spLocks noGrp="1"/>
          </p:cNvSpPr>
          <p:nvPr>
            <p:ph type="subTitle" idx="1"/>
          </p:nvPr>
        </p:nvSpPr>
        <p:spPr>
          <a:xfrm>
            <a:off x="806685" y="2403129"/>
            <a:ext cx="3753135" cy="1494430"/>
          </a:xfrm>
          <a:prstGeom prst="rect">
            <a:avLst/>
          </a:prstGeom>
        </p:spPr>
        <p:txBody>
          <a:bodyPr spcFirstLastPara="1" wrap="square" lIns="91425" tIns="91425" rIns="91425" bIns="91425" anchor="ctr" anchorCtr="0">
            <a:noAutofit/>
          </a:bodyPr>
          <a:lstStyle/>
          <a:p>
            <a:pPr marL="0" lvl="0" indent="0"/>
            <a:r>
              <a:rPr lang="en-US" sz="1400" dirty="0">
                <a:solidFill>
                  <a:schemeClr val="dk1"/>
                </a:solidFill>
                <a:latin typeface="Varela Round"/>
                <a:ea typeface="Varela Round"/>
                <a:cs typeface="Varela Round" panose="020B0604020202020204" charset="-79"/>
                <a:sym typeface="Varela Round"/>
              </a:rPr>
              <a:t>In order to clone a virtual machine, you must:</a:t>
            </a:r>
          </a:p>
          <a:p>
            <a:pPr marL="0" lvl="0" indent="0"/>
            <a:r>
              <a:rPr lang="en-US" sz="1400" dirty="0">
                <a:solidFill>
                  <a:schemeClr val="dk1"/>
                </a:solidFill>
                <a:latin typeface="Varela Round"/>
                <a:ea typeface="Varela Round"/>
                <a:cs typeface="Varela Round" panose="020B0604020202020204" charset="-79"/>
                <a:sym typeface="Varela Round"/>
              </a:rPr>
              <a:t>Start the Virtual Box program;</a:t>
            </a:r>
          </a:p>
          <a:p>
            <a:pPr marL="0" lvl="0" indent="0"/>
            <a:r>
              <a:rPr lang="en-US" sz="1400" dirty="0">
                <a:solidFill>
                  <a:schemeClr val="dk1"/>
                </a:solidFill>
                <a:latin typeface="Varela Round"/>
                <a:ea typeface="Varela Round"/>
                <a:cs typeface="Varela Round" panose="020B0604020202020204" charset="-79"/>
                <a:sym typeface="Varela Round"/>
              </a:rPr>
              <a:t>Right-click on the machine to be cloned and click “Clone”;</a:t>
            </a:r>
          </a:p>
          <a:p>
            <a:pPr marL="0" lvl="0" indent="0"/>
            <a:r>
              <a:rPr lang="en-US" sz="1400" dirty="0">
                <a:solidFill>
                  <a:schemeClr val="dk1"/>
                </a:solidFill>
                <a:latin typeface="Varela Round"/>
                <a:ea typeface="Varela Round"/>
                <a:cs typeface="Varela Round" panose="020B0604020202020204" charset="-79"/>
                <a:sym typeface="Varela Round"/>
              </a:rPr>
              <a:t>Next, you need to configure the clone: name the cloned machine, choose the folder where it will be stored and other options;</a:t>
            </a:r>
            <a:endParaRPr sz="1400" dirty="0">
              <a:solidFill>
                <a:schemeClr val="tx1"/>
              </a:solidFill>
              <a:latin typeface="Varela Round" panose="020B0604020202020204" charset="-79"/>
              <a:cs typeface="Varela Round" panose="020B0604020202020204" charset="-79"/>
            </a:endParaRPr>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01</a:t>
            </a:r>
          </a:p>
        </p:txBody>
      </p:sp>
      <p:sp>
        <p:nvSpPr>
          <p:cNvPr id="3" name="Google Shape;458;p32">
            <a:extLst>
              <a:ext uri="{FF2B5EF4-FFF2-40B4-BE49-F238E27FC236}">
                <a16:creationId xmlns:a16="http://schemas.microsoft.com/office/drawing/2014/main" xmlns="" id="{C2677B48-D6DE-83D3-7650-265DC1B73683}"/>
              </a:ext>
            </a:extLst>
          </p:cNvPr>
          <p:cNvSpPr txBox="1">
            <a:spLocks/>
          </p:cNvSpPr>
          <p:nvPr/>
        </p:nvSpPr>
        <p:spPr>
          <a:xfrm>
            <a:off x="3779094" y="406533"/>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4" name="Заголовок 3"/>
          <p:cNvSpPr>
            <a:spLocks noGrp="1"/>
          </p:cNvSpPr>
          <p:nvPr>
            <p:ph type="title"/>
          </p:nvPr>
        </p:nvSpPr>
        <p:spPr>
          <a:xfrm>
            <a:off x="347291" y="1165347"/>
            <a:ext cx="2681100" cy="531900"/>
          </a:xfrm>
        </p:spPr>
        <p:txBody>
          <a:bodyPr/>
          <a:lstStyle/>
          <a:p>
            <a:r>
              <a:rPr lang="en-GB" dirty="0"/>
              <a:t>Cloning</a:t>
            </a:r>
            <a:endParaRPr lang="uk-UA" dirty="0"/>
          </a:p>
        </p:txBody>
      </p:sp>
      <p:pic>
        <p:nvPicPr>
          <p:cNvPr id="1026" name="Picture 2" descr="https://lh3.googleusercontent.com/TWTNdGT_taC8keaLQ53w27jxViA3vWhyp28DjU1LpFgFKrK2w0g1FRl_bHO8BhjVkyP1QIMXaZ495TYuEo3r1M33DIOc9BsHtbcCoHyNIh9MgHaXzkFnBKA23ai5QSm-tLJVO1aMPmD1qtYm_UqYFz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252" y="1791293"/>
            <a:ext cx="3378392" cy="2289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2054" name="Picture 6" descr="https://lh4.googleusercontent.com/ocypB7O7WIa_FFWAoXhxZBA4_R8NVA9Q0yeM-sWx5Y6O5weZhuk0tLRhvJ5tf5AzYz7dvKHB0Nsg63D7SgZLFTwErdWs3rNX4ZJqCLOj3lZ8zOC1pw2HHAUNJC-ADAO6M65kZyF0DNXqX-RAX3h-j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821" y="2849515"/>
            <a:ext cx="2940097" cy="1836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P1I6FoEmXUQfzfi3FCGPNk4OWthU4VK5PCWYlnBH-wcS9U-MLcUn5WBr6xJojKoXVd0AACCjGKnr7HIDYWJJAeKsrKNv4t-mTqKqE7ByNV-3cEnQXsNDymEgaDqM1YjUus29M6_HDwXvJYSCLUNQAi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202" y="2062403"/>
            <a:ext cx="3001512" cy="186132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a:solidFill>
                  <a:schemeClr val="dk1"/>
                </a:solidFill>
                <a:latin typeface="Varela Round"/>
                <a:cs typeface="Varela Round"/>
                <a:sym typeface="Varela Round"/>
              </a:rPr>
              <a:t>01</a:t>
            </a:r>
          </a:p>
        </p:txBody>
      </p:sp>
      <p:sp>
        <p:nvSpPr>
          <p:cNvPr id="3" name="Google Shape;458;p32">
            <a:extLst>
              <a:ext uri="{FF2B5EF4-FFF2-40B4-BE49-F238E27FC236}">
                <a16:creationId xmlns:a16="http://schemas.microsoft.com/office/drawing/2014/main" xmlns="" id="{C2677B48-D6DE-83D3-7650-265DC1B73683}"/>
              </a:ext>
            </a:extLst>
          </p:cNvPr>
          <p:cNvSpPr txBox="1">
            <a:spLocks/>
          </p:cNvSpPr>
          <p:nvPr/>
        </p:nvSpPr>
        <p:spPr>
          <a:xfrm>
            <a:off x="3779094" y="406533"/>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pic>
        <p:nvPicPr>
          <p:cNvPr id="2050" name="Picture 2" descr="https://lh5.googleusercontent.com/p7tDiizrXIGfjSf7JRvj5ZTcJXiLD6ft_H4hMLpqsHeSF4WZj-B0aOipYnsdKCMHsP7JGiuX2cpOIeyUARNQ5itISarkDf0e_0DMnx5lpDOa3tIhUjTVhR4mX-zHXxDClXjnSA3zkBsYa5fbq4XEDj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38" y="1072437"/>
            <a:ext cx="3056103" cy="189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91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uk-UA" dirty="0"/>
              <a:t>1</a:t>
            </a:r>
            <a:endParaRPr dirty="0"/>
          </a:p>
        </p:txBody>
      </p:sp>
      <p:sp>
        <p:nvSpPr>
          <p:cNvPr id="512" name="Google Shape;512;p35"/>
          <p:cNvSpPr/>
          <p:nvPr/>
        </p:nvSpPr>
        <p:spPr>
          <a:xfrm>
            <a:off x="1071245" y="3054973"/>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967518" y="3026534"/>
            <a:ext cx="3348000" cy="841800"/>
          </a:xfrm>
          <a:prstGeom prst="rect">
            <a:avLst/>
          </a:prstGeom>
        </p:spPr>
        <p:txBody>
          <a:bodyPr spcFirstLastPara="1" wrap="square" lIns="91425" tIns="91425" rIns="91425" bIns="91425" anchor="ctr" anchorCtr="0">
            <a:noAutofit/>
          </a:bodyPr>
          <a:lstStyle/>
          <a:p>
            <a:pPr lvl="0"/>
            <a:r>
              <a:rPr lang="en-GB" sz="2400" dirty="0"/>
              <a:t>'Export'</a:t>
            </a:r>
            <a:endParaRPr sz="2400" dirty="0"/>
          </a:p>
        </p:txBody>
      </p:sp>
      <p:grpSp>
        <p:nvGrpSpPr>
          <p:cNvPr id="4" name="Google Shape;910;p51">
            <a:extLst>
              <a:ext uri="{FF2B5EF4-FFF2-40B4-BE49-F238E27FC236}">
                <a16:creationId xmlns:a16="http://schemas.microsoft.com/office/drawing/2014/main" xmlns="" id="{A18D8CA9-CDD5-8435-1D5A-3E04AF2970E2}"/>
              </a:ext>
            </a:extLst>
          </p:cNvPr>
          <p:cNvGrpSpPr/>
          <p:nvPr/>
        </p:nvGrpSpPr>
        <p:grpSpPr>
          <a:xfrm>
            <a:off x="4720500" y="1552341"/>
            <a:ext cx="3571200" cy="2728425"/>
            <a:chOff x="4572596" y="1126750"/>
            <a:chExt cx="3571200" cy="2728425"/>
          </a:xfrm>
        </p:grpSpPr>
        <p:sp>
          <p:nvSpPr>
            <p:cNvPr id="5" name="Google Shape;911;p51">
              <a:extLst>
                <a:ext uri="{FF2B5EF4-FFF2-40B4-BE49-F238E27FC236}">
                  <a16:creationId xmlns:a16="http://schemas.microsoft.com/office/drawing/2014/main" xmlns="" id="{4CD7C2AF-6225-1252-DA60-2149F34CFC61}"/>
                </a:ext>
              </a:extLst>
            </p:cNvPr>
            <p:cNvSpPr/>
            <p:nvPr/>
          </p:nvSpPr>
          <p:spPr>
            <a:xfrm>
              <a:off x="6003423" y="3077425"/>
              <a:ext cx="709500" cy="761100"/>
            </a:xfrm>
            <a:prstGeom prst="trapezoid">
              <a:avLst>
                <a:gd name="adj" fmla="val 761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2;p51">
              <a:extLst>
                <a:ext uri="{FF2B5EF4-FFF2-40B4-BE49-F238E27FC236}">
                  <a16:creationId xmlns:a16="http://schemas.microsoft.com/office/drawing/2014/main" xmlns="" id="{56845F02-C284-3175-11BF-C753CF542DC2}"/>
                </a:ext>
              </a:extLst>
            </p:cNvPr>
            <p:cNvSpPr/>
            <p:nvPr/>
          </p:nvSpPr>
          <p:spPr>
            <a:xfrm>
              <a:off x="4572596" y="1126750"/>
              <a:ext cx="3571200" cy="2262600"/>
            </a:xfrm>
            <a:prstGeom prst="roundRect">
              <a:avLst>
                <a:gd name="adj" fmla="val 332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3;p51">
              <a:extLst>
                <a:ext uri="{FF2B5EF4-FFF2-40B4-BE49-F238E27FC236}">
                  <a16:creationId xmlns:a16="http://schemas.microsoft.com/office/drawing/2014/main" xmlns="" id="{A4427D5D-BD44-49C5-B8E5-2E034C094E80}"/>
                </a:ext>
              </a:extLst>
            </p:cNvPr>
            <p:cNvSpPr/>
            <p:nvPr/>
          </p:nvSpPr>
          <p:spPr>
            <a:xfrm>
              <a:off x="5713500" y="3761275"/>
              <a:ext cx="1289400" cy="939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oogle Shape;914;p51">
            <a:extLst>
              <a:ext uri="{FF2B5EF4-FFF2-40B4-BE49-F238E27FC236}">
                <a16:creationId xmlns:a16="http://schemas.microsoft.com/office/drawing/2014/main" xmlns="" id="{C2A25DAD-B2AB-342F-21BB-4DAC3678A6F4}"/>
              </a:ext>
            </a:extLst>
          </p:cNvPr>
          <p:cNvPicPr preferRelativeResize="0"/>
          <p:nvPr/>
        </p:nvPicPr>
        <p:blipFill rotWithShape="1">
          <a:blip r:embed="rId3"/>
          <a:srcRect t="14638" b="14638"/>
          <a:stretch/>
        </p:blipFill>
        <p:spPr>
          <a:xfrm>
            <a:off x="4870200" y="1770641"/>
            <a:ext cx="3259050" cy="1825800"/>
          </a:xfrm>
          <a:prstGeom prst="roundRect">
            <a:avLst>
              <a:gd name="adj" fmla="val 3451"/>
            </a:avLst>
          </a:prstGeom>
          <a:noFill/>
          <a:ln w="28575" cap="flat" cmpd="sng">
            <a:solidFill>
              <a:srgbClr val="000000"/>
            </a:solidFill>
            <a:prstDash val="solid"/>
            <a:round/>
            <a:headEnd type="none" w="sm" len="sm"/>
            <a:tailEnd type="none" w="sm" len="sm"/>
          </a:ln>
        </p:spPr>
      </p:pic>
      <p:sp>
        <p:nvSpPr>
          <p:cNvPr id="9" name="Google Shape;458;p32">
            <a:extLst>
              <a:ext uri="{FF2B5EF4-FFF2-40B4-BE49-F238E27FC236}">
                <a16:creationId xmlns:a16="http://schemas.microsoft.com/office/drawing/2014/main" xmlns="" id="{EC73FABA-18EB-AE92-FD56-1CBDDE643583}"/>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Tree>
    <p:extLst>
      <p:ext uri="{BB962C8B-B14F-4D97-AF65-F5344CB8AC3E}">
        <p14:creationId xmlns:p14="http://schemas.microsoft.com/office/powerpoint/2010/main" val="2598093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525" name="Google Shape;525;p37"/>
          <p:cNvGrpSpPr/>
          <p:nvPr/>
        </p:nvGrpSpPr>
        <p:grpSpPr>
          <a:xfrm>
            <a:off x="624039" y="1125932"/>
            <a:ext cx="3599944" cy="3463325"/>
            <a:chOff x="2333960" y="2049193"/>
            <a:chExt cx="1137900" cy="861417"/>
          </a:xfrm>
        </p:grpSpPr>
        <p:sp>
          <p:nvSpPr>
            <p:cNvPr id="526" name="Google Shape;526;p37"/>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dist="3810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95250" dir="20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7"/>
          <p:cNvSpPr txBox="1">
            <a:spLocks noGrp="1"/>
          </p:cNvSpPr>
          <p:nvPr>
            <p:ph type="subTitle" idx="1"/>
          </p:nvPr>
        </p:nvSpPr>
        <p:spPr>
          <a:xfrm>
            <a:off x="640259" y="1614435"/>
            <a:ext cx="3651961" cy="2600394"/>
          </a:xfrm>
          <a:prstGeom prst="rect">
            <a:avLst/>
          </a:prstGeom>
        </p:spPr>
        <p:txBody>
          <a:bodyPr spcFirstLastPara="1" wrap="square" lIns="91425" tIns="91425" rIns="91425" bIns="91425" anchor="ctr" anchorCtr="0">
            <a:noAutofit/>
          </a:bodyPr>
          <a:lstStyle/>
          <a:p>
            <a:pPr marL="0" lvl="0" indent="0"/>
            <a:r>
              <a:rPr lang="en-US" sz="1400" dirty="0">
                <a:solidFill>
                  <a:schemeClr val="dk1"/>
                </a:solidFill>
                <a:latin typeface="Varela Round"/>
                <a:ea typeface="Varela Round"/>
                <a:cs typeface="Varela Round"/>
                <a:sym typeface="Varela Round"/>
              </a:rPr>
              <a:t>In order to export a virtual OS, you must:</a:t>
            </a:r>
          </a:p>
          <a:p>
            <a:pPr marL="342900" lvl="0" indent="-342900">
              <a:buFont typeface="+mj-lt"/>
              <a:buAutoNum type="arabicPeriod"/>
            </a:pPr>
            <a:r>
              <a:rPr lang="en-US" sz="1400" dirty="0">
                <a:solidFill>
                  <a:schemeClr val="dk1"/>
                </a:solidFill>
                <a:latin typeface="Varela Round"/>
                <a:ea typeface="Varela Round"/>
                <a:cs typeface="Varela Round"/>
                <a:sym typeface="Varela Round"/>
              </a:rPr>
              <a:t>Select the virtual OS you want to export;</a:t>
            </a:r>
          </a:p>
          <a:p>
            <a:pPr marL="342900" lvl="0" indent="-342900">
              <a:buFont typeface="+mj-lt"/>
              <a:buAutoNum type="arabicPeriod"/>
            </a:pPr>
            <a:r>
              <a:rPr lang="en-US" sz="1400" dirty="0">
                <a:solidFill>
                  <a:schemeClr val="dk1"/>
                </a:solidFill>
                <a:latin typeface="Varela Round"/>
                <a:ea typeface="Varela Round"/>
                <a:cs typeface="Varela Round"/>
                <a:sym typeface="Varela Round"/>
              </a:rPr>
              <a:t>Click on the "Tools" button, then on "Export";</a:t>
            </a:r>
          </a:p>
          <a:p>
            <a:pPr marL="342900" lvl="0" indent="-342900">
              <a:buFont typeface="+mj-lt"/>
              <a:buAutoNum type="arabicPeriod"/>
            </a:pPr>
            <a:r>
              <a:rPr lang="en-US" sz="1400" dirty="0">
                <a:solidFill>
                  <a:schemeClr val="dk1"/>
                </a:solidFill>
                <a:latin typeface="Varela Round"/>
                <a:ea typeface="Varela Round"/>
                <a:cs typeface="Varela Round"/>
                <a:sym typeface="Varela Round"/>
              </a:rPr>
              <a:t>Next, it is necessary to configure the export parameters of the virtual OS;</a:t>
            </a:r>
            <a:endParaRPr lang="uk-UA" sz="1400" dirty="0">
              <a:solidFill>
                <a:schemeClr val="dk1"/>
              </a:solidFill>
              <a:latin typeface="Varela Round"/>
              <a:ea typeface="Varela Round"/>
              <a:cs typeface="Varela Round"/>
              <a:sym typeface="Varela Round"/>
            </a:endParaRPr>
          </a:p>
        </p:txBody>
      </p:sp>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smtClean="0">
                <a:solidFill>
                  <a:schemeClr val="dk1"/>
                </a:solidFill>
                <a:latin typeface="Varela Round"/>
                <a:cs typeface="Varela Round"/>
                <a:sym typeface="Varela Round"/>
              </a:rPr>
              <a:t>1</a:t>
            </a:r>
            <a:endParaRPr lang="en" sz="6000" b="1" dirty="0">
              <a:solidFill>
                <a:schemeClr val="dk1"/>
              </a:solidFill>
              <a:latin typeface="Varela Round"/>
              <a:cs typeface="Varela Round"/>
              <a:sym typeface="Varela Round"/>
            </a:endParaRPr>
          </a:p>
        </p:txBody>
      </p:sp>
      <p:sp>
        <p:nvSpPr>
          <p:cNvPr id="5" name="Google Shape;458;p32">
            <a:extLst>
              <a:ext uri="{FF2B5EF4-FFF2-40B4-BE49-F238E27FC236}">
                <a16:creationId xmlns:a16="http://schemas.microsoft.com/office/drawing/2014/main" xmlns="" id="{CB402CB8-E420-5C77-FFC4-F6282B58A20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sp>
        <p:nvSpPr>
          <p:cNvPr id="3" name="Заголовок 2"/>
          <p:cNvSpPr>
            <a:spLocks noGrp="1"/>
          </p:cNvSpPr>
          <p:nvPr>
            <p:ph type="title"/>
          </p:nvPr>
        </p:nvSpPr>
        <p:spPr>
          <a:xfrm>
            <a:off x="108455" y="1117581"/>
            <a:ext cx="2681100" cy="531900"/>
          </a:xfrm>
        </p:spPr>
        <p:txBody>
          <a:bodyPr/>
          <a:lstStyle/>
          <a:p>
            <a:r>
              <a:rPr lang="en-GB" dirty="0" smtClean="0"/>
              <a:t>Export</a:t>
            </a:r>
            <a:endParaRPr lang="uk-UA" dirty="0"/>
          </a:p>
        </p:txBody>
      </p:sp>
      <p:pic>
        <p:nvPicPr>
          <p:cNvPr id="4" name="Рисунок 3"/>
          <p:cNvPicPr>
            <a:picLocks noChangeAspect="1"/>
          </p:cNvPicPr>
          <p:nvPr/>
        </p:nvPicPr>
        <p:blipFill>
          <a:blip r:embed="rId3"/>
          <a:stretch>
            <a:fillRect/>
          </a:stretch>
        </p:blipFill>
        <p:spPr>
          <a:xfrm>
            <a:off x="4619767" y="1870052"/>
            <a:ext cx="3957342" cy="2481877"/>
          </a:xfrm>
          <a:prstGeom prst="rect">
            <a:avLst/>
          </a:prstGeom>
        </p:spPr>
      </p:pic>
    </p:spTree>
    <p:extLst>
      <p:ext uri="{BB962C8B-B14F-4D97-AF65-F5344CB8AC3E}">
        <p14:creationId xmlns:p14="http://schemas.microsoft.com/office/powerpoint/2010/main" val="3597565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2" name="Google Shape;511;p35">
            <a:extLst>
              <a:ext uri="{FF2B5EF4-FFF2-40B4-BE49-F238E27FC236}">
                <a16:creationId xmlns:a16="http://schemas.microsoft.com/office/drawing/2014/main" xmlns="" id="{324CC8F1-3796-605E-CF83-341E97B9417E}"/>
              </a:ext>
            </a:extLst>
          </p:cNvPr>
          <p:cNvSpPr txBox="1">
            <a:spLocks/>
          </p:cNvSpPr>
          <p:nvPr/>
        </p:nvSpPr>
        <p:spPr>
          <a:xfrm>
            <a:off x="7411453" y="396231"/>
            <a:ext cx="1529753" cy="8601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 sz="6000" b="1" dirty="0" smtClean="0">
                <a:solidFill>
                  <a:schemeClr val="dk1"/>
                </a:solidFill>
                <a:latin typeface="Varela Round"/>
                <a:cs typeface="Varela Round"/>
                <a:sym typeface="Varela Round"/>
              </a:rPr>
              <a:t>0</a:t>
            </a:r>
            <a:r>
              <a:rPr lang="uk-UA" sz="6000" b="1" dirty="0">
                <a:solidFill>
                  <a:schemeClr val="dk1"/>
                </a:solidFill>
                <a:latin typeface="Varela Round"/>
                <a:cs typeface="Varela Round"/>
                <a:sym typeface="Varela Round"/>
              </a:rPr>
              <a:t>1</a:t>
            </a:r>
            <a:endParaRPr lang="en" sz="6000" b="1" dirty="0">
              <a:solidFill>
                <a:schemeClr val="dk1"/>
              </a:solidFill>
              <a:latin typeface="Varela Round"/>
              <a:cs typeface="Varela Round"/>
              <a:sym typeface="Varela Round"/>
            </a:endParaRPr>
          </a:p>
        </p:txBody>
      </p:sp>
      <p:sp>
        <p:nvSpPr>
          <p:cNvPr id="5" name="Google Shape;458;p32">
            <a:extLst>
              <a:ext uri="{FF2B5EF4-FFF2-40B4-BE49-F238E27FC236}">
                <a16:creationId xmlns:a16="http://schemas.microsoft.com/office/drawing/2014/main" xmlns="" id="{CB402CB8-E420-5C77-FFC4-F6282B58A202}"/>
              </a:ext>
            </a:extLst>
          </p:cNvPr>
          <p:cNvSpPr txBox="1">
            <a:spLocks/>
          </p:cNvSpPr>
          <p:nvPr/>
        </p:nvSpPr>
        <p:spPr>
          <a:xfrm>
            <a:off x="3813213" y="386062"/>
            <a:ext cx="4177500" cy="5203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ctr" rtl="0">
              <a:lnSpc>
                <a:spcPct val="100000"/>
              </a:lnSpc>
              <a:spcBef>
                <a:spcPts val="160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ctr" rtl="0">
              <a:lnSpc>
                <a:spcPct val="100000"/>
              </a:lnSpc>
              <a:spcBef>
                <a:spcPts val="1600"/>
              </a:spcBef>
              <a:spcAft>
                <a:spcPts val="160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uk-UA" dirty="0"/>
              <a:t>Виконав</a:t>
            </a:r>
            <a:r>
              <a:rPr lang="en-US" dirty="0"/>
              <a:t> </a:t>
            </a:r>
            <a:r>
              <a:rPr lang="uk-UA" dirty="0"/>
              <a:t>студент</a:t>
            </a:r>
            <a:r>
              <a:rPr lang="en-US" dirty="0"/>
              <a:t>:</a:t>
            </a:r>
            <a:r>
              <a:rPr lang="uk-UA" dirty="0"/>
              <a:t> </a:t>
            </a:r>
            <a:r>
              <a:rPr lang="uk-UA" dirty="0" err="1"/>
              <a:t>Дзизиль</a:t>
            </a:r>
            <a:r>
              <a:rPr lang="uk-UA" dirty="0"/>
              <a:t> Д.Є.</a:t>
            </a:r>
            <a:endParaRPr lang="en-US" dirty="0"/>
          </a:p>
        </p:txBody>
      </p:sp>
      <p:pic>
        <p:nvPicPr>
          <p:cNvPr id="8" name="Рисунок 7"/>
          <p:cNvPicPr>
            <a:picLocks noChangeAspect="1"/>
          </p:cNvPicPr>
          <p:nvPr/>
        </p:nvPicPr>
        <p:blipFill>
          <a:blip r:embed="rId3"/>
          <a:stretch>
            <a:fillRect/>
          </a:stretch>
        </p:blipFill>
        <p:spPr>
          <a:xfrm>
            <a:off x="880280" y="1637290"/>
            <a:ext cx="3330053" cy="2091858"/>
          </a:xfrm>
          <a:prstGeom prst="rect">
            <a:avLst/>
          </a:prstGeom>
        </p:spPr>
      </p:pic>
      <p:pic>
        <p:nvPicPr>
          <p:cNvPr id="9" name="Рисунок 8"/>
          <p:cNvPicPr>
            <a:picLocks noChangeAspect="1"/>
          </p:cNvPicPr>
          <p:nvPr/>
        </p:nvPicPr>
        <p:blipFill>
          <a:blip r:embed="rId4"/>
          <a:stretch>
            <a:fillRect/>
          </a:stretch>
        </p:blipFill>
        <p:spPr>
          <a:xfrm>
            <a:off x="4739753" y="1630907"/>
            <a:ext cx="3360193" cy="2093866"/>
          </a:xfrm>
          <a:prstGeom prst="rect">
            <a:avLst/>
          </a:prstGeom>
        </p:spPr>
      </p:pic>
    </p:spTree>
    <p:extLst>
      <p:ext uri="{BB962C8B-B14F-4D97-AF65-F5344CB8AC3E}">
        <p14:creationId xmlns:p14="http://schemas.microsoft.com/office/powerpoint/2010/main" val="321400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2" name="Google Shape;544;p38">
            <a:extLst>
              <a:ext uri="{FF2B5EF4-FFF2-40B4-BE49-F238E27FC236}">
                <a16:creationId xmlns:a16="http://schemas.microsoft.com/office/drawing/2014/main" xmlns="" id="{3BC7A4E0-7CD1-E7FA-99EF-509FAD171AC8}"/>
              </a:ext>
            </a:extLst>
          </p:cNvPr>
          <p:cNvSpPr txBox="1">
            <a:spLocks noGrp="1"/>
          </p:cNvSpPr>
          <p:nvPr>
            <p:ph type="title"/>
          </p:nvPr>
        </p:nvSpPr>
        <p:spPr>
          <a:xfrm>
            <a:off x="1258190" y="1261985"/>
            <a:ext cx="6627619" cy="1965325"/>
          </a:xfrm>
          <a:prstGeom prst="rect">
            <a:avLst/>
          </a:prstGeom>
        </p:spPr>
        <p:txBody>
          <a:bodyPr spcFirstLastPara="1" wrap="square" lIns="91425" tIns="91425" rIns="91425" bIns="91425" anchor="t" anchorCtr="0">
            <a:noAutofit/>
          </a:bodyPr>
          <a:lstStyle/>
          <a:p>
            <a:pPr lvl="0"/>
            <a:r>
              <a:rPr lang="en-US" sz="3200" dirty="0">
                <a:solidFill>
                  <a:srgbClr val="3C4043"/>
                </a:solidFill>
                <a:latin typeface="Google Sans" panose="020B0503030502040204" pitchFamily="34" charset="0"/>
              </a:rPr>
              <a:t>Describe what types of organization of network connections are supported in the environment of virtual machines, what is the peculiarity of each of them:</a:t>
            </a:r>
            <a:endParaRPr lang="en-US" sz="3200" dirty="0">
              <a:latin typeface="Google Sans" panose="020B0503030502040204" pitchFamily="34" charset="0"/>
            </a:endParaRPr>
          </a:p>
        </p:txBody>
      </p:sp>
    </p:spTree>
    <p:extLst>
      <p:ext uri="{BB962C8B-B14F-4D97-AF65-F5344CB8AC3E}">
        <p14:creationId xmlns:p14="http://schemas.microsoft.com/office/powerpoint/2010/main" val="164058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882</Words>
  <Application>Microsoft Office PowerPoint</Application>
  <PresentationFormat>Экран (16:9)</PresentationFormat>
  <Paragraphs>78</Paragraphs>
  <Slides>20</Slides>
  <Notes>20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Bebas Neue</vt:lpstr>
      <vt:lpstr>Varela Round</vt:lpstr>
      <vt:lpstr>Arial</vt:lpstr>
      <vt:lpstr>Lato</vt:lpstr>
      <vt:lpstr>Google Sans</vt:lpstr>
      <vt:lpstr>Kuman Business Meeting by Slidesgo</vt:lpstr>
      <vt:lpstr>Workcase 3</vt:lpstr>
      <vt:lpstr>Cloning your virtual working OS</vt:lpstr>
      <vt:lpstr>01</vt:lpstr>
      <vt:lpstr>Cloning</vt:lpstr>
      <vt:lpstr>Презентация PowerPoint</vt:lpstr>
      <vt:lpstr>01</vt:lpstr>
      <vt:lpstr>Export</vt:lpstr>
      <vt:lpstr>Презентация PowerPoint</vt:lpstr>
      <vt:lpstr>Describe what types of organization of network connections are supported in the environment of virtual machines, what is the peculiarity of each of them:</vt:lpstr>
      <vt:lpstr>Network Address Translation (NAT):</vt:lpstr>
      <vt:lpstr>Network bridge:</vt:lpstr>
      <vt:lpstr>Virtual host adapter (Host-only):</vt:lpstr>
      <vt:lpstr>Internal network:</vt:lpstr>
      <vt:lpstr>03</vt:lpstr>
      <vt:lpstr>Network settings</vt:lpstr>
      <vt:lpstr>Network settings</vt:lpstr>
      <vt:lpstr>03</vt:lpstr>
      <vt:lpstr>Exchange of messages between OS</vt:lpstr>
      <vt:lpstr>03</vt:lpstr>
      <vt:lpstr>Network Folder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PC</dc:creator>
  <cp:lastModifiedBy>PC</cp:lastModifiedBy>
  <cp:revision>24</cp:revision>
  <dcterms:modified xsi:type="dcterms:W3CDTF">2023-09-29T20:59:12Z</dcterms:modified>
</cp:coreProperties>
</file>