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60" r:id="rId3"/>
    <p:sldId id="261" r:id="rId4"/>
    <p:sldId id="259" r:id="rId5"/>
    <p:sldId id="278" r:id="rId6"/>
    <p:sldId id="267" r:id="rId7"/>
    <p:sldId id="279" r:id="rId8"/>
    <p:sldId id="280" r:id="rId9"/>
    <p:sldId id="266" r:id="rId10"/>
    <p:sldId id="281" r:id="rId11"/>
    <p:sldId id="282" r:id="rId12"/>
    <p:sldId id="263" r:id="rId13"/>
    <p:sldId id="274" r:id="rId14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6"/>
      <p:bold r:id="rId17"/>
    </p:embeddedFont>
    <p:embeddedFont>
      <p:font typeface="Bahnschrift SemiLight Condensed" panose="020B0502040204020203" pitchFamily="34" charset="0"/>
      <p:regular r:id="rId18"/>
    </p:embeddedFont>
    <p:embeddedFont>
      <p:font typeface="Bebas Neue" panose="020B0606020202050201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Elephant" panose="02020904090505020303" pitchFamily="18" charset="0"/>
      <p:regular r:id="rId28"/>
      <p:italic r:id="rId29"/>
    </p:embeddedFont>
    <p:embeddedFont>
      <p:font typeface="Modern Love" panose="04090805081005020601" pitchFamily="82" charset="0"/>
      <p:regular r:id="rId30"/>
    </p:embeddedFont>
    <p:embeddedFont>
      <p:font typeface="Oswald" panose="00000500000000000000" pitchFamily="2" charset="-52"/>
      <p:regular r:id="rId31"/>
      <p:bold r:id="rId32"/>
    </p:embeddedFont>
    <p:embeddedFont>
      <p:font typeface="Rockwell" panose="02060603020205020403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985" userDrawn="1">
          <p15:clr>
            <a:srgbClr val="A4A3A4"/>
          </p15:clr>
        </p15:guide>
        <p15:guide id="4" orient="horz" pos="2414" userDrawn="1">
          <p15:clr>
            <a:srgbClr val="A4A3A4"/>
          </p15:clr>
        </p15:guide>
        <p15:guide id="5" pos="3810" userDrawn="1">
          <p15:clr>
            <a:srgbClr val="A4A3A4"/>
          </p15:clr>
        </p15:guide>
        <p15:guide id="6" pos="499" userDrawn="1">
          <p15:clr>
            <a:srgbClr val="A4A3A4"/>
          </p15:clr>
        </p15:guide>
        <p15:guide id="7" pos="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EE1CDB-6C93-41DB-9873-259F5C4708F8}">
  <a:tblStyle styleId="{99EE1CDB-6C93-41DB-9873-259F5C470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542" y="126"/>
      </p:cViewPr>
      <p:guideLst>
        <p:guide pos="2880"/>
        <p:guide orient="horz" pos="985"/>
        <p:guide orient="horz" pos="2414"/>
        <p:guide pos="3810"/>
        <p:guide pos="499"/>
        <p:guide pos="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1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973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e91f73e2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e91f73e2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80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e91f73e2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e91f73e2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e91f73e2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e91f73e2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8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49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 flipH="1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3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5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6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7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8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9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13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4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62" r:id="rId8"/>
    <p:sldLayoutId id="2147483667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337625" y="640276"/>
            <a:ext cx="3981157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tx1"/>
                </a:solidFill>
                <a:latin typeface="Rockwell" panose="02060603020205020403" pitchFamily="18" charset="0"/>
                <a:cs typeface="Cascadia Code" panose="020B0609020000020004" pitchFamily="49" charset="0"/>
              </a:rPr>
              <a:t>WORK-CASE </a:t>
            </a:r>
            <a:r>
              <a:rPr lang="uk-UA" sz="6600" dirty="0">
                <a:solidFill>
                  <a:schemeClr val="tx1"/>
                </a:solidFill>
                <a:latin typeface="Bahnschrift SemiLight Condensed" panose="020B0502040204020203" pitchFamily="34" charset="0"/>
                <a:cs typeface="Cascadia Code" panose="020B0609020000020004" pitchFamily="49" charset="0"/>
              </a:rPr>
              <a:t>№</a:t>
            </a:r>
            <a:r>
              <a:rPr lang="en-US" sz="6600" dirty="0">
                <a:solidFill>
                  <a:schemeClr val="tx1"/>
                </a:solidFill>
                <a:latin typeface="Rockwell" panose="02060603020205020403" pitchFamily="18" charset="0"/>
                <a:cs typeface="Cascadia Code" panose="020B0609020000020004" pitchFamily="49" charset="0"/>
              </a:rPr>
              <a:t>5</a:t>
            </a:r>
            <a:endParaRPr sz="6600" dirty="0">
              <a:solidFill>
                <a:schemeClr val="tx1"/>
              </a:solidFill>
              <a:latin typeface="Rockwell" panose="02060603020205020403" pitchFamily="18" charset="0"/>
              <a:cs typeface="Cascadia Code" panose="020B0609020000020004" pitchFamily="49" charset="0"/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dern Love" panose="04090805081005020601" pitchFamily="82" charset="0"/>
              </a:rPr>
              <a:t>Create: Chehk Ivan, Dzyzyl Denis</a:t>
            </a:r>
            <a:endParaRPr dirty="0">
              <a:latin typeface="Modern Love" panose="04090805081005020601" pitchFamily="82" charset="0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360464" y="2126255"/>
            <a:ext cx="6366216" cy="17658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В </a:t>
            </a:r>
            <a:r>
              <a:rPr lang="ru-RU" sz="3200" dirty="0" err="1"/>
              <a:t>чому</a:t>
            </a:r>
            <a:r>
              <a:rPr lang="ru-RU" sz="3200" dirty="0"/>
              <a:t> </a:t>
            </a:r>
            <a:r>
              <a:rPr lang="ru-RU" sz="3200" dirty="0" err="1"/>
              <a:t>різниця</a:t>
            </a:r>
            <a:r>
              <a:rPr lang="ru-RU" sz="3200" dirty="0"/>
              <a:t> при </a:t>
            </a:r>
            <a:r>
              <a:rPr lang="ru-RU" sz="3200" dirty="0" err="1"/>
              <a:t>роботі</a:t>
            </a:r>
            <a:r>
              <a:rPr lang="ru-RU" sz="3200" dirty="0"/>
              <a:t> з </a:t>
            </a:r>
            <a:r>
              <a:rPr lang="ru-RU" sz="3200" dirty="0" err="1"/>
              <a:t>периферією</a:t>
            </a:r>
            <a:r>
              <a:rPr lang="ru-RU" sz="3200" dirty="0"/>
              <a:t> у ОС </a:t>
            </a:r>
            <a:r>
              <a:rPr lang="en-US" sz="3200" dirty="0"/>
              <a:t>Linux </a:t>
            </a:r>
            <a:r>
              <a:rPr lang="ru-RU" sz="3200" dirty="0"/>
              <a:t>та ОС </a:t>
            </a:r>
            <a:r>
              <a:rPr lang="en-US" sz="3200" dirty="0"/>
              <a:t>Windows?</a:t>
            </a:r>
            <a:endParaRPr sz="3200" dirty="0">
              <a:solidFill>
                <a:schemeClr val="accent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1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7AD6F61-54C4-7C13-6460-F1620F1FFCE2}"/>
              </a:ext>
            </a:extLst>
          </p:cNvPr>
          <p:cNvSpPr txBox="1"/>
          <p:nvPr/>
        </p:nvSpPr>
        <p:spPr>
          <a:xfrm>
            <a:off x="683949" y="1391683"/>
            <a:ext cx="9193936" cy="294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800" b="1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Драйвери</a:t>
            </a:r>
            <a:r>
              <a:rPr lang="ru-RU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:</a:t>
            </a:r>
            <a:endParaRPr lang="ru-RU" sz="1800" b="0" i="0" dirty="0">
              <a:solidFill>
                <a:srgbClr val="D1D5DB"/>
              </a:solidFill>
              <a:effectLst/>
              <a:latin typeface="Bahnschrift" panose="020B0502040204020203" pitchFamily="34" charset="0"/>
            </a:endParaRPr>
          </a:p>
          <a:p>
            <a:pPr marL="457200" lvl="1" algn="l">
              <a:lnSpc>
                <a:spcPct val="150000"/>
              </a:lnSpc>
            </a:pPr>
            <a:r>
              <a:rPr lang="en-US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Linux: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Зазвичай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вже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вбудовані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457200" lvl="1" algn="l">
              <a:lnSpc>
                <a:spcPct val="150000"/>
              </a:lnSpc>
            </a:pPr>
            <a:r>
              <a:rPr lang="en-US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Windows: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Зазвичай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потрібно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окремо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встановлювати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драйвери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457200" lvl="1" algn="l">
              <a:lnSpc>
                <a:spcPct val="150000"/>
              </a:lnSpc>
            </a:pPr>
            <a:endParaRPr lang="ru-RU" sz="1800" b="0" i="0" dirty="0">
              <a:solidFill>
                <a:srgbClr val="D1D5DB"/>
              </a:solidFill>
              <a:effectLst/>
              <a:latin typeface="Bahnschrif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1800" b="1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Монтування</a:t>
            </a:r>
            <a:r>
              <a:rPr lang="ru-RU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1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флешок</a:t>
            </a:r>
            <a:r>
              <a:rPr lang="ru-RU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і </a:t>
            </a:r>
            <a:r>
              <a:rPr lang="ru-RU" sz="1800" b="1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зовнішніх</a:t>
            </a:r>
            <a:r>
              <a:rPr lang="ru-RU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1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накопичувачів</a:t>
            </a:r>
            <a:r>
              <a:rPr lang="ru-RU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:</a:t>
            </a:r>
            <a:endParaRPr lang="ru-RU" sz="1800" b="0" i="0" dirty="0">
              <a:solidFill>
                <a:srgbClr val="D1D5DB"/>
              </a:solidFill>
              <a:effectLst/>
              <a:latin typeface="Bahnschrift" panose="020B0502040204020203" pitchFamily="34" charset="0"/>
            </a:endParaRPr>
          </a:p>
          <a:p>
            <a:pPr marL="457200" lvl="1" algn="l">
              <a:lnSpc>
                <a:spcPct val="150000"/>
              </a:lnSpc>
            </a:pPr>
            <a:r>
              <a:rPr lang="en-US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Linux: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Зазвичай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автоматично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монтує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пристрої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457200" lvl="1" algn="l">
              <a:lnSpc>
                <a:spcPct val="150000"/>
              </a:lnSpc>
            </a:pPr>
            <a:r>
              <a:rPr lang="en-US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Windows: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Іноді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потрібно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вибирати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опцію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відкриття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2" name="Picture 2" descr="Windows 11 1080x1080 icon, for those of you who need it... :  r/Windows_Redesign">
            <a:extLst>
              <a:ext uri="{FF2B5EF4-FFF2-40B4-BE49-F238E27FC236}">
                <a16:creationId xmlns:a16="http://schemas.microsoft.com/office/drawing/2014/main" id="{B7C88E2A-B753-200B-C5C1-2214AC02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4" y="2343440"/>
            <a:ext cx="251782" cy="25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Linux — Википедия">
            <a:extLst>
              <a:ext uri="{FF2B5EF4-FFF2-40B4-BE49-F238E27FC236}">
                <a16:creationId xmlns:a16="http://schemas.microsoft.com/office/drawing/2014/main" id="{D6759A7C-39D0-07B4-F4BB-F96BCD34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4" y="1906230"/>
            <a:ext cx="251782" cy="2983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indows 11 1080x1080 icon, for those of you who need it... :  r/Windows_Redesign">
            <a:extLst>
              <a:ext uri="{FF2B5EF4-FFF2-40B4-BE49-F238E27FC236}">
                <a16:creationId xmlns:a16="http://schemas.microsoft.com/office/drawing/2014/main" id="{72EAE7D1-E5D9-D7BE-F187-71274A99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4" y="4004915"/>
            <a:ext cx="251782" cy="25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inux — Википедия">
            <a:extLst>
              <a:ext uri="{FF2B5EF4-FFF2-40B4-BE49-F238E27FC236}">
                <a16:creationId xmlns:a16="http://schemas.microsoft.com/office/drawing/2014/main" id="{F420BCFE-9279-465F-60A9-4C05CD01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4" y="3567705"/>
            <a:ext cx="251782" cy="2983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9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356E1D35-97C8-6299-B7E0-28747C986E5C}"/>
              </a:ext>
            </a:extLst>
          </p:cNvPr>
          <p:cNvSpPr txBox="1"/>
          <p:nvPr/>
        </p:nvSpPr>
        <p:spPr>
          <a:xfrm>
            <a:off x="574765" y="1307237"/>
            <a:ext cx="8390710" cy="294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800" b="1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Доступність</a:t>
            </a:r>
            <a:r>
              <a:rPr lang="ru-RU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1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програм</a:t>
            </a:r>
            <a:r>
              <a:rPr lang="ru-RU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:</a:t>
            </a:r>
            <a:endParaRPr lang="ru-RU" sz="1800" b="0" i="0" dirty="0">
              <a:solidFill>
                <a:srgbClr val="D1D5DB"/>
              </a:solidFill>
              <a:effectLst/>
              <a:latin typeface="Bahnschrift" panose="020B0502040204020203" pitchFamily="34" charset="0"/>
            </a:endParaRPr>
          </a:p>
          <a:p>
            <a:pPr marL="457200" lvl="1" algn="l">
              <a:lnSpc>
                <a:spcPct val="150000"/>
              </a:lnSpc>
            </a:pPr>
            <a:r>
              <a:rPr lang="en-US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Linux: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Безкоштовні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та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відкриті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альтернативи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для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багатьох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програм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457200" lvl="1" algn="l">
              <a:lnSpc>
                <a:spcPct val="150000"/>
              </a:lnSpc>
            </a:pPr>
            <a:r>
              <a:rPr lang="en-US" sz="1800" b="1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Windows: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Більше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комерційних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dirty="0" err="1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програм</a:t>
            </a:r>
            <a:r>
              <a:rPr lang="ru-RU" sz="1800" b="0" i="0" dirty="0">
                <a:solidFill>
                  <a:srgbClr val="D1D5DB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457200" lvl="1" algn="l">
              <a:lnSpc>
                <a:spcPct val="150000"/>
              </a:lnSpc>
            </a:pPr>
            <a:endParaRPr lang="en-US" sz="1800" b="0" i="0" dirty="0">
              <a:solidFill>
                <a:srgbClr val="D1D5DB"/>
              </a:solidFill>
              <a:effectLst/>
              <a:latin typeface="Bahnschrift" panose="020B0502040204020203" pitchFamily="34" charset="0"/>
            </a:endParaRPr>
          </a:p>
          <a:p>
            <a:pPr lvl="1" algn="l">
              <a:lnSpc>
                <a:spcPct val="150000"/>
              </a:lnSpc>
            </a:pPr>
            <a:r>
              <a:rPr lang="ru-RU" sz="1800" b="1" dirty="0" err="1">
                <a:solidFill>
                  <a:srgbClr val="D1D5DB"/>
                </a:solidFill>
                <a:latin typeface="Bahnschrift" panose="020B0502040204020203" pitchFamily="34" charset="0"/>
              </a:rPr>
              <a:t>Інтерфейс</a:t>
            </a:r>
            <a:r>
              <a:rPr lang="ru-RU" sz="1800" b="1" dirty="0">
                <a:solidFill>
                  <a:srgbClr val="D1D5DB"/>
                </a:solidFill>
                <a:latin typeface="Bahnschrift" panose="020B0502040204020203" pitchFamily="34" charset="0"/>
              </a:rPr>
              <a:t> </a:t>
            </a:r>
            <a:r>
              <a:rPr lang="ru-RU" sz="1800" b="1" dirty="0" err="1">
                <a:solidFill>
                  <a:srgbClr val="D1D5DB"/>
                </a:solidFill>
                <a:latin typeface="Bahnschrift" panose="020B0502040204020203" pitchFamily="34" charset="0"/>
              </a:rPr>
              <a:t>користувача</a:t>
            </a:r>
            <a:r>
              <a:rPr lang="ru-RU" sz="1800" b="1" dirty="0">
                <a:solidFill>
                  <a:srgbClr val="D1D5DB"/>
                </a:solidFill>
                <a:latin typeface="Bahnschrift" panose="020B0502040204020203" pitchFamily="34" charset="0"/>
              </a:rPr>
              <a:t>:</a:t>
            </a:r>
          </a:p>
          <a:p>
            <a:pPr marL="457200" lvl="1">
              <a:lnSpc>
                <a:spcPct val="150000"/>
              </a:lnSpc>
            </a:pPr>
            <a:r>
              <a:rPr lang="en-US" sz="1800" b="1" dirty="0">
                <a:solidFill>
                  <a:srgbClr val="D1D5DB"/>
                </a:solidFill>
                <a:latin typeface="Bahnschrift" panose="020B0502040204020203" pitchFamily="34" charset="0"/>
              </a:rPr>
              <a:t>Linux: </a:t>
            </a:r>
            <a:r>
              <a:rPr lang="ru-RU" sz="1800" dirty="0" err="1">
                <a:solidFill>
                  <a:srgbClr val="D1D5DB"/>
                </a:solidFill>
                <a:latin typeface="Bahnschrift" panose="020B0502040204020203" pitchFamily="34" charset="0"/>
              </a:rPr>
              <a:t>Більше</a:t>
            </a:r>
            <a:r>
              <a:rPr lang="ru-RU" sz="1800" dirty="0">
                <a:solidFill>
                  <a:srgbClr val="D1D5DB"/>
                </a:solidFill>
                <a:latin typeface="Bahnschrift" panose="020B0502040204020203" pitchFamily="34" charset="0"/>
              </a:rPr>
              <a:t> акцент на командному рядку і </a:t>
            </a:r>
            <a:r>
              <a:rPr lang="ru-RU" sz="1800" dirty="0" err="1">
                <a:solidFill>
                  <a:srgbClr val="D1D5DB"/>
                </a:solidFill>
                <a:latin typeface="Bahnschrift" panose="020B0502040204020203" pitchFamily="34" charset="0"/>
              </a:rPr>
              <a:t>гнучкості</a:t>
            </a:r>
            <a:r>
              <a:rPr lang="ru-RU" sz="1800" dirty="0">
                <a:solidFill>
                  <a:srgbClr val="D1D5DB"/>
                </a:solidFill>
                <a:latin typeface="Bahnschrift" panose="020B0502040204020203" pitchFamily="34" charset="0"/>
              </a:rPr>
              <a:t>.</a:t>
            </a:r>
          </a:p>
          <a:p>
            <a:pPr marL="457200" lvl="1">
              <a:lnSpc>
                <a:spcPct val="150000"/>
              </a:lnSpc>
            </a:pPr>
            <a:r>
              <a:rPr lang="en-US" sz="1800" b="1" dirty="0">
                <a:solidFill>
                  <a:srgbClr val="D1D5DB"/>
                </a:solidFill>
                <a:latin typeface="Bahnschrift" panose="020B0502040204020203" pitchFamily="34" charset="0"/>
              </a:rPr>
              <a:t>Windows:</a:t>
            </a:r>
            <a:r>
              <a:rPr lang="en-US" sz="1800" dirty="0">
                <a:solidFill>
                  <a:srgbClr val="D1D5DB"/>
                </a:solidFill>
                <a:latin typeface="Bahnschrift" panose="020B0502040204020203" pitchFamily="34" charset="0"/>
              </a:rPr>
              <a:t> </a:t>
            </a:r>
            <a:r>
              <a:rPr lang="ru-RU" sz="1800" dirty="0" err="1">
                <a:solidFill>
                  <a:srgbClr val="D1D5DB"/>
                </a:solidFill>
                <a:latin typeface="Bahnschrift" panose="020B0502040204020203" pitchFamily="34" charset="0"/>
              </a:rPr>
              <a:t>Спрощений</a:t>
            </a:r>
            <a:r>
              <a:rPr lang="ru-RU" sz="1800" dirty="0">
                <a:solidFill>
                  <a:srgbClr val="D1D5DB"/>
                </a:solidFill>
                <a:latin typeface="Bahnschrift" panose="020B0502040204020203" pitchFamily="34" charset="0"/>
              </a:rPr>
              <a:t> </a:t>
            </a:r>
            <a:r>
              <a:rPr lang="ru-RU" sz="1800" dirty="0" err="1">
                <a:solidFill>
                  <a:srgbClr val="D1D5DB"/>
                </a:solidFill>
                <a:latin typeface="Bahnschrift" panose="020B0502040204020203" pitchFamily="34" charset="0"/>
              </a:rPr>
              <a:t>графічний</a:t>
            </a:r>
            <a:r>
              <a:rPr lang="ru-RU" sz="1800" dirty="0">
                <a:solidFill>
                  <a:srgbClr val="D1D5DB"/>
                </a:solidFill>
                <a:latin typeface="Bahnschrift" panose="020B0502040204020203" pitchFamily="34" charset="0"/>
              </a:rPr>
              <a:t> </a:t>
            </a:r>
            <a:r>
              <a:rPr lang="ru-RU" sz="1800" dirty="0" err="1">
                <a:solidFill>
                  <a:srgbClr val="D1D5DB"/>
                </a:solidFill>
                <a:latin typeface="Bahnschrift" panose="020B0502040204020203" pitchFamily="34" charset="0"/>
              </a:rPr>
              <a:t>інтерфейс</a:t>
            </a:r>
            <a:r>
              <a:rPr lang="ru-RU" sz="1800" dirty="0">
                <a:solidFill>
                  <a:srgbClr val="D1D5DB"/>
                </a:solidFill>
                <a:latin typeface="Bahnschrift" panose="020B0502040204020203" pitchFamily="34" charset="0"/>
              </a:rPr>
              <a:t> для </a:t>
            </a:r>
            <a:r>
              <a:rPr lang="ru-RU" sz="1800" dirty="0" err="1">
                <a:solidFill>
                  <a:srgbClr val="D1D5DB"/>
                </a:solidFill>
                <a:latin typeface="Bahnschrift" panose="020B0502040204020203" pitchFamily="34" charset="0"/>
              </a:rPr>
              <a:t>більшості</a:t>
            </a:r>
            <a:r>
              <a:rPr lang="ru-RU" sz="1800" dirty="0">
                <a:solidFill>
                  <a:srgbClr val="D1D5DB"/>
                </a:solidFill>
                <a:latin typeface="Bahnschrift" panose="020B0502040204020203" pitchFamily="34" charset="0"/>
              </a:rPr>
              <a:t> </a:t>
            </a:r>
            <a:r>
              <a:rPr lang="ru-RU" sz="1800" dirty="0" err="1">
                <a:solidFill>
                  <a:srgbClr val="D1D5DB"/>
                </a:solidFill>
                <a:latin typeface="Bahnschrift" panose="020B0502040204020203" pitchFamily="34" charset="0"/>
              </a:rPr>
              <a:t>користувачів</a:t>
            </a:r>
            <a:r>
              <a:rPr lang="ru-RU" sz="1800" dirty="0">
                <a:solidFill>
                  <a:srgbClr val="D1D5DB"/>
                </a:solidFill>
                <a:latin typeface="Bahnschrift" panose="020B0502040204020203" pitchFamily="34" charset="0"/>
              </a:rPr>
              <a:t>.</a:t>
            </a:r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Windows 11 1080x1080 icon, for those of you who need it... :  r/Windows_Redesign">
            <a:extLst>
              <a:ext uri="{FF2B5EF4-FFF2-40B4-BE49-F238E27FC236}">
                <a16:creationId xmlns:a16="http://schemas.microsoft.com/office/drawing/2014/main" id="{108747DA-52A3-2537-C193-863C7B6BA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44" y="2261559"/>
            <a:ext cx="251782" cy="25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— Википедия">
            <a:extLst>
              <a:ext uri="{FF2B5EF4-FFF2-40B4-BE49-F238E27FC236}">
                <a16:creationId xmlns:a16="http://schemas.microsoft.com/office/drawing/2014/main" id="{621401AB-2996-4F91-10E1-68D515C1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44" y="1824349"/>
            <a:ext cx="251782" cy="2983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Windows 11 1080x1080 icon, for those of you who need it... :  r/Windows_Redesign">
            <a:extLst>
              <a:ext uri="{FF2B5EF4-FFF2-40B4-BE49-F238E27FC236}">
                <a16:creationId xmlns:a16="http://schemas.microsoft.com/office/drawing/2014/main" id="{544E35F3-005A-F7D7-2F57-7DC0B6CC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44" y="3953896"/>
            <a:ext cx="251782" cy="25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Linux — Википедия">
            <a:extLst>
              <a:ext uri="{FF2B5EF4-FFF2-40B4-BE49-F238E27FC236}">
                <a16:creationId xmlns:a16="http://schemas.microsoft.com/office/drawing/2014/main" id="{C1A53733-94A4-B31B-B18E-B8851D21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44" y="3471119"/>
            <a:ext cx="251782" cy="2983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720080" y="1418174"/>
            <a:ext cx="3861739" cy="3189976"/>
            <a:chOff x="1639475" y="1060075"/>
            <a:chExt cx="4343425" cy="3588275"/>
          </a:xfrm>
        </p:grpSpPr>
        <p:sp>
          <p:nvSpPr>
            <p:cNvPr id="2310" name="Google Shape;2310;p48"/>
            <p:cNvSpPr/>
            <p:nvPr/>
          </p:nvSpPr>
          <p:spPr>
            <a:xfrm>
              <a:off x="3148000" y="4056275"/>
              <a:ext cx="1326375" cy="592075"/>
            </a:xfrm>
            <a:custGeom>
              <a:avLst/>
              <a:gdLst/>
              <a:ahLst/>
              <a:cxnLst/>
              <a:rect l="l" t="t" r="r" b="b"/>
              <a:pathLst>
                <a:path w="53055" h="23683" fill="none" extrusionOk="0">
                  <a:moveTo>
                    <a:pt x="51793" y="23682"/>
                  </a:moveTo>
                  <a:lnTo>
                    <a:pt x="1263" y="23682"/>
                  </a:lnTo>
                  <a:cubicBezTo>
                    <a:pt x="370" y="23682"/>
                    <a:pt x="1" y="22611"/>
                    <a:pt x="727" y="22134"/>
                  </a:cubicBezTo>
                  <a:lnTo>
                    <a:pt x="5799" y="18777"/>
                  </a:lnTo>
                  <a:cubicBezTo>
                    <a:pt x="6751" y="18146"/>
                    <a:pt x="7370" y="17158"/>
                    <a:pt x="7478" y="16074"/>
                  </a:cubicBezTo>
                  <a:lnTo>
                    <a:pt x="9133" y="1"/>
                  </a:lnTo>
                  <a:lnTo>
                    <a:pt x="43923" y="1"/>
                  </a:lnTo>
                  <a:lnTo>
                    <a:pt x="45578" y="16074"/>
                  </a:lnTo>
                  <a:cubicBezTo>
                    <a:pt x="45685" y="17158"/>
                    <a:pt x="46304" y="18146"/>
                    <a:pt x="47256" y="18777"/>
                  </a:cubicBezTo>
                  <a:lnTo>
                    <a:pt x="52328" y="22134"/>
                  </a:lnTo>
                  <a:cubicBezTo>
                    <a:pt x="53055" y="22611"/>
                    <a:pt x="52686" y="23682"/>
                    <a:pt x="51793" y="236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1639475" y="1060075"/>
              <a:ext cx="4343425" cy="2993850"/>
            </a:xfrm>
            <a:custGeom>
              <a:avLst/>
              <a:gdLst/>
              <a:ahLst/>
              <a:cxnLst/>
              <a:rect l="l" t="t" r="r" b="b"/>
              <a:pathLst>
                <a:path w="173737" h="119754" fill="none" extrusionOk="0">
                  <a:moveTo>
                    <a:pt x="173737" y="4204"/>
                  </a:moveTo>
                  <a:lnTo>
                    <a:pt x="173737" y="115563"/>
                  </a:lnTo>
                  <a:cubicBezTo>
                    <a:pt x="173737" y="117872"/>
                    <a:pt x="171855" y="119754"/>
                    <a:pt x="169534" y="119754"/>
                  </a:cubicBezTo>
                  <a:lnTo>
                    <a:pt x="4204" y="119754"/>
                  </a:lnTo>
                  <a:cubicBezTo>
                    <a:pt x="1882" y="119754"/>
                    <a:pt x="1" y="117884"/>
                    <a:pt x="1" y="115563"/>
                  </a:cubicBezTo>
                  <a:lnTo>
                    <a:pt x="1" y="4204"/>
                  </a:lnTo>
                  <a:cubicBezTo>
                    <a:pt x="1" y="1882"/>
                    <a:pt x="1882" y="1"/>
                    <a:pt x="4204" y="1"/>
                  </a:cubicBezTo>
                  <a:lnTo>
                    <a:pt x="169534" y="1"/>
                  </a:lnTo>
                  <a:cubicBezTo>
                    <a:pt x="171855" y="1"/>
                    <a:pt x="173737" y="1882"/>
                    <a:pt x="173737" y="42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1639475" y="3657125"/>
              <a:ext cx="4343425" cy="25"/>
            </a:xfrm>
            <a:custGeom>
              <a:avLst/>
              <a:gdLst/>
              <a:ahLst/>
              <a:cxnLst/>
              <a:rect l="l" t="t" r="r" b="b"/>
              <a:pathLst>
                <a:path w="173737" h="1" fill="none" extrusionOk="0">
                  <a:moveTo>
                    <a:pt x="1" y="1"/>
                  </a:moveTo>
                  <a:lnTo>
                    <a:pt x="17373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dir="5400000" algn="bl" rotWithShape="0">
                <a:schemeClr val="accent1">
                  <a:alpha val="7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2916875" y="1404807"/>
            <a:ext cx="3325899" cy="21743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Розгляньте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 та дайте </a:t>
            </a:r>
            <a:r>
              <a:rPr lang="ru-RU" dirty="0" err="1"/>
              <a:t>відповіді</a:t>
            </a:r>
            <a:r>
              <a:rPr lang="ru-RU" dirty="0"/>
              <a:t>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11580" y="1326155"/>
            <a:ext cx="6720840" cy="17658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При </a:t>
            </a:r>
            <a:r>
              <a:rPr lang="ru-RU" sz="3200" dirty="0" err="1"/>
              <a:t>роботі</a:t>
            </a:r>
            <a:r>
              <a:rPr lang="ru-RU" sz="3200" dirty="0"/>
              <a:t> з </a:t>
            </a:r>
            <a:r>
              <a:rPr lang="ru-RU" sz="3200" dirty="0" err="1"/>
              <a:t>персональним</a:t>
            </a:r>
            <a:r>
              <a:rPr lang="ru-RU" sz="3200" dirty="0"/>
              <a:t> </a:t>
            </a:r>
            <a:r>
              <a:rPr lang="ru-RU" sz="3200" dirty="0" err="1"/>
              <a:t>комп’ютером</a:t>
            </a:r>
            <a:r>
              <a:rPr lang="ru-RU" sz="3200" dirty="0"/>
              <a:t> </a:t>
            </a:r>
            <a:r>
              <a:rPr lang="ru-RU" sz="3200" dirty="0" err="1"/>
              <a:t>дуже</a:t>
            </a:r>
            <a:r>
              <a:rPr lang="ru-RU" sz="3200" dirty="0"/>
              <a:t> часто </a:t>
            </a:r>
            <a:r>
              <a:rPr lang="ru-RU" sz="3200" dirty="0" err="1"/>
              <a:t>виникає</a:t>
            </a:r>
            <a:r>
              <a:rPr lang="ru-RU" sz="3200" dirty="0"/>
              <a:t> </a:t>
            </a:r>
            <a:r>
              <a:rPr lang="ru-RU" sz="3200" dirty="0" err="1"/>
              <a:t>необхідність</a:t>
            </a:r>
            <a:r>
              <a:rPr lang="ru-RU" sz="3200" dirty="0"/>
              <a:t> </a:t>
            </a:r>
            <a:r>
              <a:rPr lang="ru-RU" sz="3200" dirty="0" err="1"/>
              <a:t>підключати</a:t>
            </a:r>
            <a:r>
              <a:rPr lang="ru-RU" sz="3200" dirty="0"/>
              <a:t> </a:t>
            </a:r>
            <a:r>
              <a:rPr lang="ru-RU" sz="3200" dirty="0" err="1"/>
              <a:t>периферійне</a:t>
            </a:r>
            <a:r>
              <a:rPr lang="ru-RU" sz="3200" dirty="0"/>
              <a:t> </a:t>
            </a:r>
            <a:r>
              <a:rPr lang="ru-RU" sz="3200" dirty="0" err="1"/>
              <a:t>обладнання</a:t>
            </a:r>
            <a:r>
              <a:rPr lang="ru-RU" sz="3200" dirty="0"/>
              <a:t>. </a:t>
            </a:r>
            <a:br>
              <a:rPr lang="ru-RU" sz="3200" dirty="0"/>
            </a:br>
            <a:r>
              <a:rPr lang="ru-RU" sz="3200" dirty="0"/>
              <a:t>На </a:t>
            </a:r>
            <a:r>
              <a:rPr lang="ru-RU" sz="3200" dirty="0" err="1"/>
              <a:t>прикладі</a:t>
            </a:r>
            <a:r>
              <a:rPr lang="ru-RU" sz="3200" dirty="0"/>
              <a:t> принтера та флешки </a:t>
            </a:r>
            <a:r>
              <a:rPr lang="ru-RU" sz="3200" dirty="0" err="1"/>
              <a:t>опишіть</a:t>
            </a:r>
            <a:r>
              <a:rPr lang="ru-RU" sz="3200" dirty="0"/>
              <a:t> </a:t>
            </a:r>
            <a:r>
              <a:rPr lang="ru-RU" sz="3200" dirty="0" err="1"/>
              <a:t>який</a:t>
            </a:r>
            <a:r>
              <a:rPr lang="ru-RU" sz="3200" dirty="0"/>
              <a:t> </a:t>
            </a:r>
            <a:r>
              <a:rPr lang="ru-RU" sz="3200" dirty="0" err="1"/>
              <a:t>механізм</a:t>
            </a:r>
            <a:r>
              <a:rPr lang="ru-RU" sz="3200" dirty="0"/>
              <a:t> </a:t>
            </a:r>
            <a:r>
              <a:rPr lang="ru-RU" sz="3200" dirty="0" err="1"/>
              <a:t>має</a:t>
            </a:r>
            <a:r>
              <a:rPr lang="ru-RU" sz="3200" dirty="0"/>
              <a:t> ОС Linux для </a:t>
            </a:r>
            <a:r>
              <a:rPr lang="ru-RU" sz="3200" dirty="0" err="1"/>
              <a:t>роботи</a:t>
            </a:r>
            <a:r>
              <a:rPr lang="ru-RU" sz="3200" dirty="0"/>
              <a:t> з ними.</a:t>
            </a:r>
            <a:endParaRPr sz="3200" dirty="0">
              <a:solidFill>
                <a:schemeClr val="accent1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 flipH="1">
            <a:off x="232954" y="7"/>
            <a:ext cx="1423548" cy="3741186"/>
            <a:chOff x="7350442" y="2608992"/>
            <a:chExt cx="636650" cy="1673160"/>
          </a:xfrm>
        </p:grpSpPr>
        <p:sp>
          <p:nvSpPr>
            <p:cNvPr id="283" name="Google Shape;283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29400" y="463368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err="1"/>
              <a:t>Автоматичне</a:t>
            </a:r>
            <a:r>
              <a:rPr lang="ru-RU" sz="4400" dirty="0"/>
              <a:t> </a:t>
            </a:r>
            <a:r>
              <a:rPr lang="ru-RU" sz="4400" dirty="0" err="1"/>
              <a:t>розпізнавання</a:t>
            </a:r>
            <a:r>
              <a:rPr lang="ru-RU" sz="4400" dirty="0"/>
              <a:t>:</a:t>
            </a:r>
            <a:endParaRPr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D0D61-E494-3868-7985-058F2BECC6FC}"/>
              </a:ext>
            </a:extLst>
          </p:cNvPr>
          <p:cNvSpPr txBox="1"/>
          <p:nvPr/>
        </p:nvSpPr>
        <p:spPr>
          <a:xfrm>
            <a:off x="1939698" y="1998086"/>
            <a:ext cx="52753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Коли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підключаєте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принтер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або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флешку до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комп'ютера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через </a:t>
            </a:r>
            <a:r>
              <a:rPr lang="en-US" sz="2000" dirty="0">
                <a:solidFill>
                  <a:schemeClr val="dk1"/>
                </a:solidFill>
                <a:latin typeface="Bahnschrift" panose="020B0502040204020203" pitchFamily="34" charset="0"/>
              </a:rPr>
              <a:t>USB-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порт, </a:t>
            </a:r>
            <a:r>
              <a:rPr lang="en-US" sz="2000" dirty="0">
                <a:solidFill>
                  <a:schemeClr val="dk1"/>
                </a:solidFill>
                <a:latin typeface="Bahnschrift" panose="020B0502040204020203" pitchFamily="34" charset="0"/>
              </a:rPr>
              <a:t>Linux 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автоматично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розпізнає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ці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пристрої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і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встановлює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відповідні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драйвери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. Вам не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потрібно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проводити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складні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налаштування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.</a:t>
            </a:r>
            <a:endParaRPr lang="ru-UA" sz="2000" dirty="0">
              <a:solidFill>
                <a:schemeClr val="dk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41"/>
          <p:cNvSpPr txBox="1">
            <a:spLocks noGrp="1"/>
          </p:cNvSpPr>
          <p:nvPr>
            <p:ph type="subTitle" idx="1"/>
          </p:nvPr>
        </p:nvSpPr>
        <p:spPr>
          <a:xfrm>
            <a:off x="390769" y="2183130"/>
            <a:ext cx="4364111" cy="117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Після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підключення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принтера,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можете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друкувати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документи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з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різних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програм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обираючи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зі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списку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розпізнаних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принтерів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. </a:t>
            </a:r>
            <a:endParaRPr lang="en-US" sz="2000" dirty="0">
              <a:solidFill>
                <a:schemeClr val="dk1"/>
              </a:solidFill>
              <a:latin typeface="Bahnschrift" panose="020B0502040204020203" pitchFamily="34" charset="0"/>
            </a:endParaRPr>
          </a:p>
          <a:p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Цей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процес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також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автоматизований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.</a:t>
            </a:r>
            <a:endParaRPr lang="ru-RU" sz="2000" dirty="0">
              <a:solidFill>
                <a:schemeClr val="dk1"/>
              </a:solidFill>
              <a:latin typeface="Bahnschrift" panose="020B0502040204020203" pitchFamily="34" charset="0"/>
              <a:sym typeface="DM Sans"/>
            </a:endParaRPr>
          </a:p>
        </p:txBody>
      </p:sp>
      <p:grpSp>
        <p:nvGrpSpPr>
          <p:cNvPr id="2136" name="Google Shape;2136;p41"/>
          <p:cNvGrpSpPr/>
          <p:nvPr/>
        </p:nvGrpSpPr>
        <p:grpSpPr>
          <a:xfrm rot="5400000">
            <a:off x="7842363" y="-1134630"/>
            <a:ext cx="959680" cy="3741186"/>
            <a:chOff x="7557897" y="2608992"/>
            <a:chExt cx="429195" cy="1673160"/>
          </a:xfrm>
        </p:grpSpPr>
        <p:sp>
          <p:nvSpPr>
            <p:cNvPr id="2137" name="Google Shape;2137;p4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0" name="Google Shape;2140;p41"/>
          <p:cNvSpPr txBox="1">
            <a:spLocks noGrp="1"/>
          </p:cNvSpPr>
          <p:nvPr>
            <p:ph type="title"/>
          </p:nvPr>
        </p:nvSpPr>
        <p:spPr>
          <a:xfrm>
            <a:off x="390769" y="689694"/>
            <a:ext cx="6184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Робота з принтером : </a:t>
            </a:r>
            <a:endParaRPr sz="4400" dirty="0"/>
          </a:p>
        </p:txBody>
      </p:sp>
      <p:pic>
        <p:nvPicPr>
          <p:cNvPr id="3" name="Рисунок 2" descr="Зображення, що містить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6627F1B2-CBB3-D427-DBA9-B01F39DAC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4022" y="1345932"/>
            <a:ext cx="2689209" cy="26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41"/>
          <p:cNvSpPr txBox="1">
            <a:spLocks noGrp="1"/>
          </p:cNvSpPr>
          <p:nvPr>
            <p:ph type="subTitle" idx="1"/>
          </p:nvPr>
        </p:nvSpPr>
        <p:spPr>
          <a:xfrm>
            <a:off x="390769" y="1978934"/>
            <a:ext cx="4752731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Флешка автоматично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монтується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після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підключення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і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стає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доступною для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зчитування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та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запису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. Ви можете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переглядати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та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копіювати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файли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з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неї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використовуючи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файловий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менеджер, і вам не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потрібно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проводити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жодних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додаткових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дій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.</a:t>
            </a:r>
            <a:endParaRPr lang="ru-RU" sz="2000" dirty="0">
              <a:solidFill>
                <a:schemeClr val="dk1"/>
              </a:solidFill>
              <a:latin typeface="Bahnschrift" panose="020B0502040204020203" pitchFamily="34" charset="0"/>
              <a:sym typeface="DM Sans"/>
            </a:endParaRPr>
          </a:p>
        </p:txBody>
      </p:sp>
      <p:grpSp>
        <p:nvGrpSpPr>
          <p:cNvPr id="2136" name="Google Shape;2136;p41"/>
          <p:cNvGrpSpPr/>
          <p:nvPr/>
        </p:nvGrpSpPr>
        <p:grpSpPr>
          <a:xfrm rot="5400000">
            <a:off x="7842363" y="-1134630"/>
            <a:ext cx="959680" cy="3741186"/>
            <a:chOff x="7557897" y="2608992"/>
            <a:chExt cx="429195" cy="1673160"/>
          </a:xfrm>
        </p:grpSpPr>
        <p:sp>
          <p:nvSpPr>
            <p:cNvPr id="2137" name="Google Shape;2137;p4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0" name="Google Shape;2140;p41"/>
          <p:cNvSpPr txBox="1">
            <a:spLocks noGrp="1"/>
          </p:cNvSpPr>
          <p:nvPr>
            <p:ph type="title"/>
          </p:nvPr>
        </p:nvSpPr>
        <p:spPr>
          <a:xfrm>
            <a:off x="390769" y="689694"/>
            <a:ext cx="6184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Робота з флешкою: </a:t>
            </a:r>
            <a:endParaRPr sz="4400" dirty="0"/>
          </a:p>
        </p:txBody>
      </p:sp>
      <p:pic>
        <p:nvPicPr>
          <p:cNvPr id="7" name="Рисунок 6" descr="Зображення, що містить Пристрій зберігання даних, USB-пам’ять&#10;&#10;Автоматично згенерований опис">
            <a:extLst>
              <a:ext uri="{FF2B5EF4-FFF2-40B4-BE49-F238E27FC236}">
                <a16:creationId xmlns:a16="http://schemas.microsoft.com/office/drawing/2014/main" id="{C05CED23-FB20-8122-DBB5-A5A76D820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6136" y="1033884"/>
            <a:ext cx="3578891" cy="35788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41"/>
          <p:cNvSpPr txBox="1">
            <a:spLocks noGrp="1"/>
          </p:cNvSpPr>
          <p:nvPr>
            <p:ph type="subTitle" idx="1"/>
          </p:nvPr>
        </p:nvSpPr>
        <p:spPr>
          <a:xfrm>
            <a:off x="390769" y="1992630"/>
            <a:ext cx="4181231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Якщо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хочете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знайти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ваші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підключені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флешки та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інші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зовнішні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пристрої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,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можете перейти в папку "/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media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". Тут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знайдете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доступні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пристрої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та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зможете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працювати</a:t>
            </a:r>
            <a:r>
              <a:rPr lang="ru-RU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з ними.</a:t>
            </a:r>
            <a:endParaRPr lang="ru-RU" sz="2000" dirty="0">
              <a:solidFill>
                <a:schemeClr val="dk1"/>
              </a:solidFill>
              <a:latin typeface="Bahnschrift" panose="020B0502040204020203" pitchFamily="34" charset="0"/>
              <a:sym typeface="DM Sans"/>
            </a:endParaRPr>
          </a:p>
        </p:txBody>
      </p:sp>
      <p:grpSp>
        <p:nvGrpSpPr>
          <p:cNvPr id="2136" name="Google Shape;2136;p41"/>
          <p:cNvGrpSpPr/>
          <p:nvPr/>
        </p:nvGrpSpPr>
        <p:grpSpPr>
          <a:xfrm rot="5400000">
            <a:off x="7842363" y="-1134630"/>
            <a:ext cx="959680" cy="3741186"/>
            <a:chOff x="7557897" y="2608992"/>
            <a:chExt cx="429195" cy="1673160"/>
          </a:xfrm>
        </p:grpSpPr>
        <p:sp>
          <p:nvSpPr>
            <p:cNvPr id="2137" name="Google Shape;2137;p4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0" name="Google Shape;2140;p41"/>
          <p:cNvSpPr txBox="1">
            <a:spLocks noGrp="1"/>
          </p:cNvSpPr>
          <p:nvPr>
            <p:ph type="title"/>
          </p:nvPr>
        </p:nvSpPr>
        <p:spPr>
          <a:xfrm>
            <a:off x="390769" y="689694"/>
            <a:ext cx="6184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ru-RU" sz="4400" dirty="0" err="1"/>
              <a:t>Змонтовані</a:t>
            </a:r>
            <a:r>
              <a:rPr lang="ru-RU" sz="4400" dirty="0"/>
              <a:t> </a:t>
            </a:r>
            <a:r>
              <a:rPr lang="ru-RU" sz="4400" dirty="0" err="1"/>
              <a:t>пристрої</a:t>
            </a:r>
            <a:r>
              <a:rPr lang="ru-RU" sz="4400" dirty="0"/>
              <a:t>:</a:t>
            </a:r>
            <a:endParaRPr sz="4400" dirty="0"/>
          </a:p>
        </p:txBody>
      </p:sp>
      <p:pic>
        <p:nvPicPr>
          <p:cNvPr id="2" name="Google Shape;2747;p51">
            <a:extLst>
              <a:ext uri="{FF2B5EF4-FFF2-40B4-BE49-F238E27FC236}">
                <a16:creationId xmlns:a16="http://schemas.microsoft.com/office/drawing/2014/main" id="{E5BC53CE-E924-390A-EAE9-F985136F18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279" y="1164415"/>
            <a:ext cx="2931952" cy="2814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28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360464" y="2179595"/>
            <a:ext cx="6366216" cy="17658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В </a:t>
            </a:r>
            <a:r>
              <a:rPr lang="ru-RU" sz="3200" dirty="0" err="1"/>
              <a:t>чому</a:t>
            </a:r>
            <a:r>
              <a:rPr lang="ru-RU" sz="3200" dirty="0"/>
              <a:t> суть </a:t>
            </a:r>
            <a:r>
              <a:rPr lang="ru-RU" sz="3200" dirty="0" err="1"/>
              <a:t>операції</a:t>
            </a:r>
            <a:r>
              <a:rPr lang="ru-RU" sz="3200" dirty="0"/>
              <a:t> </a:t>
            </a:r>
            <a:r>
              <a:rPr lang="ru-RU" sz="3200" dirty="0" err="1"/>
              <a:t>монтування</a:t>
            </a:r>
            <a:r>
              <a:rPr lang="ru-RU" sz="3200" dirty="0"/>
              <a:t>, для </a:t>
            </a:r>
            <a:r>
              <a:rPr lang="ru-RU" sz="3200" dirty="0" err="1"/>
              <a:t>чого</a:t>
            </a:r>
            <a:r>
              <a:rPr lang="ru-RU" sz="3200" dirty="0"/>
              <a:t> вона </a:t>
            </a:r>
            <a:r>
              <a:rPr lang="ru-RU" sz="3200" dirty="0" err="1"/>
              <a:t>використовується</a:t>
            </a:r>
            <a:r>
              <a:rPr lang="ru-RU" sz="3200" dirty="0"/>
              <a:t> та як?</a:t>
            </a:r>
            <a:endParaRPr sz="3200" dirty="0">
              <a:solidFill>
                <a:schemeClr val="accent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5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210350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BD781-CF92-0CDE-7515-03E76BD484C1}"/>
              </a:ext>
            </a:extLst>
          </p:cNvPr>
          <p:cNvSpPr txBox="1"/>
          <p:nvPr/>
        </p:nvSpPr>
        <p:spPr>
          <a:xfrm>
            <a:off x="784860" y="1678454"/>
            <a:ext cx="77038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Операція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монтування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в Linux -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це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процес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приєднання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файлової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системи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пристрою до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певної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точки в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системі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,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щоб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отримати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доступ до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даних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на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цьому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пристрої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.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Після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монтування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дані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стають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доступними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, і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їх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можна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переглядати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та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редагувати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.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Після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завершення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роботи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з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пристроєм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його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слід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відмонтувати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для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забезпечення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 </a:t>
            </a:r>
            <a:r>
              <a:rPr lang="ru-UA" sz="2000" dirty="0" err="1">
                <a:solidFill>
                  <a:schemeClr val="dk1"/>
                </a:solidFill>
                <a:latin typeface="Bahnschrift" panose="020B0502040204020203" pitchFamily="34" charset="0"/>
              </a:rPr>
              <a:t>безпеки</a:t>
            </a:r>
            <a:r>
              <a:rPr lang="ru-UA" sz="2000" dirty="0">
                <a:solidFill>
                  <a:schemeClr val="dk1"/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333</Words>
  <Application>Microsoft Office PowerPoint</Application>
  <PresentationFormat>Екран (16:9)</PresentationFormat>
  <Paragraphs>30</Paragraphs>
  <Slides>13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24" baseType="lpstr">
      <vt:lpstr>DM Sans</vt:lpstr>
      <vt:lpstr>Rockwell</vt:lpstr>
      <vt:lpstr>Bebas Neue</vt:lpstr>
      <vt:lpstr>Elephant</vt:lpstr>
      <vt:lpstr>Oswald</vt:lpstr>
      <vt:lpstr>Bahnschrift</vt:lpstr>
      <vt:lpstr>Bahnschrift SemiLight Condensed</vt:lpstr>
      <vt:lpstr>Modern Love</vt:lpstr>
      <vt:lpstr>Arial</vt:lpstr>
      <vt:lpstr>Calibri</vt:lpstr>
      <vt:lpstr>Technology Project Proposal Minitheme by Slidesgo</vt:lpstr>
      <vt:lpstr>WORK-CASE №5</vt:lpstr>
      <vt:lpstr>Розгляньте питання та дайте відповіді:</vt:lpstr>
      <vt:lpstr>При роботі з персональним комп’ютером дуже часто виникає необхідність підключати периферійне обладнання.  На прикладі принтера та флешки опишіть який механізм має ОС Linux для роботи з ними.</vt:lpstr>
      <vt:lpstr>Автоматичне розпізнавання:</vt:lpstr>
      <vt:lpstr>Робота з принтером : </vt:lpstr>
      <vt:lpstr>Робота з флешкою: </vt:lpstr>
      <vt:lpstr>Змонтовані пристрої:</vt:lpstr>
      <vt:lpstr>В чому суть операції монтування, для чого вона використовується та як?</vt:lpstr>
      <vt:lpstr>Презентація PowerPoint</vt:lpstr>
      <vt:lpstr>В чому різниця при роботі з периферією у ОС Linux та ОС Windows?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WORK-CASE №5</dc:title>
  <cp:lastModifiedBy>Іван Чех</cp:lastModifiedBy>
  <cp:revision>2</cp:revision>
  <dcterms:modified xsi:type="dcterms:W3CDTF">2023-10-20T06:55:01Z</dcterms:modified>
</cp:coreProperties>
</file>