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59" r:id="rId6"/>
    <p:sldId id="267" r:id="rId7"/>
    <p:sldId id="260" r:id="rId8"/>
    <p:sldId id="262" r:id="rId9"/>
    <p:sldId id="266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0000"/>
    <a:srgbClr val="4F832C"/>
    <a:srgbClr val="FFFFFF"/>
    <a:srgbClr val="209A1A"/>
    <a:srgbClr val="25B41E"/>
    <a:srgbClr val="24C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7B4E14-72A3-4463-939E-0EC3A94D7AAD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9BFFF-62D5-4366-BEE7-1F08F2FCC4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89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9BFFF-62D5-4366-BEE7-1F08F2FCC46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359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4F5ACFA-05E9-49F7-997A-875B7AD0429B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99DA923-C1AC-4E7D-918B-435965D9B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1510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ACFA-05E9-49F7-997A-875B7AD0429B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A923-C1AC-4E7D-918B-435965D9B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447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ACFA-05E9-49F7-997A-875B7AD0429B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A923-C1AC-4E7D-918B-435965D9B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67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ACFA-05E9-49F7-997A-875B7AD0429B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A923-C1AC-4E7D-918B-435965D9B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989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ACFA-05E9-49F7-997A-875B7AD0429B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A923-C1AC-4E7D-918B-435965D9B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0210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ACFA-05E9-49F7-997A-875B7AD0429B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A923-C1AC-4E7D-918B-435965D9B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9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ACFA-05E9-49F7-997A-875B7AD0429B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A923-C1AC-4E7D-918B-435965D9B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5477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ACFA-05E9-49F7-997A-875B7AD0429B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A923-C1AC-4E7D-918B-435965D9B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096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ACFA-05E9-49F7-997A-875B7AD0429B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A923-C1AC-4E7D-918B-435965D9B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1048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ACFA-05E9-49F7-997A-875B7AD0429B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A923-C1AC-4E7D-918B-435965D9B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0915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ACFA-05E9-49F7-997A-875B7AD0429B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A923-C1AC-4E7D-918B-435965D9B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510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ACFA-05E9-49F7-997A-875B7AD0429B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A923-C1AC-4E7D-918B-435965D9B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2507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ACFA-05E9-49F7-997A-875B7AD0429B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A923-C1AC-4E7D-918B-435965D9B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282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ACFA-05E9-49F7-997A-875B7AD0429B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A923-C1AC-4E7D-918B-435965D9B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700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ACFA-05E9-49F7-997A-875B7AD0429B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A923-C1AC-4E7D-918B-435965D9B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351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ACFA-05E9-49F7-997A-875B7AD0429B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A923-C1AC-4E7D-918B-435965D9B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974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ACFA-05E9-49F7-997A-875B7AD0429B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A923-C1AC-4E7D-918B-435965D9B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499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4F5ACFA-05E9-49F7-997A-875B7AD0429B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9DA923-C1AC-4E7D-918B-435965D9B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2041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1000">
              <a:schemeClr val="accent1"/>
            </a:gs>
            <a:gs pos="100000">
              <a:schemeClr val="accent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524000" y="2122713"/>
            <a:ext cx="9144000" cy="2612573"/>
          </a:xfrm>
          <a:prstGeom prst="round2DiagRect">
            <a:avLst/>
          </a:prstGeom>
          <a:gradFill flip="none" rotWithShape="1">
            <a:gsLst>
              <a:gs pos="100000">
                <a:schemeClr val="accent6">
                  <a:lumMod val="40000"/>
                  <a:lumOff val="60000"/>
                </a:schemeClr>
              </a:gs>
              <a:gs pos="84000">
                <a:schemeClr val="accent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59226" y="2122713"/>
            <a:ext cx="8677997" cy="2612573"/>
          </a:xfrm>
        </p:spPr>
        <p:txBody>
          <a:bodyPr>
            <a:normAutofit/>
          </a:bodyPr>
          <a:lstStyle/>
          <a:p>
            <a:r>
              <a:rPr lang="ru-RU" dirty="0" smtClean="0"/>
              <a:t>Хакатон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ru-RU" dirty="0" smtClean="0"/>
              <a:t>Разработка мобильных и веб-приложений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505303" y="6078581"/>
            <a:ext cx="4162697" cy="389709"/>
          </a:xfrm>
        </p:spPr>
        <p:txBody>
          <a:bodyPr>
            <a:normAutofit/>
          </a:bodyPr>
          <a:lstStyle/>
          <a:p>
            <a:r>
              <a:rPr lang="en-US" dirty="0" smtClean="0"/>
              <a:t>Made in </a:t>
            </a:r>
            <a:r>
              <a:rPr lang="ru-RU" dirty="0" smtClean="0"/>
              <a:t>ИП212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0"/>
            <a:ext cx="1524000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0668000" y="0"/>
            <a:ext cx="1524000" cy="6858000"/>
          </a:xfrm>
          <a:prstGeom prst="rect">
            <a:avLst/>
          </a:prstGeom>
          <a:gradFill flip="none" rotWithShape="1">
            <a:gsLst>
              <a:gs pos="100000">
                <a:schemeClr val="accent6">
                  <a:lumMod val="60000"/>
                  <a:lumOff val="40000"/>
                </a:schemeClr>
              </a:gs>
              <a:gs pos="0">
                <a:schemeClr val="accent6"/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38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1000">
              <a:schemeClr val="accent1"/>
            </a:gs>
            <a:gs pos="100000">
              <a:schemeClr val="accent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1950716" y="179753"/>
            <a:ext cx="8290563" cy="6093684"/>
            <a:chOff x="1898468" y="365125"/>
            <a:chExt cx="8264435" cy="4607469"/>
          </a:xfrm>
          <a:gradFill>
            <a:gsLst>
              <a:gs pos="84000">
                <a:schemeClr val="accent6"/>
              </a:gs>
              <a:gs pos="97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</p:grpSpPr>
        <p:sp>
          <p:nvSpPr>
            <p:cNvPr id="11" name="Прямоугольник 10"/>
            <p:cNvSpPr/>
            <p:nvPr/>
          </p:nvSpPr>
          <p:spPr>
            <a:xfrm>
              <a:off x="1898468" y="1825625"/>
              <a:ext cx="8264435" cy="31469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Прямоугольник с двумя скругленными соседними углами 17"/>
            <p:cNvSpPr/>
            <p:nvPr/>
          </p:nvSpPr>
          <p:spPr>
            <a:xfrm>
              <a:off x="1898469" y="365125"/>
              <a:ext cx="8264434" cy="1460500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63780" y="653142"/>
            <a:ext cx="8264436" cy="1325563"/>
          </a:xfrm>
        </p:spPr>
        <p:txBody>
          <a:bodyPr/>
          <a:lstStyle/>
          <a:p>
            <a:pPr algn="ctr"/>
            <a:r>
              <a:rPr lang="ru-RU" dirty="0" smtClean="0"/>
              <a:t>Команда группы ИП212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45432" y="5245615"/>
            <a:ext cx="1281421" cy="6980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 smtClean="0"/>
              <a:t>Панков Никита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0" y="0"/>
            <a:ext cx="1524000" cy="6858000"/>
          </a:xfrm>
          <a:prstGeom prst="rect">
            <a:avLst/>
          </a:prstGeom>
          <a:gradFill flip="none" rotWithShape="1">
            <a:gsLst>
              <a:gs pos="100000">
                <a:schemeClr val="accent6">
                  <a:lumMod val="60000"/>
                  <a:lumOff val="40000"/>
                </a:schemeClr>
              </a:gs>
              <a:gs pos="0">
                <a:schemeClr val="accent6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10668000" y="0"/>
            <a:ext cx="1524000" cy="6858000"/>
          </a:xfrm>
          <a:prstGeom prst="rect">
            <a:avLst/>
          </a:prstGeom>
          <a:gradFill flip="none" rotWithShape="1">
            <a:gsLst>
              <a:gs pos="100000">
                <a:schemeClr val="accent6">
                  <a:lumMod val="60000"/>
                  <a:lumOff val="40000"/>
                </a:schemeClr>
              </a:gs>
              <a:gs pos="0">
                <a:schemeClr val="accent6"/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одзаголовок 2"/>
          <p:cNvSpPr txBox="1">
            <a:spLocks/>
          </p:cNvSpPr>
          <p:nvPr/>
        </p:nvSpPr>
        <p:spPr>
          <a:xfrm>
            <a:off x="6505303" y="6273437"/>
            <a:ext cx="4162697" cy="3897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 smtClean="0"/>
              <a:t>Made in </a:t>
            </a:r>
            <a:r>
              <a:rPr lang="ru-RU" sz="2200" dirty="0" smtClean="0"/>
              <a:t>ИП212</a:t>
            </a:r>
            <a:endParaRPr lang="ru-RU" sz="22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847" y="2676747"/>
            <a:ext cx="1278007" cy="2449992"/>
          </a:xfrm>
          <a:prstGeom prst="rect">
            <a:avLst/>
          </a:prstGeom>
        </p:spPr>
      </p:pic>
      <p:grpSp>
        <p:nvGrpSpPr>
          <p:cNvPr id="23" name="Группа 22"/>
          <p:cNvGrpSpPr/>
          <p:nvPr/>
        </p:nvGrpSpPr>
        <p:grpSpPr>
          <a:xfrm>
            <a:off x="2199931" y="2676747"/>
            <a:ext cx="1278765" cy="3296958"/>
            <a:chOff x="2199931" y="2676747"/>
            <a:chExt cx="1278765" cy="3296958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9931" y="2676747"/>
              <a:ext cx="1278765" cy="2449992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2199931" y="5327374"/>
              <a:ext cx="12787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Малютин Андрей</a:t>
              </a:r>
            </a:p>
          </p:txBody>
        </p:sp>
      </p:grpSp>
      <p:grpSp>
        <p:nvGrpSpPr>
          <p:cNvPr id="24" name="Группа 23"/>
          <p:cNvGrpSpPr/>
          <p:nvPr/>
        </p:nvGrpSpPr>
        <p:grpSpPr>
          <a:xfrm>
            <a:off x="3714847" y="2676747"/>
            <a:ext cx="1274597" cy="3336419"/>
            <a:chOff x="3714847" y="2676747"/>
            <a:chExt cx="1274597" cy="3336419"/>
          </a:xfrm>
        </p:grpSpPr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4848" y="2676747"/>
              <a:ext cx="1274596" cy="2449992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3714847" y="5366835"/>
              <a:ext cx="12664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Чернец Иван</a:t>
              </a:r>
            </a:p>
          </p:txBody>
        </p:sp>
      </p:grpSp>
      <p:grpSp>
        <p:nvGrpSpPr>
          <p:cNvPr id="26" name="Группа 25"/>
          <p:cNvGrpSpPr/>
          <p:nvPr/>
        </p:nvGrpSpPr>
        <p:grpSpPr>
          <a:xfrm>
            <a:off x="8251136" y="2678663"/>
            <a:ext cx="1278007" cy="3264993"/>
            <a:chOff x="8251136" y="2678663"/>
            <a:chExt cx="1278007" cy="3264993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1136" y="2678663"/>
              <a:ext cx="1278007" cy="2449992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8253603" y="5297325"/>
              <a:ext cx="12755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Веденеев Евгений</a:t>
              </a: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5220134" y="2676747"/>
            <a:ext cx="1293730" cy="3259027"/>
            <a:chOff x="5218587" y="2714677"/>
            <a:chExt cx="1293730" cy="3259027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3552" y="2714677"/>
              <a:ext cx="1278765" cy="2449992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5218587" y="5327373"/>
              <a:ext cx="12780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Яровой </a:t>
              </a:r>
              <a:r>
                <a:rPr lang="ru-RU" dirty="0" smtClean="0"/>
                <a:t>Никита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54436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6"/>
            </a:gs>
            <a:gs pos="71000">
              <a:schemeClr val="accent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Группа 17"/>
          <p:cNvGrpSpPr/>
          <p:nvPr/>
        </p:nvGrpSpPr>
        <p:grpSpPr>
          <a:xfrm>
            <a:off x="1950717" y="653143"/>
            <a:ext cx="8290563" cy="5312227"/>
            <a:chOff x="1898468" y="365125"/>
            <a:chExt cx="8264435" cy="4607469"/>
          </a:xfrm>
          <a:gradFill>
            <a:gsLst>
              <a:gs pos="84000">
                <a:schemeClr val="accent6"/>
              </a:gs>
              <a:gs pos="97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</p:grpSpPr>
        <p:sp>
          <p:nvSpPr>
            <p:cNvPr id="19" name="Прямоугольник 18"/>
            <p:cNvSpPr/>
            <p:nvPr/>
          </p:nvSpPr>
          <p:spPr>
            <a:xfrm>
              <a:off x="1898468" y="1825625"/>
              <a:ext cx="8264435" cy="31469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Прямоугольник с двумя скругленными соседними углами 19"/>
            <p:cNvSpPr/>
            <p:nvPr/>
          </p:nvSpPr>
          <p:spPr>
            <a:xfrm>
              <a:off x="1898469" y="365125"/>
              <a:ext cx="8264434" cy="1460500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50716" y="653143"/>
            <a:ext cx="8290563" cy="1294188"/>
          </a:xfrm>
        </p:spPr>
        <p:txBody>
          <a:bodyPr/>
          <a:lstStyle/>
          <a:p>
            <a:pPr algn="ctr"/>
            <a:r>
              <a:rPr lang="ru-RU" dirty="0" smtClean="0"/>
              <a:t>Проблематика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50715" y="1690688"/>
            <a:ext cx="8290564" cy="427468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200" dirty="0" smtClean="0"/>
              <a:t>В настоящее время в колледже существует проблема с отслеживанием расписаний занятий. Расписание зависит от текущей недели и поэтому и студентам и преподавателям приходится рассчитывать расписание на каждую неделю. Также каждый день могут быть переносы, замены и другие события, которые влияют на учебный процесс. В связи с этим необходимо оперативно быть в курсе актуального расписания.</a:t>
            </a:r>
          </a:p>
          <a:p>
            <a:endParaRPr lang="ru-RU" sz="22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0" y="0"/>
            <a:ext cx="1524000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0668000" y="0"/>
            <a:ext cx="1524000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одзаголовок 2"/>
          <p:cNvSpPr txBox="1">
            <a:spLocks/>
          </p:cNvSpPr>
          <p:nvPr/>
        </p:nvSpPr>
        <p:spPr>
          <a:xfrm>
            <a:off x="6505303" y="6078581"/>
            <a:ext cx="4162697" cy="3897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 smtClean="0"/>
              <a:t>Made in </a:t>
            </a:r>
            <a:r>
              <a:rPr lang="ru-RU" sz="2200" dirty="0" smtClean="0"/>
              <a:t>ИП212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17447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6"/>
            </a:gs>
            <a:gs pos="71000">
              <a:schemeClr val="accent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Группа 19"/>
          <p:cNvGrpSpPr/>
          <p:nvPr/>
        </p:nvGrpSpPr>
        <p:grpSpPr>
          <a:xfrm>
            <a:off x="1950717" y="653143"/>
            <a:ext cx="8290563" cy="5312227"/>
            <a:chOff x="1898468" y="365125"/>
            <a:chExt cx="8264435" cy="4607469"/>
          </a:xfrm>
          <a:gradFill>
            <a:gsLst>
              <a:gs pos="84000">
                <a:schemeClr val="accent6"/>
              </a:gs>
              <a:gs pos="97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</p:grpSpPr>
        <p:sp>
          <p:nvSpPr>
            <p:cNvPr id="21" name="Прямоугольник 20"/>
            <p:cNvSpPr/>
            <p:nvPr/>
          </p:nvSpPr>
          <p:spPr>
            <a:xfrm>
              <a:off x="1898468" y="1825625"/>
              <a:ext cx="8264435" cy="31469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Прямоугольник с двумя скругленными соседними углами 21"/>
            <p:cNvSpPr/>
            <p:nvPr/>
          </p:nvSpPr>
          <p:spPr>
            <a:xfrm>
              <a:off x="1898469" y="365125"/>
              <a:ext cx="8264434" cy="1460500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50718" y="653143"/>
            <a:ext cx="8290564" cy="1037545"/>
          </a:xfrm>
        </p:spPr>
        <p:txBody>
          <a:bodyPr/>
          <a:lstStyle/>
          <a:p>
            <a:pPr algn="ctr"/>
            <a:r>
              <a:rPr lang="ru-RU" dirty="0" smtClean="0"/>
              <a:t>Стек технологий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50716" y="1825626"/>
            <a:ext cx="8290565" cy="3129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Kotlin</a:t>
            </a:r>
            <a:r>
              <a:rPr lang="en-US" sz="2200" dirty="0"/>
              <a:t>, Kotlin </a:t>
            </a:r>
            <a:r>
              <a:rPr lang="en-US" sz="2200" dirty="0" smtClean="0"/>
              <a:t>composable, </a:t>
            </a:r>
            <a:r>
              <a:rPr lang="ru-RU" sz="2200" dirty="0" smtClean="0"/>
              <a:t>виджеты, уведомления, библиотека </a:t>
            </a:r>
            <a:r>
              <a:rPr lang="en-US" sz="2200" dirty="0" smtClean="0"/>
              <a:t>retrofit</a:t>
            </a:r>
            <a:r>
              <a:rPr lang="ru-RU" sz="2200" dirty="0" smtClean="0"/>
              <a:t>, </a:t>
            </a:r>
            <a:r>
              <a:rPr lang="en-US" sz="2200" dirty="0" smtClean="0"/>
              <a:t>Blazor, ASP .Net Core, </a:t>
            </a:r>
            <a:r>
              <a:rPr lang="en-US" sz="2200" dirty="0" smtClean="0"/>
              <a:t>Django</a:t>
            </a:r>
            <a:r>
              <a:rPr lang="ru-RU" sz="2200" dirty="0" smtClean="0"/>
              <a:t>, </a:t>
            </a:r>
            <a:r>
              <a:rPr lang="en-US" sz="2200" dirty="0" smtClean="0"/>
              <a:t>C</a:t>
            </a:r>
            <a:r>
              <a:rPr lang="en-US" sz="2200" dirty="0" smtClean="0"/>
              <a:t>#,</a:t>
            </a:r>
            <a:r>
              <a:rPr lang="ru-RU" sz="2200" dirty="0" smtClean="0"/>
              <a:t> </a:t>
            </a:r>
            <a:r>
              <a:rPr lang="en-US" sz="2200" dirty="0" smtClean="0"/>
              <a:t>Mudblazor, ASP .Net </a:t>
            </a:r>
            <a:r>
              <a:rPr lang="en-US" sz="2200" dirty="0" smtClean="0"/>
              <a:t>Core</a:t>
            </a:r>
            <a:r>
              <a:rPr lang="ru-RU" sz="2200" dirty="0" smtClean="0"/>
              <a:t>, </a:t>
            </a:r>
            <a:r>
              <a:rPr lang="en-US" sz="2200" dirty="0" smtClean="0"/>
              <a:t>PostgreSQL</a:t>
            </a:r>
            <a:endParaRPr lang="ru-RU" sz="2200" dirty="0"/>
          </a:p>
        </p:txBody>
      </p:sp>
      <p:sp>
        <p:nvSpPr>
          <p:cNvPr id="14" name="Подзаголовок 2"/>
          <p:cNvSpPr txBox="1">
            <a:spLocks/>
          </p:cNvSpPr>
          <p:nvPr/>
        </p:nvSpPr>
        <p:spPr>
          <a:xfrm>
            <a:off x="6505303" y="6078581"/>
            <a:ext cx="4162697" cy="3897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 smtClean="0"/>
              <a:t>Made in </a:t>
            </a:r>
            <a:r>
              <a:rPr lang="ru-RU" sz="2200" dirty="0" smtClean="0"/>
              <a:t>ИП212</a:t>
            </a:r>
            <a:endParaRPr lang="ru-RU" sz="22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0" y="0"/>
            <a:ext cx="1524000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/>
              </a:gs>
            </a:gsLst>
            <a:lin ang="108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10668000" y="0"/>
            <a:ext cx="1524000" cy="6858000"/>
          </a:xfrm>
          <a:prstGeom prst="rect">
            <a:avLst/>
          </a:prstGeom>
          <a:gradFill flip="none" rotWithShape="1">
            <a:gsLst>
              <a:gs pos="100000">
                <a:schemeClr val="accent6">
                  <a:lumMod val="60000"/>
                  <a:lumOff val="40000"/>
                </a:schemeClr>
              </a:gs>
              <a:gs pos="0">
                <a:schemeClr val="accent6"/>
              </a:gs>
            </a:gsLst>
            <a:lin ang="108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54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6"/>
            </a:gs>
            <a:gs pos="86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Группа 17"/>
          <p:cNvGrpSpPr/>
          <p:nvPr/>
        </p:nvGrpSpPr>
        <p:grpSpPr>
          <a:xfrm>
            <a:off x="1950717" y="653143"/>
            <a:ext cx="8290563" cy="5312227"/>
            <a:chOff x="1898468" y="365125"/>
            <a:chExt cx="8264435" cy="4607469"/>
          </a:xfrm>
          <a:gradFill>
            <a:gsLst>
              <a:gs pos="84000">
                <a:schemeClr val="accent6"/>
              </a:gs>
              <a:gs pos="97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</p:grpSpPr>
        <p:sp>
          <p:nvSpPr>
            <p:cNvPr id="19" name="Прямоугольник 18"/>
            <p:cNvSpPr/>
            <p:nvPr/>
          </p:nvSpPr>
          <p:spPr>
            <a:xfrm>
              <a:off x="1898468" y="1825625"/>
              <a:ext cx="8264435" cy="31469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Прямоугольник с двумя скругленными соседними углами 19"/>
            <p:cNvSpPr/>
            <p:nvPr/>
          </p:nvSpPr>
          <p:spPr>
            <a:xfrm>
              <a:off x="1898469" y="365125"/>
              <a:ext cx="8264434" cy="1460500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50717" y="653143"/>
            <a:ext cx="8290563" cy="1172480"/>
          </a:xfrm>
        </p:spPr>
        <p:txBody>
          <a:bodyPr/>
          <a:lstStyle/>
          <a:p>
            <a:pPr algn="ctr"/>
            <a:r>
              <a:rPr lang="ru-RU" dirty="0" smtClean="0"/>
              <a:t>Структура Базы данных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353" y="1641791"/>
            <a:ext cx="7847289" cy="4221464"/>
          </a:xfrm>
        </p:spPr>
      </p:pic>
      <p:sp>
        <p:nvSpPr>
          <p:cNvPr id="9" name="Прямоугольник 8"/>
          <p:cNvSpPr/>
          <p:nvPr/>
        </p:nvSpPr>
        <p:spPr>
          <a:xfrm>
            <a:off x="0" y="0"/>
            <a:ext cx="1524000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/>
              </a:gs>
            </a:gsLst>
            <a:lin ang="108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0668000" y="0"/>
            <a:ext cx="1524000" cy="6858000"/>
          </a:xfrm>
          <a:prstGeom prst="rect">
            <a:avLst/>
          </a:prstGeom>
          <a:gradFill flip="none" rotWithShape="1">
            <a:gsLst>
              <a:gs pos="100000">
                <a:schemeClr val="accent6">
                  <a:lumMod val="60000"/>
                  <a:lumOff val="40000"/>
                </a:schemeClr>
              </a:gs>
              <a:gs pos="0">
                <a:schemeClr val="accent6"/>
              </a:gs>
            </a:gsLst>
            <a:lin ang="108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одзаголовок 2"/>
          <p:cNvSpPr txBox="1">
            <a:spLocks/>
          </p:cNvSpPr>
          <p:nvPr/>
        </p:nvSpPr>
        <p:spPr>
          <a:xfrm>
            <a:off x="6505303" y="6078581"/>
            <a:ext cx="4162697" cy="3897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 smtClean="0"/>
              <a:t>Made in </a:t>
            </a:r>
            <a:r>
              <a:rPr lang="ru-RU" sz="2200" dirty="0" smtClean="0"/>
              <a:t>ИП212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50797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6"/>
            </a:gs>
            <a:gs pos="86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Группа 17"/>
          <p:cNvGrpSpPr/>
          <p:nvPr/>
        </p:nvGrpSpPr>
        <p:grpSpPr>
          <a:xfrm>
            <a:off x="1950717" y="653143"/>
            <a:ext cx="8290563" cy="5312227"/>
            <a:chOff x="1898468" y="365125"/>
            <a:chExt cx="8264435" cy="4607469"/>
          </a:xfrm>
          <a:gradFill>
            <a:gsLst>
              <a:gs pos="84000">
                <a:schemeClr val="accent6"/>
              </a:gs>
              <a:gs pos="97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</p:grpSpPr>
        <p:sp>
          <p:nvSpPr>
            <p:cNvPr id="19" name="Прямоугольник 18"/>
            <p:cNvSpPr/>
            <p:nvPr/>
          </p:nvSpPr>
          <p:spPr>
            <a:xfrm>
              <a:off x="1898468" y="1825625"/>
              <a:ext cx="8264435" cy="31469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Прямоугольник с двумя скругленными соседними углами 19"/>
            <p:cNvSpPr/>
            <p:nvPr/>
          </p:nvSpPr>
          <p:spPr>
            <a:xfrm>
              <a:off x="1898469" y="365125"/>
              <a:ext cx="8264434" cy="1460500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50717" y="653143"/>
            <a:ext cx="8290563" cy="1172480"/>
          </a:xfrm>
        </p:spPr>
        <p:txBody>
          <a:bodyPr/>
          <a:lstStyle/>
          <a:p>
            <a:pPr algn="ctr"/>
            <a:r>
              <a:rPr lang="ru-RU" dirty="0" smtClean="0"/>
              <a:t>Архитектура решения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50717" y="1825624"/>
            <a:ext cx="8290563" cy="31905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 smtClean="0"/>
              <a:t>Мобильная версия использует: </a:t>
            </a:r>
            <a:r>
              <a:rPr lang="en-US" sz="2200" dirty="0"/>
              <a:t>Kotlin, Kotlin composable, </a:t>
            </a:r>
            <a:r>
              <a:rPr lang="ru-RU" sz="2200" dirty="0"/>
              <a:t>виджеты, уведомления, библиотека </a:t>
            </a:r>
            <a:r>
              <a:rPr lang="en-US" sz="2200" dirty="0"/>
              <a:t>retrofit.</a:t>
            </a:r>
          </a:p>
          <a:p>
            <a:pPr marL="0" indent="0">
              <a:buNone/>
            </a:pPr>
            <a:r>
              <a:rPr lang="en-US" sz="2200" dirty="0"/>
              <a:t>Backend web-</a:t>
            </a:r>
            <a:r>
              <a:rPr lang="ru-RU" sz="2200" dirty="0"/>
              <a:t>версии: </a:t>
            </a:r>
            <a:r>
              <a:rPr lang="en-US" sz="2200" dirty="0"/>
              <a:t>Blazor, ASP .Net Core, </a:t>
            </a:r>
            <a:r>
              <a:rPr lang="en-US" sz="2200" dirty="0" smtClean="0"/>
              <a:t>Django</a:t>
            </a:r>
            <a:r>
              <a:rPr lang="ru-RU" sz="2200" dirty="0" smtClean="0"/>
              <a:t>, </a:t>
            </a:r>
            <a:r>
              <a:rPr lang="en-US" sz="2200" dirty="0" err="1" smtClean="0"/>
              <a:t>Newtonsoft</a:t>
            </a:r>
            <a:r>
              <a:rPr lang="en-US" sz="2200" dirty="0"/>
              <a:t> </a:t>
            </a:r>
            <a:r>
              <a:rPr lang="en-US" sz="2200" dirty="0" smtClean="0"/>
              <a:t>.</a:t>
            </a:r>
            <a:r>
              <a:rPr lang="en-US" sz="2200" dirty="0" err="1" smtClean="0"/>
              <a:t>json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Frontend web-</a:t>
            </a:r>
            <a:r>
              <a:rPr lang="ru-RU" sz="2200" dirty="0"/>
              <a:t>версии:</a:t>
            </a:r>
            <a:r>
              <a:rPr lang="en-US" sz="2200" dirty="0"/>
              <a:t> C#,</a:t>
            </a:r>
            <a:r>
              <a:rPr lang="ru-RU" sz="2200" dirty="0"/>
              <a:t> </a:t>
            </a:r>
            <a:r>
              <a:rPr lang="en-US" sz="2200" dirty="0"/>
              <a:t>Mudblazor, ASP .Net Core.</a:t>
            </a:r>
            <a:endParaRPr lang="ru-RU" sz="2200" dirty="0"/>
          </a:p>
          <a:p>
            <a:pPr marL="0" indent="0">
              <a:buNone/>
            </a:pPr>
            <a:r>
              <a:rPr lang="ru-RU" sz="2200" dirty="0"/>
              <a:t>База данных: </a:t>
            </a:r>
            <a:r>
              <a:rPr lang="en-US" sz="2200" dirty="0" smtClean="0"/>
              <a:t>PostgreSQL</a:t>
            </a:r>
            <a:endParaRPr lang="ru-RU" sz="22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0" y="0"/>
            <a:ext cx="1524000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/>
              </a:gs>
            </a:gsLst>
            <a:lin ang="108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0668000" y="0"/>
            <a:ext cx="1524000" cy="6858000"/>
          </a:xfrm>
          <a:prstGeom prst="rect">
            <a:avLst/>
          </a:prstGeom>
          <a:gradFill flip="none" rotWithShape="1">
            <a:gsLst>
              <a:gs pos="100000">
                <a:schemeClr val="accent6">
                  <a:lumMod val="60000"/>
                  <a:lumOff val="40000"/>
                </a:schemeClr>
              </a:gs>
              <a:gs pos="0">
                <a:schemeClr val="accent6"/>
              </a:gs>
            </a:gsLst>
            <a:lin ang="108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одзаголовок 2"/>
          <p:cNvSpPr txBox="1">
            <a:spLocks/>
          </p:cNvSpPr>
          <p:nvPr/>
        </p:nvSpPr>
        <p:spPr>
          <a:xfrm>
            <a:off x="6505303" y="6078581"/>
            <a:ext cx="4162697" cy="3897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 smtClean="0"/>
              <a:t>Made in </a:t>
            </a:r>
            <a:r>
              <a:rPr lang="ru-RU" sz="2200" dirty="0" smtClean="0"/>
              <a:t>ИП212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09540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6"/>
            </a:gs>
            <a:gs pos="71000">
              <a:schemeClr val="accent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Группа 19"/>
          <p:cNvGrpSpPr/>
          <p:nvPr/>
        </p:nvGrpSpPr>
        <p:grpSpPr>
          <a:xfrm>
            <a:off x="1950717" y="653143"/>
            <a:ext cx="8290563" cy="5312227"/>
            <a:chOff x="1898468" y="365125"/>
            <a:chExt cx="8264435" cy="4607469"/>
          </a:xfrm>
          <a:gradFill>
            <a:gsLst>
              <a:gs pos="84000">
                <a:schemeClr val="accent6"/>
              </a:gs>
              <a:gs pos="97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</p:grpSpPr>
        <p:sp>
          <p:nvSpPr>
            <p:cNvPr id="21" name="Прямоугольник 20"/>
            <p:cNvSpPr/>
            <p:nvPr/>
          </p:nvSpPr>
          <p:spPr>
            <a:xfrm>
              <a:off x="1898468" y="1825625"/>
              <a:ext cx="8264435" cy="31469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Прямоугольник с двумя скругленными соседними углами 21"/>
            <p:cNvSpPr/>
            <p:nvPr/>
          </p:nvSpPr>
          <p:spPr>
            <a:xfrm>
              <a:off x="1898469" y="365125"/>
              <a:ext cx="8264434" cy="1460500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50717" y="795129"/>
            <a:ext cx="8290565" cy="1030495"/>
          </a:xfrm>
        </p:spPr>
        <p:txBody>
          <a:bodyPr/>
          <a:lstStyle/>
          <a:p>
            <a:pPr algn="ctr"/>
            <a:r>
              <a:rPr lang="ru-RU" dirty="0" smtClean="0"/>
              <a:t>Сценарии использования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50716" y="1825625"/>
            <a:ext cx="8290565" cy="413974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200" dirty="0" smtClean="0"/>
              <a:t>Вывод расписания по преподавателям и группам.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 smtClean="0"/>
              <a:t>Отображение занятий по календарю и в табличном виде.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 smtClean="0"/>
              <a:t>Отображение расписания на день, неделю, все недели.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 smtClean="0"/>
              <a:t>Рассылка уведомлений об изменении расписания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 smtClean="0"/>
              <a:t>Авторизация по ролям. </a:t>
            </a:r>
            <a:endParaRPr lang="ru-RU" sz="2200" dirty="0"/>
          </a:p>
        </p:txBody>
      </p:sp>
      <p:sp>
        <p:nvSpPr>
          <p:cNvPr id="14" name="Подзаголовок 2"/>
          <p:cNvSpPr txBox="1">
            <a:spLocks/>
          </p:cNvSpPr>
          <p:nvPr/>
        </p:nvSpPr>
        <p:spPr>
          <a:xfrm>
            <a:off x="6505303" y="6078581"/>
            <a:ext cx="4162697" cy="3897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 smtClean="0"/>
              <a:t>Made in </a:t>
            </a:r>
            <a:r>
              <a:rPr lang="ru-RU" sz="2200" dirty="0" smtClean="0"/>
              <a:t>ИП212</a:t>
            </a:r>
            <a:endParaRPr lang="ru-RU" sz="22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0" y="0"/>
            <a:ext cx="1524000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/>
              </a:gs>
            </a:gsLst>
            <a:lin ang="108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10668000" y="0"/>
            <a:ext cx="1524000" cy="6858000"/>
          </a:xfrm>
          <a:prstGeom prst="rect">
            <a:avLst/>
          </a:prstGeom>
          <a:gradFill flip="none" rotWithShape="1">
            <a:gsLst>
              <a:gs pos="100000">
                <a:schemeClr val="accent6">
                  <a:lumMod val="60000"/>
                  <a:lumOff val="40000"/>
                </a:schemeClr>
              </a:gs>
              <a:gs pos="0">
                <a:schemeClr val="accent6"/>
              </a:gs>
            </a:gsLst>
            <a:lin ang="108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23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6"/>
            </a:gs>
            <a:gs pos="71000">
              <a:schemeClr val="accent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Группа 14"/>
          <p:cNvGrpSpPr/>
          <p:nvPr/>
        </p:nvGrpSpPr>
        <p:grpSpPr>
          <a:xfrm>
            <a:off x="1950717" y="653143"/>
            <a:ext cx="8290563" cy="5312227"/>
            <a:chOff x="1898468" y="365125"/>
            <a:chExt cx="8264435" cy="4607469"/>
          </a:xfrm>
          <a:gradFill>
            <a:gsLst>
              <a:gs pos="84000">
                <a:schemeClr val="accent6"/>
              </a:gs>
              <a:gs pos="9700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</p:grpSpPr>
        <p:sp>
          <p:nvSpPr>
            <p:cNvPr id="16" name="Прямоугольник 15"/>
            <p:cNvSpPr/>
            <p:nvPr/>
          </p:nvSpPr>
          <p:spPr>
            <a:xfrm>
              <a:off x="1898468" y="1825625"/>
              <a:ext cx="8264435" cy="31469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рямоугольник с двумя скругленными соседними углами 16"/>
            <p:cNvSpPr/>
            <p:nvPr/>
          </p:nvSpPr>
          <p:spPr>
            <a:xfrm>
              <a:off x="1898469" y="365125"/>
              <a:ext cx="8264434" cy="1460500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50716" y="653143"/>
            <a:ext cx="8290566" cy="1172482"/>
          </a:xfrm>
        </p:spPr>
        <p:txBody>
          <a:bodyPr/>
          <a:lstStyle/>
          <a:p>
            <a:pPr algn="ctr"/>
            <a:r>
              <a:rPr lang="ru-RU" dirty="0" smtClean="0"/>
              <a:t>Развитие продукта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50717" y="1825625"/>
            <a:ext cx="8290564" cy="4139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 smtClean="0"/>
              <a:t>В последующем будет создан редактор для диспетчера, организован </a:t>
            </a:r>
            <a:r>
              <a:rPr lang="ru-RU" sz="2200" dirty="0" smtClean="0"/>
              <a:t>парсинг, </a:t>
            </a:r>
            <a:r>
              <a:rPr lang="ru-RU" sz="2200" dirty="0" smtClean="0"/>
              <a:t>статистика для преподавателя, сравнение расписаний.</a:t>
            </a:r>
            <a:endParaRPr lang="ru-RU" sz="2200" dirty="0"/>
          </a:p>
        </p:txBody>
      </p:sp>
      <p:sp>
        <p:nvSpPr>
          <p:cNvPr id="14" name="Подзаголовок 2"/>
          <p:cNvSpPr txBox="1">
            <a:spLocks/>
          </p:cNvSpPr>
          <p:nvPr/>
        </p:nvSpPr>
        <p:spPr>
          <a:xfrm>
            <a:off x="6505303" y="6078581"/>
            <a:ext cx="4162697" cy="3897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 smtClean="0"/>
              <a:t>Made in </a:t>
            </a:r>
            <a:r>
              <a:rPr lang="ru-RU" sz="2200" dirty="0" smtClean="0"/>
              <a:t>ИП212</a:t>
            </a:r>
            <a:endParaRPr lang="ru-RU" sz="22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0" y="0"/>
            <a:ext cx="1524000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/>
              </a:gs>
            </a:gsLst>
            <a:lin ang="108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10668000" y="0"/>
            <a:ext cx="1524000" cy="6858000"/>
          </a:xfrm>
          <a:prstGeom prst="rect">
            <a:avLst/>
          </a:prstGeom>
          <a:gradFill flip="none" rotWithShape="1">
            <a:gsLst>
              <a:gs pos="100000">
                <a:schemeClr val="accent6">
                  <a:lumMod val="60000"/>
                  <a:lumOff val="40000"/>
                </a:schemeClr>
              </a:gs>
              <a:gs pos="0">
                <a:schemeClr val="accent6"/>
              </a:gs>
            </a:gsLst>
            <a:lin ang="108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942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6"/>
            </a:gs>
            <a:gs pos="71000">
              <a:schemeClr val="accent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с двумя скругленными противолежащими углами 10"/>
          <p:cNvSpPr/>
          <p:nvPr/>
        </p:nvSpPr>
        <p:spPr>
          <a:xfrm>
            <a:off x="1885121" y="2122713"/>
            <a:ext cx="8421758" cy="2612573"/>
          </a:xfrm>
          <a:prstGeom prst="round2DiagRect">
            <a:avLst/>
          </a:prstGeom>
          <a:gradFill flip="none" rotWithShape="1">
            <a:gsLst>
              <a:gs pos="100000">
                <a:schemeClr val="accent6">
                  <a:lumMod val="40000"/>
                  <a:lumOff val="60000"/>
                </a:schemeClr>
              </a:gs>
              <a:gs pos="84000">
                <a:schemeClr val="accent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85121" y="2920636"/>
            <a:ext cx="8421758" cy="1016726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Спасибо за внимание !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505303" y="6078581"/>
            <a:ext cx="4162697" cy="389709"/>
          </a:xfrm>
        </p:spPr>
        <p:txBody>
          <a:bodyPr>
            <a:normAutofit/>
          </a:bodyPr>
          <a:lstStyle/>
          <a:p>
            <a:r>
              <a:rPr lang="en-US" dirty="0" smtClean="0"/>
              <a:t>Made in </a:t>
            </a:r>
            <a:r>
              <a:rPr lang="ru-RU" dirty="0" smtClean="0"/>
              <a:t>ИП212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0" y="0"/>
            <a:ext cx="1524000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/>
              </a:gs>
            </a:gsLst>
            <a:lin ang="108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0668000" y="0"/>
            <a:ext cx="1524000" cy="6858000"/>
          </a:xfrm>
          <a:prstGeom prst="rect">
            <a:avLst/>
          </a:prstGeom>
          <a:gradFill flip="none" rotWithShape="1">
            <a:gsLst>
              <a:gs pos="100000">
                <a:schemeClr val="accent6">
                  <a:lumMod val="60000"/>
                  <a:lumOff val="40000"/>
                </a:schemeClr>
              </a:gs>
              <a:gs pos="0">
                <a:schemeClr val="accent6"/>
              </a:gs>
            </a:gsLst>
            <a:lin ang="108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314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Небеса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Небес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а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Небесная</Template>
  <TotalTime>474</TotalTime>
  <Words>251</Words>
  <Application>Microsoft Office PowerPoint</Application>
  <PresentationFormat>Широкоэкранный</PresentationFormat>
  <Paragraphs>36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Небеса</vt:lpstr>
      <vt:lpstr>Хакатон  “Разработка мобильных и веб-приложений”</vt:lpstr>
      <vt:lpstr>Команда группы ИП212</vt:lpstr>
      <vt:lpstr>Проблематика</vt:lpstr>
      <vt:lpstr>Стек технологий</vt:lpstr>
      <vt:lpstr>Структура Базы данных</vt:lpstr>
      <vt:lpstr>Архитектура решения</vt:lpstr>
      <vt:lpstr>Сценарии использования</vt:lpstr>
      <vt:lpstr>Развитие продукта</vt:lpstr>
      <vt:lpstr>Спасибо за внимание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38</cp:revision>
  <dcterms:created xsi:type="dcterms:W3CDTF">2024-12-04T06:16:19Z</dcterms:created>
  <dcterms:modified xsi:type="dcterms:W3CDTF">2024-12-05T07:06:55Z</dcterms:modified>
</cp:coreProperties>
</file>