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8" r:id="rId2"/>
    <p:sldId id="349" r:id="rId3"/>
    <p:sldId id="350" r:id="rId4"/>
    <p:sldId id="351" r:id="rId5"/>
    <p:sldId id="35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0A09-6258-4CBC-BFFF-0C7EBE57FDEE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AA36-4A79-4F81-ACBC-820525B1E1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64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560B-C6FE-D5D6-0E4E-C1DDA2886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C7868-C12A-215B-F7C1-03B017EFA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C04E-3DE3-797E-B8D3-41C27D08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B406-BB66-D70F-3B50-321B0F6F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ADAC-511B-74C8-0AE4-A75C6D89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7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47EC-4074-3B4B-B09C-6942E364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A7004-87B5-0577-5740-DA9F0A7E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8A82-6C5A-DDFB-4A13-0A1E241B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B318-F0FA-4812-063C-339CB56A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2B24-5659-1F3A-25CE-810B719F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8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25680-890E-E0F5-259B-CA1D17C11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C55B-53E8-9086-AD67-A992AC38E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C68C-7F32-AD76-8FED-63D041FB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754E-B4C4-14AE-D1DE-5E46DE01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692A-7739-DD36-77B5-2F76149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78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CBDA-1D20-A860-B9D5-17AFE092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8317-C1FB-2D07-BD5C-9849BA45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F165-87A6-B162-5D6F-9E319A5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3084-A84A-A84E-5A6A-54F0853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1C38-38B7-7CF2-F5E9-DAA9804C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74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BA71-57E3-DAB1-9F83-E567419D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C001-4D6F-9596-0C74-87F0D8B8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2827-2A47-ED6C-5E03-1784093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169D-EB60-B606-C13F-F220DE55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18D3-464C-E863-18E5-24C90C91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5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147C-1124-2E64-2514-21D517DC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0756-EE49-6F70-57DD-DA02A232C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F0C6F-D8C8-8A70-B6F9-A503DDBD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90284-B368-8159-BEAE-23CAFC1F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8A6B4-AA97-87F8-7B57-B455C92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3B60-5723-502D-EB7C-1FC97208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74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4F57-1F50-EF31-6A6A-9BD99A6E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F2E2-61EC-8D8C-B0FF-829EAB7E7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5A826-6A18-32B0-0A8D-B4C84F648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016E4-1EA8-4704-DF9D-7C8B068C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C593-4DE2-6CD1-73C4-5E8AE1108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31976-4C4B-9713-F55E-91953A66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7B95B-0354-7585-A9D8-1E480D8A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91EA8-E2CA-E380-FCC6-B9812B5A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A9F-CB30-1350-8BCD-F8A837C5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036D3-A818-7FBD-1859-73D26383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132F7-D51F-FC9B-BD8C-E4F18AA7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6168F-6D25-2372-B052-0AA58DA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3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84CAF-D704-B9F5-E513-81593946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BE9A6-106B-CE46-3899-08B3904B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5BA6B-8546-AF88-D11A-5AB04EAC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35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3316-EC90-0A44-51CA-F3189355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A979-FD83-18B8-E8CD-E0033BF7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989BF-F192-E08D-8AD6-197FA78D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65B23-F359-B102-D9DE-D980D348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7303-CC51-E40F-56B6-2AF0D09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CC20-7E66-FDA1-3121-9B156E3C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9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9921-1D1A-FE50-89CE-0A13E4B9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BAFEA-691D-085D-634E-60FE1173A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EA96A-0DD6-B12B-ABDA-D5C24B177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2C56D-467B-1FE7-6FA4-A8575D1A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6CF5-B78E-C35F-68A9-6965E343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9AF0C-E37E-2D9A-A739-8818EAE1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70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0CDC1-8B98-F30B-A40A-7744C5DA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1F6D-E848-B898-0FF3-2BD57ABB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E719-F44A-7143-BDB6-8472D54B0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55F3-461B-4BA2-9DCE-DF1C5FBC8FF1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CE810-B74D-39D0-8ABB-F009300D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B939-63F8-8842-EF42-B069F820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3232-7109-40F6-9643-B15EA17DCB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157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E1F6-A918-CC9E-92B2-E613F108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5EB3155C-7AE8-C8C8-4F54-33F585322725}"/>
              </a:ext>
            </a:extLst>
          </p:cNvPr>
          <p:cNvSpPr txBox="1"/>
          <p:nvPr/>
        </p:nvSpPr>
        <p:spPr>
          <a:xfrm>
            <a:off x="4465865" y="198135"/>
            <a:ext cx="286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Papers &amp; Link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4D0515D-5262-BFE9-12E3-861F8D339D76}"/>
              </a:ext>
            </a:extLst>
          </p:cNvPr>
          <p:cNvSpPr txBox="1"/>
          <p:nvPr/>
        </p:nvSpPr>
        <p:spPr>
          <a:xfrm>
            <a:off x="135435" y="1724897"/>
            <a:ext cx="5580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latin typeface="Museo Sans Condensed" panose="02000000000000000000"/>
              </a:rPr>
              <a:t>2023 - </a:t>
            </a:r>
            <a:r>
              <a:rPr lang="it-IT" sz="2000" dirty="0" err="1">
                <a:latin typeface="Museo Sans Condensed" panose="02000000000000000000"/>
              </a:rPr>
              <a:t>NDLib</a:t>
            </a:r>
            <a:r>
              <a:rPr lang="it-IT" sz="2000" dirty="0">
                <a:latin typeface="Museo Sans Condensed" panose="02000000000000000000"/>
              </a:rPr>
              <a:t> wiki: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https://ndlib.readthedocs.io/en/latest/index.html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9BE05-C0D7-FE14-30F2-2BC09A5BD247}"/>
              </a:ext>
            </a:extLst>
          </p:cNvPr>
          <p:cNvSpPr txBox="1"/>
          <p:nvPr/>
        </p:nvSpPr>
        <p:spPr>
          <a:xfrm>
            <a:off x="6854006" y="1839198"/>
            <a:ext cx="4406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latin typeface="Museo Sans Condensed" panose="02000000000000000000"/>
              </a:rPr>
              <a:t>2024 - </a:t>
            </a:r>
            <a:r>
              <a:rPr lang="it-IT" sz="2000" dirty="0" err="1">
                <a:latin typeface="Museo Sans Condensed" panose="02000000000000000000"/>
              </a:rPr>
              <a:t>CDLib</a:t>
            </a:r>
            <a:r>
              <a:rPr lang="it-IT" sz="2000" dirty="0">
                <a:latin typeface="Museo Sans Condensed" panose="02000000000000000000"/>
              </a:rPr>
              <a:t> wiki: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https://cdlib.readthedocs.io/en/latest/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C54D6C-8DF2-06B4-C9D8-903E8601D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21581"/>
              </p:ext>
            </p:extLst>
          </p:nvPr>
        </p:nvGraphicFramePr>
        <p:xfrm>
          <a:off x="6245679" y="2712991"/>
          <a:ext cx="5423624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15">
                  <a:extLst>
                    <a:ext uri="{9D8B030D-6E8A-4147-A177-3AD203B41FA5}">
                      <a16:colId xmlns:a16="http://schemas.microsoft.com/office/drawing/2014/main" val="635233384"/>
                    </a:ext>
                  </a:extLst>
                </a:gridCol>
                <a:gridCol w="1914788">
                  <a:extLst>
                    <a:ext uri="{9D8B030D-6E8A-4147-A177-3AD203B41FA5}">
                      <a16:colId xmlns:a16="http://schemas.microsoft.com/office/drawing/2014/main" val="496415518"/>
                    </a:ext>
                  </a:extLst>
                </a:gridCol>
                <a:gridCol w="734521">
                  <a:extLst>
                    <a:ext uri="{9D8B030D-6E8A-4147-A177-3AD203B41FA5}">
                      <a16:colId xmlns:a16="http://schemas.microsoft.com/office/drawing/2014/main" val="2898612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Year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2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CDLIB: a python library to extract, compare and evaluate communities from complex networks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Library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0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 media impact on opinion evolution in biased digital environments: a bounded confidence model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196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4018B1-C364-8C9C-3BB5-82E1D9BD9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46256"/>
              </p:ext>
            </p:extLst>
          </p:nvPr>
        </p:nvGraphicFramePr>
        <p:xfrm>
          <a:off x="323851" y="2667271"/>
          <a:ext cx="5203188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3120">
                  <a:extLst>
                    <a:ext uri="{9D8B030D-6E8A-4147-A177-3AD203B41FA5}">
                      <a16:colId xmlns:a16="http://schemas.microsoft.com/office/drawing/2014/main" val="635233384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496415518"/>
                    </a:ext>
                  </a:extLst>
                </a:gridCol>
                <a:gridCol w="704667">
                  <a:extLst>
                    <a:ext uri="{9D8B030D-6E8A-4147-A177-3AD203B41FA5}">
                      <a16:colId xmlns:a16="http://schemas.microsoft.com/office/drawing/2014/main" val="2898612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Year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2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NDlib</a:t>
                      </a:r>
                      <a:r>
                        <a:rPr lang="en-US" dirty="0"/>
                        <a:t>: a Python Library to Model and Analyze Diffusion Processes Over Complex Networks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Library Info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0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NDLIB: Studying Network Diffusion Dynamics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Theoretical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1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Active and passive </a:t>
                      </a:r>
                      <a:r>
                        <a:rPr lang="it-IT" dirty="0" err="1"/>
                        <a:t>diffusion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processes</a:t>
                      </a:r>
                      <a:r>
                        <a:rPr lang="it-IT" dirty="0"/>
                        <a:t> in </a:t>
                      </a:r>
                      <a:r>
                        <a:rPr lang="it-IT" dirty="0" err="1"/>
                        <a:t>complex</a:t>
                      </a:r>
                      <a:r>
                        <a:rPr lang="it-IT" dirty="0"/>
                        <a:t>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Theoretical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1C3CA-54D4-7362-9EEE-CACD920E2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2EF79-37DE-96CB-63A5-2922A0AE7BDB}"/>
              </a:ext>
            </a:extLst>
          </p:cNvPr>
          <p:cNvSpPr txBox="1"/>
          <p:nvPr/>
        </p:nvSpPr>
        <p:spPr>
          <a:xfrm>
            <a:off x="3458936" y="192741"/>
            <a:ext cx="459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Social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38855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F51C3CA-54D4-7362-9EEE-CACD920E2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26AB2-3C46-7C61-7717-6E78C3B4D762}"/>
              </a:ext>
            </a:extLst>
          </p:cNvPr>
          <p:cNvSpPr txBox="1"/>
          <p:nvPr/>
        </p:nvSpPr>
        <p:spPr>
          <a:xfrm>
            <a:off x="3655459" y="233562"/>
            <a:ext cx="445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A Community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Structure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useo Sans Condensed" panose="0200000000000000000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AD55C-AF5F-0FA1-C795-C5DA7237A314}"/>
              </a:ext>
            </a:extLst>
          </p:cNvPr>
          <p:cNvSpPr txBox="1"/>
          <p:nvPr/>
        </p:nvSpPr>
        <p:spPr>
          <a:xfrm>
            <a:off x="427844" y="1349347"/>
            <a:ext cx="41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Community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Structure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 Definition: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B8CFF-DD63-475D-4AD4-7786430943EE}"/>
              </a:ext>
            </a:extLst>
          </p:cNvPr>
          <p:cNvSpPr txBox="1"/>
          <p:nvPr/>
        </p:nvSpPr>
        <p:spPr>
          <a:xfrm>
            <a:off x="4696506" y="1440509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A subset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"/>
              </a:rPr>
              <a:t>nodes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who have a strong internal connection and a weaker connection with elements outside the community</a:t>
            </a:r>
            <a:endParaRPr lang="it-IT" dirty="0">
              <a:latin typeface="Museo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D3760-F9DD-4E06-ABC2-47F532335ABC}"/>
              </a:ext>
            </a:extLst>
          </p:cNvPr>
          <p:cNvSpPr txBox="1"/>
          <p:nvPr/>
        </p:nvSpPr>
        <p:spPr>
          <a:xfrm>
            <a:off x="427843" y="2557464"/>
            <a:ext cx="322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Why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29129-98A4-A465-7CED-465253C89CAA}"/>
              </a:ext>
            </a:extLst>
          </p:cNvPr>
          <p:cNvSpPr txBox="1"/>
          <p:nvPr/>
        </p:nvSpPr>
        <p:spPr>
          <a:xfrm>
            <a:off x="1248455" y="2592751"/>
            <a:ext cx="6736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Identify groups of nodes with similar relationships or interactions to understand the structure and functionality of the graph.</a:t>
            </a:r>
            <a:endParaRPr lang="it-IT" dirty="0">
              <a:latin typeface="Muse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6434C-F915-5351-B9F9-2D2D72BDCE7E}"/>
              </a:ext>
            </a:extLst>
          </p:cNvPr>
          <p:cNvSpPr txBox="1"/>
          <p:nvPr/>
        </p:nvSpPr>
        <p:spPr>
          <a:xfrm>
            <a:off x="427843" y="3838872"/>
            <a:ext cx="499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How to </a:t>
            </a:r>
            <a:r>
              <a:rPr lang="it-IT" sz="2400" dirty="0">
                <a:latin typeface="Museo Sans Condensed" panose="02000000000000000000"/>
              </a:rPr>
              <a:t>i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dentify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Graph’s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 Communities?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93ECB-6DE5-7893-F8E6-1835BBC8EF92}"/>
              </a:ext>
            </a:extLst>
          </p:cNvPr>
          <p:cNvSpPr txBox="1"/>
          <p:nvPr/>
        </p:nvSpPr>
        <p:spPr>
          <a:xfrm>
            <a:off x="5191806" y="3838872"/>
            <a:ext cx="700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Common algorithms include Louvain's method, modularity maximization, Girvan-Newman algorithm, and Label Propagation algorithm.</a:t>
            </a:r>
            <a:endParaRPr lang="it-IT" dirty="0">
              <a:latin typeface="Museo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A4A48-A04E-6ABF-D942-6E896C931472}"/>
              </a:ext>
            </a:extLst>
          </p:cNvPr>
          <p:cNvSpPr txBox="1"/>
          <p:nvPr/>
        </p:nvSpPr>
        <p:spPr>
          <a:xfrm>
            <a:off x="427843" y="5277820"/>
            <a:ext cx="128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94915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1C3CA-54D4-7362-9EEE-CACD920E2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2EF79-37DE-96CB-63A5-2922A0AE7BDB}"/>
              </a:ext>
            </a:extLst>
          </p:cNvPr>
          <p:cNvSpPr txBox="1"/>
          <p:nvPr/>
        </p:nvSpPr>
        <p:spPr>
          <a:xfrm>
            <a:off x="3145871" y="201130"/>
            <a:ext cx="523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A General Model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Structure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useo Sans Condensed" panose="0200000000000000000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E0E3E-2A0E-1407-1452-AD7F207BAECC}"/>
              </a:ext>
            </a:extLst>
          </p:cNvPr>
          <p:cNvSpPr txBox="1"/>
          <p:nvPr/>
        </p:nvSpPr>
        <p:spPr>
          <a:xfrm>
            <a:off x="180712" y="1061363"/>
            <a:ext cx="585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Example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: SIR (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Susceptible-Infected-Recovered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C71FD-49B1-6A20-8815-6784E2638C71}"/>
              </a:ext>
            </a:extLst>
          </p:cNvPr>
          <p:cNvSpPr txBox="1"/>
          <p:nvPr/>
        </p:nvSpPr>
        <p:spPr>
          <a:xfrm>
            <a:off x="180712" y="1781625"/>
            <a:ext cx="11165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latin typeface="Museo Sans Condensed" panose="02000000000000000000"/>
              </a:rPr>
              <a:t>The SIR Model divide the </a:t>
            </a:r>
            <a:r>
              <a:rPr lang="it-IT" sz="2400" dirty="0" err="1">
                <a:latin typeface="Museo Sans Condensed" panose="02000000000000000000"/>
              </a:rPr>
              <a:t>population</a:t>
            </a:r>
            <a:r>
              <a:rPr lang="it-IT" sz="2400" dirty="0">
                <a:latin typeface="Museo Sans Condensed" panose="02000000000000000000"/>
              </a:rPr>
              <a:t> (</a:t>
            </a:r>
            <a:r>
              <a:rPr lang="it-IT" sz="2400" dirty="0" err="1">
                <a:latin typeface="Museo Sans Condensed" panose="02000000000000000000"/>
              </a:rPr>
              <a:t>nodes</a:t>
            </a:r>
            <a:r>
              <a:rPr lang="it-IT" sz="2400" dirty="0">
                <a:latin typeface="Museo Sans Condensed" panose="02000000000000000000"/>
              </a:rPr>
              <a:t>) </a:t>
            </a:r>
            <a:r>
              <a:rPr lang="it-IT" sz="2400" dirty="0" err="1">
                <a:latin typeface="Museo Sans Condensed" panose="02000000000000000000"/>
              </a:rPr>
              <a:t>into</a:t>
            </a:r>
            <a:r>
              <a:rPr lang="it-IT" sz="2400" dirty="0">
                <a:latin typeface="Museo Sans Condensed" panose="02000000000000000000"/>
              </a:rPr>
              <a:t> 3 </a:t>
            </a:r>
            <a:r>
              <a:rPr lang="it-IT" sz="2400" dirty="0" err="1">
                <a:latin typeface="Museo Sans Condensed" panose="02000000000000000000"/>
              </a:rPr>
              <a:t>categories</a:t>
            </a:r>
            <a:r>
              <a:rPr lang="it-IT" sz="2400" dirty="0">
                <a:latin typeface="Museo Sans Condensed" panose="02000000000000000000"/>
              </a:rPr>
              <a:t>: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"/>
              </a:rPr>
              <a:t>Susceptible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 (S):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Individuals who can become infected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useo San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400" b="1" dirty="0" err="1">
                <a:latin typeface="Museo Sans"/>
              </a:rPr>
              <a:t>Infected</a:t>
            </a:r>
            <a:r>
              <a:rPr lang="it-IT" sz="2400" b="1" dirty="0">
                <a:latin typeface="Museo Sans"/>
              </a:rPr>
              <a:t> (I): </a:t>
            </a:r>
            <a:r>
              <a:rPr lang="en-US" sz="2400" b="1" dirty="0">
                <a:latin typeface="Museo Sans"/>
              </a:rPr>
              <a:t> </a:t>
            </a:r>
            <a:r>
              <a:rPr lang="en-US" sz="2400" dirty="0">
                <a:latin typeface="Museo Sans"/>
              </a:rPr>
              <a:t>Individuals who have contracted the infection and can transmit it.</a:t>
            </a:r>
            <a:endParaRPr lang="it-IT" sz="2400" dirty="0">
              <a:latin typeface="Museo San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"/>
              </a:rPr>
              <a:t>Recovered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 (R): </a:t>
            </a:r>
            <a:r>
              <a:rPr lang="en-US" sz="2400" dirty="0">
                <a:latin typeface="Museo San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"/>
              </a:rPr>
              <a:t>ndividuals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 who have recovered from the infection and can no longer transmit or contract it.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use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E4E3B-2251-F795-CF18-67293A55E213}"/>
              </a:ext>
            </a:extLst>
          </p:cNvPr>
          <p:cNvSpPr txBox="1"/>
          <p:nvPr/>
        </p:nvSpPr>
        <p:spPr>
          <a:xfrm>
            <a:off x="180712" y="3979214"/>
            <a:ext cx="7066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latin typeface="Museo Sans Condensed" panose="02000000000000000000"/>
              </a:rPr>
              <a:t>The SIR Model divide the </a:t>
            </a:r>
            <a:r>
              <a:rPr lang="it-IT" sz="2000" dirty="0" err="1">
                <a:latin typeface="Museo Sans Condensed" panose="02000000000000000000"/>
              </a:rPr>
              <a:t>population</a:t>
            </a:r>
            <a:r>
              <a:rPr lang="it-IT" sz="2000" dirty="0">
                <a:latin typeface="Museo Sans Condensed" panose="02000000000000000000"/>
              </a:rPr>
              <a:t> (</a:t>
            </a:r>
            <a:r>
              <a:rPr lang="it-IT" sz="2000" dirty="0" err="1">
                <a:latin typeface="Museo Sans Condensed" panose="02000000000000000000"/>
              </a:rPr>
              <a:t>nodes</a:t>
            </a:r>
            <a:r>
              <a:rPr lang="it-IT" sz="2000" dirty="0">
                <a:latin typeface="Museo Sans Condensed" panose="02000000000000000000"/>
              </a:rPr>
              <a:t>) </a:t>
            </a:r>
            <a:r>
              <a:rPr lang="it-IT" sz="2000" dirty="0" err="1">
                <a:latin typeface="Museo Sans Condensed" panose="02000000000000000000"/>
              </a:rPr>
              <a:t>into</a:t>
            </a:r>
            <a:r>
              <a:rPr lang="it-IT" sz="2000" dirty="0">
                <a:latin typeface="Museo Sans Condensed" panose="02000000000000000000"/>
              </a:rPr>
              <a:t> 3 </a:t>
            </a:r>
            <a:r>
              <a:rPr lang="it-IT" sz="2000" dirty="0" err="1">
                <a:latin typeface="Museo Sans Condensed" panose="02000000000000000000"/>
              </a:rPr>
              <a:t>categories</a:t>
            </a:r>
            <a:r>
              <a:rPr lang="it-IT" sz="2000" dirty="0">
                <a:latin typeface="Museo Sans Condensed" panose="02000000000000000000"/>
              </a:rPr>
              <a:t>: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beta (β):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"/>
              </a:rPr>
              <a:t>transmission rate, i.e., the probability that contact between a susceptible individual and an infected one will lead to transmission of the infection.</a:t>
            </a:r>
            <a:r>
              <a:rPr lang="it-IT" sz="2000" dirty="0">
                <a:latin typeface="Museo San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latin typeface="Museo Sans"/>
              </a:rPr>
              <a:t>gamma (γ): </a:t>
            </a:r>
            <a:r>
              <a:rPr lang="en-US" sz="2000" dirty="0">
                <a:latin typeface="Museo Sans"/>
              </a:rPr>
              <a:t>recovery rate, i.e., the probability that an infected individual will recover and move to the recovered state.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Museo Sans"/>
              </a:rPr>
              <a:t>(</a:t>
            </a:r>
            <a:r>
              <a:rPr lang="en-US" sz="2000" i="1" dirty="0">
                <a:latin typeface="Museo Sans"/>
              </a:rPr>
              <a:t>Optional</a:t>
            </a:r>
            <a:r>
              <a:rPr lang="en-US" sz="2000" dirty="0">
                <a:latin typeface="Museo Sans"/>
              </a:rPr>
              <a:t>) </a:t>
            </a:r>
            <a:r>
              <a:rPr lang="en-US" sz="2000" b="1" dirty="0" err="1">
                <a:latin typeface="Museo Sans"/>
              </a:rPr>
              <a:t>percentage_infected</a:t>
            </a:r>
            <a:r>
              <a:rPr lang="en-US" sz="2000" b="1" dirty="0">
                <a:latin typeface="Museo Sans"/>
              </a:rPr>
              <a:t>: </a:t>
            </a:r>
            <a:r>
              <a:rPr lang="en-US" sz="2000" dirty="0">
                <a:latin typeface="Museo Sans"/>
              </a:rPr>
              <a:t>Initial percentage of infected nodes (a list of initial infected nodes can also be specified).</a:t>
            </a:r>
            <a:endParaRPr lang="it-IT" sz="2000" dirty="0">
              <a:latin typeface="Museo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3AAA2F-F059-910F-42A4-74250D3A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037" y="1061363"/>
            <a:ext cx="2149145" cy="1228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E0CD99-925D-F1E4-53D8-9D4E17BF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90" y="4876219"/>
            <a:ext cx="4764198" cy="7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8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1C3CA-54D4-7362-9EEE-CACD920E2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2EF79-37DE-96CB-63A5-2922A0AE7BDB}"/>
              </a:ext>
            </a:extLst>
          </p:cNvPr>
          <p:cNvSpPr txBox="1"/>
          <p:nvPr/>
        </p:nvSpPr>
        <p:spPr>
          <a:xfrm>
            <a:off x="3145871" y="201130"/>
            <a:ext cx="523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A General Model </a:t>
            </a:r>
            <a:r>
              <a:rPr kumimoji="0" lang="it-IT" sz="3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useo Sans Condensed" panose="02000000000000000000"/>
                <a:ea typeface="+mn-ea"/>
                <a:cs typeface="+mn-cs"/>
              </a:rPr>
              <a:t>Structure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useo Sans Condensed" panose="0200000000000000000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17AB4-55E8-41C5-60A1-2F67B2271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6" b="2285"/>
          <a:stretch/>
        </p:blipFill>
        <p:spPr>
          <a:xfrm>
            <a:off x="319168" y="1144818"/>
            <a:ext cx="6850117" cy="5119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49C78-38C0-2BEE-77BD-5763FA0CEA25}"/>
              </a:ext>
            </a:extLst>
          </p:cNvPr>
          <p:cNvSpPr txBox="1"/>
          <p:nvPr/>
        </p:nvSpPr>
        <p:spPr>
          <a:xfrm>
            <a:off x="7993272" y="4466102"/>
            <a:ext cx="3879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 err="1">
                <a:latin typeface="Museo Sans Condensed" panose="02000000000000000000"/>
              </a:rPr>
              <a:t>Iteration</a:t>
            </a:r>
            <a:r>
              <a:rPr lang="it-IT" sz="2400" dirty="0">
                <a:latin typeface="Museo Sans Condensed" panose="02000000000000000000"/>
              </a:rPr>
              <a:t>: </a:t>
            </a:r>
            <a:r>
              <a:rPr lang="en-US" sz="2400" dirty="0">
                <a:latin typeface="Museo Sans"/>
              </a:rPr>
              <a:t>A single time step of the simulation. Each iteration corresponds to an update of the states of the nodes in the network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useo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940529-E85F-D98A-0D54-7384AC3AB473}"/>
              </a:ext>
            </a:extLst>
          </p:cNvPr>
          <p:cNvCxnSpPr>
            <a:cxnSpLocks/>
          </p:cNvCxnSpPr>
          <p:nvPr/>
        </p:nvCxnSpPr>
        <p:spPr>
          <a:xfrm flipV="1">
            <a:off x="3833769" y="4764947"/>
            <a:ext cx="4026715" cy="139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572F88-F0CE-DBC6-B04D-53F91EDBD5F7}"/>
              </a:ext>
            </a:extLst>
          </p:cNvPr>
          <p:cNvSpPr txBox="1"/>
          <p:nvPr/>
        </p:nvSpPr>
        <p:spPr>
          <a:xfrm>
            <a:off x="7993272" y="1328876"/>
            <a:ext cx="3424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Museo Sans"/>
              </a:rPr>
              <a:t>In the </a:t>
            </a:r>
            <a:r>
              <a:rPr lang="it-IT" dirty="0" err="1">
                <a:latin typeface="Museo Sans"/>
              </a:rPr>
              <a:t>graph</a:t>
            </a:r>
            <a:r>
              <a:rPr lang="it-IT" dirty="0">
                <a:latin typeface="Museo Sans"/>
              </a:rPr>
              <a:t>, the lines </a:t>
            </a:r>
            <a:r>
              <a:rPr lang="it-IT" dirty="0" err="1">
                <a:latin typeface="Museo Sans"/>
              </a:rPr>
              <a:t>represent</a:t>
            </a:r>
            <a:r>
              <a:rPr lang="it-IT" dirty="0">
                <a:latin typeface="Museo Sans"/>
              </a:rPr>
              <a:t> the </a:t>
            </a:r>
            <a:r>
              <a:rPr lang="it-IT" dirty="0" err="1">
                <a:latin typeface="Museo Sans"/>
              </a:rPr>
              <a:t>number</a:t>
            </a:r>
            <a:r>
              <a:rPr lang="it-IT" dirty="0">
                <a:latin typeface="Museo Sans"/>
              </a:rPr>
              <a:t> of </a:t>
            </a:r>
            <a:r>
              <a:rPr lang="it-IT" dirty="0" err="1">
                <a:latin typeface="Museo Sans"/>
              </a:rPr>
              <a:t>nodes</a:t>
            </a:r>
            <a:r>
              <a:rPr lang="it-IT" dirty="0">
                <a:latin typeface="Museo Sans"/>
              </a:rPr>
              <a:t> </a:t>
            </a:r>
            <a:r>
              <a:rPr lang="it-IT" dirty="0" err="1">
                <a:latin typeface="Museo Sans"/>
              </a:rPr>
              <a:t>that</a:t>
            </a:r>
            <a:r>
              <a:rPr lang="it-IT" dirty="0">
                <a:latin typeface="Museo Sans"/>
              </a:rPr>
              <a:t> </a:t>
            </a:r>
            <a:r>
              <a:rPr lang="it-IT" dirty="0" err="1">
                <a:latin typeface="Museo Sans"/>
              </a:rPr>
              <a:t>have</a:t>
            </a:r>
            <a:r>
              <a:rPr lang="it-IT" dirty="0">
                <a:latin typeface="Museo Sans"/>
              </a:rPr>
              <a:t> </a:t>
            </a:r>
            <a:r>
              <a:rPr lang="it-IT" dirty="0" err="1">
                <a:latin typeface="Museo Sans"/>
              </a:rPr>
              <a:t>each</a:t>
            </a:r>
            <a:r>
              <a:rPr lang="it-IT" dirty="0">
                <a:latin typeface="Museo Sans"/>
              </a:rPr>
              <a:t> of the </a:t>
            </a:r>
            <a:r>
              <a:rPr lang="it-IT" dirty="0" err="1">
                <a:latin typeface="Museo Sans"/>
              </a:rPr>
              <a:t>states</a:t>
            </a:r>
            <a:r>
              <a:rPr lang="it-IT" dirty="0">
                <a:latin typeface="Museo Sans"/>
              </a:rPr>
              <a:t> 0 (</a:t>
            </a:r>
            <a:r>
              <a:rPr lang="it-IT" dirty="0" err="1">
                <a:latin typeface="Museo Sans"/>
              </a:rPr>
              <a:t>Susceptible</a:t>
            </a:r>
            <a:r>
              <a:rPr lang="it-IT" dirty="0">
                <a:latin typeface="Museo Sans"/>
              </a:rPr>
              <a:t>), 1 (</a:t>
            </a:r>
            <a:r>
              <a:rPr lang="it-IT" dirty="0" err="1">
                <a:latin typeface="Museo Sans"/>
              </a:rPr>
              <a:t>Infected</a:t>
            </a:r>
            <a:r>
              <a:rPr lang="it-IT" dirty="0">
                <a:latin typeface="Museo Sans"/>
              </a:rPr>
              <a:t>), and 2 (</a:t>
            </a:r>
            <a:r>
              <a:rPr lang="it-IT" dirty="0" err="1">
                <a:latin typeface="Museo Sans"/>
              </a:rPr>
              <a:t>Removed</a:t>
            </a:r>
            <a:r>
              <a:rPr lang="it-IT" dirty="0">
                <a:latin typeface="Museo Sans"/>
              </a:rPr>
              <a:t>) over time.</a:t>
            </a:r>
          </a:p>
        </p:txBody>
      </p:sp>
    </p:spTree>
    <p:extLst>
      <p:ext uri="{BB962C8B-B14F-4D97-AF65-F5344CB8AC3E}">
        <p14:creationId xmlns:p14="http://schemas.microsoft.com/office/powerpoint/2010/main" val="209858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46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Museo Sans</vt:lpstr>
      <vt:lpstr>Museo Sans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COMPAGNUCCI IVAN</dc:creator>
  <cp:lastModifiedBy>COMPAGNUCCI IVAN</cp:lastModifiedBy>
  <cp:revision>67</cp:revision>
  <dcterms:created xsi:type="dcterms:W3CDTF">2024-02-26T09:23:24Z</dcterms:created>
  <dcterms:modified xsi:type="dcterms:W3CDTF">2024-06-04T08:32:45Z</dcterms:modified>
</cp:coreProperties>
</file>