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065" autoAdjust="0"/>
  </p:normalViewPr>
  <p:slideViewPr>
    <p:cSldViewPr snapToGrid="0">
      <p:cViewPr>
        <p:scale>
          <a:sx n="118" d="100"/>
          <a:sy n="118" d="100"/>
        </p:scale>
        <p:origin x="-276" y="-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EF58-4055-4B53-9F75-B3FE84410E44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4083-4EA2-460A-AAC5-58F9799494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397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EF58-4055-4B53-9F75-B3FE84410E44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4083-4EA2-460A-AAC5-58F9799494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129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EF58-4055-4B53-9F75-B3FE84410E44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4083-4EA2-460A-AAC5-58F979949480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1671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EF58-4055-4B53-9F75-B3FE84410E44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4083-4EA2-460A-AAC5-58F9799494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374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EF58-4055-4B53-9F75-B3FE84410E44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4083-4EA2-460A-AAC5-58F979949480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1242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EF58-4055-4B53-9F75-B3FE84410E44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4083-4EA2-460A-AAC5-58F9799494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6865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EF58-4055-4B53-9F75-B3FE84410E44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4083-4EA2-460A-AAC5-58F9799494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27838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EF58-4055-4B53-9F75-B3FE84410E44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4083-4EA2-460A-AAC5-58F9799494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4238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EF58-4055-4B53-9F75-B3FE84410E44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4083-4EA2-460A-AAC5-58F9799494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9464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EF58-4055-4B53-9F75-B3FE84410E44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4083-4EA2-460A-AAC5-58F9799494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185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EF58-4055-4B53-9F75-B3FE84410E44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4083-4EA2-460A-AAC5-58F9799494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291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EF58-4055-4B53-9F75-B3FE84410E44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4083-4EA2-460A-AAC5-58F9799494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5547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EF58-4055-4B53-9F75-B3FE84410E44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4083-4EA2-460A-AAC5-58F9799494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3827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EF58-4055-4B53-9F75-B3FE84410E44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4083-4EA2-460A-AAC5-58F9799494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9582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EF58-4055-4B53-9F75-B3FE84410E44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4083-4EA2-460A-AAC5-58F9799494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6352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EF58-4055-4B53-9F75-B3FE84410E44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4083-4EA2-460A-AAC5-58F9799494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8071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DEF58-4055-4B53-9F75-B3FE84410E44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D3F4083-4EA2-460A-AAC5-58F9799494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2968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sv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sv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sv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9A4310A-7758-454C-9698-B9D564324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104" y="2154151"/>
            <a:ext cx="9346397" cy="1646302"/>
          </a:xfrm>
        </p:spPr>
        <p:txBody>
          <a:bodyPr/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Способ обнаружения закрывания глаз и зевоты водителя для анализа сонливости с помощью инфракрасной камеры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B6A65A57-E7DD-42C9-8CC4-F403A6BFD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58917" y="5924021"/>
            <a:ext cx="3092770" cy="627699"/>
          </a:xfrm>
        </p:spPr>
        <p:txBody>
          <a:bodyPr>
            <a:normAutofit lnSpcReduction="10000"/>
          </a:bodyPr>
          <a:lstStyle/>
          <a:p>
            <a:pPr algn="ctr"/>
            <a:r>
              <a:rPr lang="ru-RU" dirty="0">
                <a:solidFill>
                  <a:schemeClr val="tx2"/>
                </a:solidFill>
              </a:rPr>
              <a:t>Самарский Университет</a:t>
            </a:r>
            <a:br>
              <a:rPr lang="ru-RU" dirty="0">
                <a:solidFill>
                  <a:schemeClr val="tx2"/>
                </a:solidFill>
              </a:rPr>
            </a:br>
            <a:r>
              <a:rPr lang="ru-RU" dirty="0">
                <a:solidFill>
                  <a:schemeClr val="tx2"/>
                </a:solidFill>
              </a:rPr>
              <a:t>Студент </a:t>
            </a:r>
            <a:r>
              <a:rPr lang="ru-RU" dirty="0" err="1">
                <a:solidFill>
                  <a:schemeClr val="tx2"/>
                </a:solidFill>
              </a:rPr>
              <a:t>Делибалтов</a:t>
            </a:r>
            <a:r>
              <a:rPr lang="ru-RU" dirty="0">
                <a:solidFill>
                  <a:schemeClr val="tx2"/>
                </a:solidFill>
              </a:rPr>
              <a:t> И.Г.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6131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4D8F959-0BF0-4299-9B3B-113E1F528936}"/>
              </a:ext>
            </a:extLst>
          </p:cNvPr>
          <p:cNvSpPr txBox="1"/>
          <p:nvPr/>
        </p:nvSpPr>
        <p:spPr>
          <a:xfrm>
            <a:off x="235258" y="0"/>
            <a:ext cx="88199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latin typeface="Calibri" panose="020F0502020204030204" pitchFamily="34" charset="0"/>
                <a:cs typeface="Calibri" panose="020F0502020204030204" pitchFamily="34" charset="0"/>
              </a:rPr>
              <a:t>Эксперименты и результаты анализов</a:t>
            </a:r>
            <a:endParaRPr lang="ru-RU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1CC6F0B-6C91-4168-9BDA-3BEEF62CEC42}"/>
              </a:ext>
            </a:extLst>
          </p:cNvPr>
          <p:cNvSpPr txBox="1"/>
          <p:nvPr/>
        </p:nvSpPr>
        <p:spPr>
          <a:xfrm>
            <a:off x="235258" y="801080"/>
            <a:ext cx="96012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/>
              <a:t>Автор установит инфракрасную камеру в верхней части консоли автомобиля примерно под углом 15 градусов к водителю</a:t>
            </a:r>
            <a:r>
              <a:rPr lang="en-US" dirty="0"/>
              <a:t>;</a:t>
            </a:r>
            <a:endParaRPr lang="ru-RU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/>
              <a:t>Датчик будет произвольно реагировать на симптомы сонливости водителя, например, частое моргание, закрытие глаз и зевота</a:t>
            </a:r>
            <a:r>
              <a:rPr lang="en-US" dirty="0"/>
              <a:t>;</a:t>
            </a:r>
            <a:endParaRPr lang="ru-RU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/>
              <a:t>Эти эксперименты проводились в условиях низкой освещенности с участием 4 добровольцев</a:t>
            </a:r>
            <a:r>
              <a:rPr lang="en-US" dirty="0"/>
              <a:t>;</a:t>
            </a:r>
            <a:endParaRPr lang="ru-RU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/>
              <a:t>Когда программа обнаружит глаза или рот водителя, она напечатает зеленый прямоугольник вокруг глаз и области рта</a:t>
            </a:r>
            <a:r>
              <a:rPr lang="en-US" dirty="0"/>
              <a:t>;</a:t>
            </a:r>
            <a:endParaRPr lang="ru-RU" dirty="0"/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xmlns="" id="{B288A130-3EE4-4707-BA34-D4EDE00520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708584"/>
              </p:ext>
            </p:extLst>
          </p:nvPr>
        </p:nvGraphicFramePr>
        <p:xfrm>
          <a:off x="452761" y="3715435"/>
          <a:ext cx="9658905" cy="2856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571">
                  <a:extLst>
                    <a:ext uri="{9D8B030D-6E8A-4147-A177-3AD203B41FA5}">
                      <a16:colId xmlns:a16="http://schemas.microsoft.com/office/drawing/2014/main" xmlns="" val="544184449"/>
                    </a:ext>
                  </a:extLst>
                </a:gridCol>
                <a:gridCol w="2032987">
                  <a:extLst>
                    <a:ext uri="{9D8B030D-6E8A-4147-A177-3AD203B41FA5}">
                      <a16:colId xmlns:a16="http://schemas.microsoft.com/office/drawing/2014/main" xmlns="" val="2145638815"/>
                    </a:ext>
                  </a:extLst>
                </a:gridCol>
                <a:gridCol w="2112886">
                  <a:extLst>
                    <a:ext uri="{9D8B030D-6E8A-4147-A177-3AD203B41FA5}">
                      <a16:colId xmlns:a16="http://schemas.microsoft.com/office/drawing/2014/main" xmlns="" val="2018097634"/>
                    </a:ext>
                  </a:extLst>
                </a:gridCol>
                <a:gridCol w="2041864">
                  <a:extLst>
                    <a:ext uri="{9D8B030D-6E8A-4147-A177-3AD203B41FA5}">
                      <a16:colId xmlns:a16="http://schemas.microsoft.com/office/drawing/2014/main" xmlns="" val="3398217100"/>
                    </a:ext>
                  </a:extLst>
                </a:gridCol>
                <a:gridCol w="1988597">
                  <a:extLst>
                    <a:ext uri="{9D8B030D-6E8A-4147-A177-3AD203B41FA5}">
                      <a16:colId xmlns:a16="http://schemas.microsoft.com/office/drawing/2014/main" xmlns="" val="1077917775"/>
                    </a:ext>
                  </a:extLst>
                </a:gridCol>
              </a:tblGrid>
              <a:tr h="1027688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Объект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Истинно положительный результат (глаз)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Истинно отрицательный результат (Глаз)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Истинно положительный результат (Рот)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Истинно отрицательный результат (Рот)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25820682"/>
                  </a:ext>
                </a:extLst>
              </a:tr>
              <a:tr h="320847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32,4%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96,7%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51,0%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64,1%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84589659"/>
                  </a:ext>
                </a:extLst>
              </a:tr>
              <a:tr h="320847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92,8%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98,6%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97,4%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96,2%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02510956"/>
                  </a:ext>
                </a:extLst>
              </a:tr>
              <a:tr h="320847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75,4%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96,5%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77,2%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70,5%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8632208"/>
                  </a:ext>
                </a:extLst>
              </a:tr>
              <a:tr h="320847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99,5%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98,9%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97,7%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98,0%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84108978"/>
                  </a:ext>
                </a:extLst>
              </a:tr>
              <a:tr h="320847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Утверждено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98,0%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96,0%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92,5%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92,5%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8062676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F545AAA-ED52-4DDA-A47E-BFF99E75CA5C}"/>
              </a:ext>
            </a:extLst>
          </p:cNvPr>
          <p:cNvSpPr txBox="1"/>
          <p:nvPr/>
        </p:nvSpPr>
        <p:spPr>
          <a:xfrm>
            <a:off x="2213103" y="3379265"/>
            <a:ext cx="6138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Таблица точности определения закрытия глаз и зевоты</a:t>
            </a:r>
          </a:p>
        </p:txBody>
      </p:sp>
      <p:pic>
        <p:nvPicPr>
          <p:cNvPr id="9" name="Рисунок 8" descr="Презентация с линейчатой диаграммой со сплошной заливкой">
            <a:extLst>
              <a:ext uri="{FF2B5EF4-FFF2-40B4-BE49-F238E27FC236}">
                <a16:creationId xmlns:a16="http://schemas.microsoft.com/office/drawing/2014/main" xmlns="" id="{7A5F1F87-EB72-43F5-8E74-41D68EBE75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740283" y="4086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655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A42EAF4-4C44-4E7E-9614-36CF50B3F430}"/>
              </a:ext>
            </a:extLst>
          </p:cNvPr>
          <p:cNvSpPr txBox="1"/>
          <p:nvPr/>
        </p:nvSpPr>
        <p:spPr>
          <a:xfrm>
            <a:off x="315158" y="77225"/>
            <a:ext cx="27121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latin typeface="Calibri" panose="020F0502020204030204" pitchFamily="34" charset="0"/>
                <a:cs typeface="Calibri" panose="020F0502020204030204" pitchFamily="34" charset="0"/>
              </a:rPr>
              <a:t>Заключение</a:t>
            </a:r>
            <a:endParaRPr lang="ru-RU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79A466A-EA69-4AF2-A35C-83174D1C3629}"/>
              </a:ext>
            </a:extLst>
          </p:cNvPr>
          <p:cNvSpPr txBox="1"/>
          <p:nvPr/>
        </p:nvSpPr>
        <p:spPr>
          <a:xfrm>
            <a:off x="315158" y="872594"/>
            <a:ext cx="932599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dirty="0"/>
              <a:t>Из таблицы точности экспериментов было установлено, что ошибка обнаружения зевоты составляет 7,5</a:t>
            </a:r>
            <a:r>
              <a:rPr lang="en-US" dirty="0"/>
              <a:t>;</a:t>
            </a:r>
            <a:endParaRPr lang="ru-RU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dirty="0"/>
              <a:t>Программа не может обнаружить зевоту водителя , т. к. рот водителя открыт слишком широко;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ru-RU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dirty="0"/>
              <a:t>Ошибка заключается в том, что камера установлена со стороны водителя, поэтому она не может полностью запечатлеть лицо;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ru-RU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dirty="0"/>
              <a:t>Точность распознавания закрытия глаз и зевания составила 98,0%, 96,0%,92,5% и 92,5% соответственно</a:t>
            </a:r>
            <a:r>
              <a:rPr lang="en-US" dirty="0"/>
              <a:t>;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dirty="0"/>
              <a:t>Для будущей работы этот метод</a:t>
            </a:r>
            <a:r>
              <a:rPr lang="en-US" dirty="0"/>
              <a:t> </a:t>
            </a:r>
            <a:r>
              <a:rPr lang="ru-RU" dirty="0"/>
              <a:t>должен быть эффективным, хотя угол</a:t>
            </a:r>
            <a:r>
              <a:rPr lang="en-US" dirty="0"/>
              <a:t> </a:t>
            </a:r>
            <a:r>
              <a:rPr lang="ru-RU" dirty="0"/>
              <a:t>обзора камеры может варьироваться в широком диапазоне</a:t>
            </a:r>
            <a:r>
              <a:rPr lang="en-US" dirty="0"/>
              <a:t>;</a:t>
            </a:r>
            <a:endParaRPr lang="ru-RU" dirty="0"/>
          </a:p>
        </p:txBody>
      </p:sp>
      <p:pic>
        <p:nvPicPr>
          <p:cNvPr id="7" name="Рисунок 6" descr="Скрепка со сплошной заливкой">
            <a:extLst>
              <a:ext uri="{FF2B5EF4-FFF2-40B4-BE49-F238E27FC236}">
                <a16:creationId xmlns:a16="http://schemas.microsoft.com/office/drawing/2014/main" xmlns="" id="{D5BBDFCC-A745-45D2-BED9-46B4D06678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641150" y="772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133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EB23F93-AD4F-4BE2-992E-AAA97C7AFB84}"/>
              </a:ext>
            </a:extLst>
          </p:cNvPr>
          <p:cNvSpPr txBox="1"/>
          <p:nvPr/>
        </p:nvSpPr>
        <p:spPr>
          <a:xfrm>
            <a:off x="3539971" y="3075057"/>
            <a:ext cx="51120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089086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0002710-2A83-45B5-9EA6-DD40CB8407BE}"/>
              </a:ext>
            </a:extLst>
          </p:cNvPr>
          <p:cNvSpPr txBox="1"/>
          <p:nvPr/>
        </p:nvSpPr>
        <p:spPr>
          <a:xfrm>
            <a:off x="208626" y="257453"/>
            <a:ext cx="60989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latin typeface="Calibri" panose="020F0502020204030204" pitchFamily="34" charset="0"/>
                <a:cs typeface="Calibri" panose="020F0502020204030204" pitchFamily="34" charset="0"/>
              </a:rPr>
              <a:t>Введение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BAF5936-BE98-4312-99BD-65912E32B7B7}"/>
              </a:ext>
            </a:extLst>
          </p:cNvPr>
          <p:cNvSpPr txBox="1"/>
          <p:nvPr/>
        </p:nvSpPr>
        <p:spPr>
          <a:xfrm>
            <a:off x="208626" y="1420402"/>
            <a:ext cx="959232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При поездках на большие расстояния водитель может испытывать усталость или сонливость, эти факторы являются причинами большинства автомобильных аварий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Предложен метод, в котором используется электроэнцефалограмма для измерения сигналов от головного мозга для оценки сонливости водителя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Общей целью данного исследования является оценка возможностей алгоритма распознавания сонливости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Рисунок 6" descr="Школьный класс со сплошной заливкой">
            <a:extLst>
              <a:ext uri="{FF2B5EF4-FFF2-40B4-BE49-F238E27FC236}">
                <a16:creationId xmlns:a16="http://schemas.microsoft.com/office/drawing/2014/main" xmlns="" id="{5B51EBCA-B8D4-40C1-A046-B53F279B11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800948" y="12341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936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398EC02-59D7-4A01-8FA3-4F6754B72D7E}"/>
              </a:ext>
            </a:extLst>
          </p:cNvPr>
          <p:cNvSpPr txBox="1"/>
          <p:nvPr/>
        </p:nvSpPr>
        <p:spPr>
          <a:xfrm>
            <a:off x="75460" y="1035771"/>
            <a:ext cx="930379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Метод распознавания сонливости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Ввод изображения в инфракрасном диапазоне;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Распознавание лиц;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Разделение изображения на верхнюю и нижнюю половины;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Распознавание глаз и рта водителя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Обнаружение закрывания глаз и зевоты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Эксперименты и результаты анализов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Заключение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C589C84-4629-447D-94CB-93A8B7465CD6}"/>
              </a:ext>
            </a:extLst>
          </p:cNvPr>
          <p:cNvSpPr txBox="1"/>
          <p:nvPr/>
        </p:nvSpPr>
        <p:spPr>
          <a:xfrm>
            <a:off x="75460" y="195309"/>
            <a:ext cx="60989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latin typeface="Calibri" panose="020F0502020204030204" pitchFamily="34" charset="0"/>
                <a:cs typeface="Calibri" panose="020F0502020204030204" pitchFamily="34" charset="0"/>
              </a:rPr>
              <a:t>Ход исследования</a:t>
            </a:r>
          </a:p>
        </p:txBody>
      </p:sp>
      <p:pic>
        <p:nvPicPr>
          <p:cNvPr id="4" name="Рисунок 3" descr="Контрольный список со сплошной заливкой">
            <a:extLst>
              <a:ext uri="{FF2B5EF4-FFF2-40B4-BE49-F238E27FC236}">
                <a16:creationId xmlns:a16="http://schemas.microsoft.com/office/drawing/2014/main" xmlns="" id="{ECD7AA28-CF6F-4241-B36B-AAF838AA92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793549" y="12137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503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F20C873-51B2-47D9-925E-0ECFA440882B}"/>
              </a:ext>
            </a:extLst>
          </p:cNvPr>
          <p:cNvSpPr txBox="1"/>
          <p:nvPr/>
        </p:nvSpPr>
        <p:spPr>
          <a:xfrm>
            <a:off x="93214" y="239697"/>
            <a:ext cx="87223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latin typeface="Calibri" panose="020F0502020204030204" pitchFamily="34" charset="0"/>
                <a:cs typeface="Calibri" panose="020F0502020204030204" pitchFamily="34" charset="0"/>
              </a:rPr>
              <a:t>Метод распознавания сонливости</a:t>
            </a:r>
            <a:endParaRPr lang="ru-RU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55F2F51-B073-4496-98F2-C044895D70C0}"/>
              </a:ext>
            </a:extLst>
          </p:cNvPr>
          <p:cNvSpPr txBox="1"/>
          <p:nvPr/>
        </p:nvSpPr>
        <p:spPr>
          <a:xfrm>
            <a:off x="93215" y="1204447"/>
            <a:ext cx="938369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Основная идея заключается в распознавании лица водителя и настройке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его на область интереса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Затем эта область интереса используется для поиска таких объектов, как глаза и рот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Этот процесс начинается с получения входных данных с инфракрасной 2D-камеры и обработки с помощью MATLAB R2015a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1D3E78AC-26BE-4C86-90E8-DAEA9774E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09" y="3216883"/>
            <a:ext cx="2191056" cy="168616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DD37627B-CAAA-44CD-A015-BA29AF67E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5172" y="4903043"/>
            <a:ext cx="2278324" cy="168616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xmlns="" id="{6E6D67F7-FD0C-4DEB-864B-6D0C34F80C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5063" y="3176241"/>
            <a:ext cx="2191056" cy="170521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xmlns="" id="{7772B820-149B-46E1-A61C-0FE0F7F6FC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6119" y="4881454"/>
            <a:ext cx="2152950" cy="1676634"/>
          </a:xfrm>
          <a:prstGeom prst="rect">
            <a:avLst/>
          </a:prstGeom>
        </p:spPr>
      </p:pic>
      <p:pic>
        <p:nvPicPr>
          <p:cNvPr id="4" name="Рисунок 3" descr="Сон со сплошной заливкой">
            <a:extLst>
              <a:ext uri="{FF2B5EF4-FFF2-40B4-BE49-F238E27FC236}">
                <a16:creationId xmlns:a16="http://schemas.microsoft.com/office/drawing/2014/main" xmlns="" id="{1EB2BD8E-33A0-48B9-9BCF-72F21454C5D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9784671" y="-28372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941964A-315D-47A0-BBE0-E01364F2D0BA}"/>
              </a:ext>
            </a:extLst>
          </p:cNvPr>
          <p:cNvSpPr txBox="1"/>
          <p:nvPr/>
        </p:nvSpPr>
        <p:spPr>
          <a:xfrm>
            <a:off x="427609" y="5424385"/>
            <a:ext cx="17666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Распознавание лица и глаз водителя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AE9E1D7-2606-40CD-8F63-468680E80AA3}"/>
              </a:ext>
            </a:extLst>
          </p:cNvPr>
          <p:cNvSpPr txBox="1"/>
          <p:nvPr/>
        </p:nvSpPr>
        <p:spPr>
          <a:xfrm>
            <a:off x="7406073" y="3143439"/>
            <a:ext cx="23785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Фиксация зевоты и закрывания глаз инфракрасной камерой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xmlns="" id="{8D6496E8-5D14-4B92-9DBC-048B6516BA43}"/>
              </a:ext>
            </a:extLst>
          </p:cNvPr>
          <p:cNvCxnSpPr>
            <a:cxnSpLocks/>
          </p:cNvCxnSpPr>
          <p:nvPr/>
        </p:nvCxnSpPr>
        <p:spPr>
          <a:xfrm flipV="1">
            <a:off x="1310936" y="4903043"/>
            <a:ext cx="0" cy="521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xmlns="" id="{6E42F756-F1F4-46B4-ABFE-1810D68E5B4D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099569" y="5746123"/>
            <a:ext cx="3556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xmlns="" id="{D244758E-6875-4D95-AEF5-5FF1A7AD9CF9}"/>
              </a:ext>
            </a:extLst>
          </p:cNvPr>
          <p:cNvCxnSpPr>
            <a:cxnSpLocks/>
          </p:cNvCxnSpPr>
          <p:nvPr/>
        </p:nvCxnSpPr>
        <p:spPr>
          <a:xfrm flipH="1">
            <a:off x="6976119" y="3981755"/>
            <a:ext cx="4299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xmlns="" id="{92286059-E30D-4EE4-8F1F-B0E4BC703308}"/>
              </a:ext>
            </a:extLst>
          </p:cNvPr>
          <p:cNvCxnSpPr>
            <a:cxnSpLocks/>
          </p:cNvCxnSpPr>
          <p:nvPr/>
        </p:nvCxnSpPr>
        <p:spPr>
          <a:xfrm>
            <a:off x="8336679" y="4343768"/>
            <a:ext cx="0" cy="537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894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F343206-977A-46C3-B414-275EFF325157}"/>
              </a:ext>
            </a:extLst>
          </p:cNvPr>
          <p:cNvSpPr txBox="1"/>
          <p:nvPr/>
        </p:nvSpPr>
        <p:spPr>
          <a:xfrm>
            <a:off x="-474957" y="0"/>
            <a:ext cx="110482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ru-RU" sz="3600" dirty="0">
                <a:latin typeface="Calibri" panose="020F0502020204030204" pitchFamily="34" charset="0"/>
                <a:cs typeface="Calibri" panose="020F0502020204030204" pitchFamily="34" charset="0"/>
              </a:rPr>
              <a:t>Ввод изображения в инфракрасном диапазоне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A4BDB1C-9D2E-49CD-84FF-A236A0363CC9}"/>
              </a:ext>
            </a:extLst>
          </p:cNvPr>
          <p:cNvSpPr txBox="1"/>
          <p:nvPr/>
        </p:nvSpPr>
        <p:spPr>
          <a:xfrm>
            <a:off x="150921" y="772773"/>
            <a:ext cx="883328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Записывается видео с места водителя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Камера устанавливается посередине консоли управления автомобилем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Поворачивается  примерно на 15 градусов к лицу водителя. Частота кадров составляет 25 кадров в секунду, а масштаб ввода - 200×200 пикселей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8DA52A30-1E9B-42A8-A608-2C3999C26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953" y="3328753"/>
            <a:ext cx="4889257" cy="3431592"/>
          </a:xfrm>
          <a:prstGeom prst="rect">
            <a:avLst/>
          </a:prstGeom>
        </p:spPr>
      </p:pic>
      <p:pic>
        <p:nvPicPr>
          <p:cNvPr id="4" name="Рисунок 3" descr="Контур ухмыляющегося лица со сплошной заливкой">
            <a:extLst>
              <a:ext uri="{FF2B5EF4-FFF2-40B4-BE49-F238E27FC236}">
                <a16:creationId xmlns:a16="http://schemas.microsoft.com/office/drawing/2014/main" xmlns="" id="{6E17F067-CE54-44BC-B71D-528A7DA313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829060" y="120251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DA61476-9F25-4223-ACA1-B9ABDDA4B606}"/>
              </a:ext>
            </a:extLst>
          </p:cNvPr>
          <p:cNvSpPr txBox="1"/>
          <p:nvPr/>
        </p:nvSpPr>
        <p:spPr>
          <a:xfrm>
            <a:off x="2254170" y="2959421"/>
            <a:ext cx="5820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Изображение лица в кадре после настройки камеры</a:t>
            </a:r>
          </a:p>
        </p:txBody>
      </p:sp>
    </p:spTree>
    <p:extLst>
      <p:ext uri="{BB962C8B-B14F-4D97-AF65-F5344CB8AC3E}">
        <p14:creationId xmlns:p14="http://schemas.microsoft.com/office/powerpoint/2010/main" val="4164979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D3AA395-D63A-4D85-B266-1008684BC8A1}"/>
              </a:ext>
            </a:extLst>
          </p:cNvPr>
          <p:cNvSpPr txBox="1"/>
          <p:nvPr/>
        </p:nvSpPr>
        <p:spPr>
          <a:xfrm>
            <a:off x="-341790" y="224562"/>
            <a:ext cx="60989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ru-RU" sz="3600" dirty="0">
                <a:latin typeface="Calibri" panose="020F0502020204030204" pitchFamily="34" charset="0"/>
                <a:cs typeface="Calibri" panose="020F0502020204030204" pitchFamily="34" charset="0"/>
              </a:rPr>
              <a:t>Распознавание лиц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DE05BFC-B56D-4953-AF1F-58241798526C}"/>
              </a:ext>
            </a:extLst>
          </p:cNvPr>
          <p:cNvSpPr txBox="1"/>
          <p:nvPr/>
        </p:nvSpPr>
        <p:spPr>
          <a:xfrm>
            <a:off x="255233" y="1225999"/>
            <a:ext cx="964336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Функция, подобная функции Хаара, является одним из методов, позволяющих распознавать лицо</a:t>
            </a:r>
            <a:r>
              <a:rPr lang="en-US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Этот шаг используется для определения области интереса</a:t>
            </a:r>
            <a:r>
              <a:rPr lang="en-US" dirty="0"/>
              <a:t> </a:t>
            </a:r>
            <a:r>
              <a:rPr lang="ru-RU" dirty="0"/>
              <a:t>для определения лица водителя</a:t>
            </a:r>
            <a:r>
              <a:rPr lang="en-US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Особенностью, подобной методу </a:t>
            </a:r>
            <a:r>
              <a:rPr lang="ru-RU" dirty="0" err="1"/>
              <a:t>Харра</a:t>
            </a:r>
            <a:r>
              <a:rPr lang="ru-RU" dirty="0"/>
              <a:t>, является метод классификации доминант лица путем</a:t>
            </a:r>
            <a:r>
              <a:rPr lang="en-US" dirty="0"/>
              <a:t> </a:t>
            </a:r>
            <a:r>
              <a:rPr lang="ru-RU" dirty="0"/>
              <a:t>сравнения его с порогом и полярностью</a:t>
            </a:r>
            <a:r>
              <a:rPr lang="en-US" dirty="0"/>
              <a:t>;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32070AD3-3F11-48D7-9866-508BCD283D8B}"/>
                  </a:ext>
                </a:extLst>
              </p:cNvPr>
              <p:cNvSpPr txBox="1"/>
              <p:nvPr/>
            </p:nvSpPr>
            <p:spPr>
              <a:xfrm flipH="1">
                <a:off x="2435809" y="3782951"/>
                <a:ext cx="5792679" cy="788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2070AD3-3F11-48D7-9866-508BCD283D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435809" y="3782951"/>
                <a:ext cx="5792679" cy="788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5614C49-43F7-496E-94CF-DCC794930FE9}"/>
              </a:ext>
            </a:extLst>
          </p:cNvPr>
          <p:cNvSpPr txBox="1"/>
          <p:nvPr/>
        </p:nvSpPr>
        <p:spPr>
          <a:xfrm>
            <a:off x="2435809" y="4571950"/>
            <a:ext cx="5792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Уравнение определяет сумму площадей прямоугольников</a:t>
            </a:r>
            <a:r>
              <a:rPr lang="en-US" dirty="0"/>
              <a:t>,</a:t>
            </a:r>
            <a:r>
              <a:rPr lang="ru-RU" dirty="0"/>
              <a:t>описывающих лицо.</a:t>
            </a:r>
          </a:p>
          <a:p>
            <a:endParaRPr lang="ru-RU" dirty="0"/>
          </a:p>
        </p:txBody>
      </p:sp>
      <p:pic>
        <p:nvPicPr>
          <p:cNvPr id="4" name="Рисунок 3" descr="Документ со сплошной заливкой">
            <a:extLst>
              <a:ext uri="{FF2B5EF4-FFF2-40B4-BE49-F238E27FC236}">
                <a16:creationId xmlns:a16="http://schemas.microsoft.com/office/drawing/2014/main" xmlns="" id="{43785796-729B-47E8-BCC1-CA07314FA5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898602" y="13404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913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1FDD2E0-EA43-406B-8D96-1073BBD3A9FC}"/>
              </a:ext>
            </a:extLst>
          </p:cNvPr>
          <p:cNvSpPr txBox="1"/>
          <p:nvPr/>
        </p:nvSpPr>
        <p:spPr>
          <a:xfrm>
            <a:off x="-261891" y="153541"/>
            <a:ext cx="100805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ru-RU" sz="3600" dirty="0">
                <a:latin typeface="Calibri" panose="020F0502020204030204" pitchFamily="34" charset="0"/>
                <a:cs typeface="Calibri" panose="020F0502020204030204" pitchFamily="34" charset="0"/>
              </a:rPr>
              <a:t>Разделение изображения на верхнюю и нижнюю половины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F7AE58C-9D68-414A-A8DD-AB81D91E484A}"/>
              </a:ext>
            </a:extLst>
          </p:cNvPr>
          <p:cNvSpPr txBox="1"/>
          <p:nvPr/>
        </p:nvSpPr>
        <p:spPr>
          <a:xfrm>
            <a:off x="209735" y="1353870"/>
            <a:ext cx="913734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Автору пришлось разделить изображение лица на две половины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 Этот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метод позволяет ограничить область видимости для обнаружения глаз и рта водителя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 На рисунках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и Б показаны верхняя и нижняя половины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E9BB7225-1DBA-43EE-B0E5-446D9E1E8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933" y="4352576"/>
            <a:ext cx="2238687" cy="163852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xmlns="" id="{14247A37-0739-4DD4-97D5-74A0F096E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53" y="4352576"/>
            <a:ext cx="2238687" cy="16385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C45EA25-D57B-4FB5-A5C8-DADF5632E118}"/>
              </a:ext>
            </a:extLst>
          </p:cNvPr>
          <p:cNvSpPr txBox="1"/>
          <p:nvPr/>
        </p:nvSpPr>
        <p:spPr>
          <a:xfrm>
            <a:off x="1190330" y="432187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2702D56-BFCB-4681-95C3-069E2F77536A}"/>
              </a:ext>
            </a:extLst>
          </p:cNvPr>
          <p:cNvSpPr txBox="1"/>
          <p:nvPr/>
        </p:nvSpPr>
        <p:spPr>
          <a:xfrm>
            <a:off x="6324653" y="4308525"/>
            <a:ext cx="457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Б)</a:t>
            </a:r>
          </a:p>
        </p:txBody>
      </p:sp>
      <p:pic>
        <p:nvPicPr>
          <p:cNvPr id="4" name="Рисунок 3" descr="Математика со сплошной заливкой">
            <a:extLst>
              <a:ext uri="{FF2B5EF4-FFF2-40B4-BE49-F238E27FC236}">
                <a16:creationId xmlns:a16="http://schemas.microsoft.com/office/drawing/2014/main" xmlns="" id="{C247BE5B-1B97-4776-A2F4-57FE898199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742452" y="153541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EF182B5-8DC9-4171-97D1-EFCC6F63FD8E}"/>
              </a:ext>
            </a:extLst>
          </p:cNvPr>
          <p:cNvSpPr txBox="1"/>
          <p:nvPr/>
        </p:nvSpPr>
        <p:spPr>
          <a:xfrm>
            <a:off x="662876" y="3952541"/>
            <a:ext cx="4362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Верхняя половина лица после деления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C40D7BE-019E-4F60-9330-8DFFC01C82B9}"/>
              </a:ext>
            </a:extLst>
          </p:cNvPr>
          <p:cNvSpPr txBox="1"/>
          <p:nvPr/>
        </p:nvSpPr>
        <p:spPr>
          <a:xfrm>
            <a:off x="5587933" y="3985762"/>
            <a:ext cx="62276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Нижняя половина лица после деления</a:t>
            </a:r>
          </a:p>
        </p:txBody>
      </p:sp>
    </p:spTree>
    <p:extLst>
      <p:ext uri="{BB962C8B-B14F-4D97-AF65-F5344CB8AC3E}">
        <p14:creationId xmlns:p14="http://schemas.microsoft.com/office/powerpoint/2010/main" val="1699087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864163A-E6D6-4795-A560-235519DD071C}"/>
              </a:ext>
            </a:extLst>
          </p:cNvPr>
          <p:cNvSpPr txBox="1"/>
          <p:nvPr/>
        </p:nvSpPr>
        <p:spPr>
          <a:xfrm>
            <a:off x="-315158" y="125157"/>
            <a:ext cx="81718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ru-RU" sz="3600" dirty="0">
                <a:latin typeface="Calibri" panose="020F0502020204030204" pitchFamily="34" charset="0"/>
                <a:cs typeface="Calibri" panose="020F0502020204030204" pitchFamily="34" charset="0"/>
              </a:rPr>
              <a:t>Распознавание глаз и рта водителя</a:t>
            </a:r>
            <a:endParaRPr lang="ru-RU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FB1B24E-92B1-468E-9E81-52AF8AE19160}"/>
              </a:ext>
            </a:extLst>
          </p:cNvPr>
          <p:cNvSpPr txBox="1"/>
          <p:nvPr/>
        </p:nvSpPr>
        <p:spPr>
          <a:xfrm>
            <a:off x="146481" y="973831"/>
            <a:ext cx="938813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Этот шаг используется для определения глаз и рта водителя с помощью функции </a:t>
            </a:r>
            <a:r>
              <a:rPr lang="ru-RU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Haarlike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В соответствии с настройками камеры изображение водителя будет немного наклонено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На рисунках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 показано, что изображения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повернуты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29D35B93-71D7-4A1B-8448-213DEC762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444" y="3805848"/>
            <a:ext cx="2219635" cy="161947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252349D9-481A-4823-BC27-18A9EE029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688" y="3772992"/>
            <a:ext cx="2219635" cy="16194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F526D35-4B1B-4927-BF89-EFB877602833}"/>
              </a:ext>
            </a:extLst>
          </p:cNvPr>
          <p:cNvSpPr txBox="1"/>
          <p:nvPr/>
        </p:nvSpPr>
        <p:spPr>
          <a:xfrm>
            <a:off x="1336090" y="3784542"/>
            <a:ext cx="436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</a:t>
            </a:r>
            <a:r>
              <a:rPr lang="ru-RU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81450C1-13D0-4E74-BBEB-CB7510F4D381}"/>
              </a:ext>
            </a:extLst>
          </p:cNvPr>
          <p:cNvSpPr txBox="1"/>
          <p:nvPr/>
        </p:nvSpPr>
        <p:spPr>
          <a:xfrm>
            <a:off x="5877812" y="3772992"/>
            <a:ext cx="436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</a:t>
            </a:r>
            <a:r>
              <a:rPr lang="ru-RU" dirty="0"/>
              <a:t>)</a:t>
            </a:r>
          </a:p>
        </p:txBody>
      </p:sp>
      <p:pic>
        <p:nvPicPr>
          <p:cNvPr id="4" name="Рисунок 3" descr="Сборник схем со сплошной заливкой">
            <a:extLst>
              <a:ext uri="{FF2B5EF4-FFF2-40B4-BE49-F238E27FC236}">
                <a16:creationId xmlns:a16="http://schemas.microsoft.com/office/drawing/2014/main" xmlns="" id="{8DC3D053-5229-41BB-9D66-FD92CE5E8F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534616" y="59431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17D3CE5-DEB6-4345-8CF2-49E12D3AE87C}"/>
              </a:ext>
            </a:extLst>
          </p:cNvPr>
          <p:cNvSpPr txBox="1"/>
          <p:nvPr/>
        </p:nvSpPr>
        <p:spPr>
          <a:xfrm>
            <a:off x="1106749" y="3366055"/>
            <a:ext cx="41133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Повернутая верхняя половина лица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B75E249-320E-4970-A063-E9F2BC1ACD8C}"/>
              </a:ext>
            </a:extLst>
          </p:cNvPr>
          <p:cNvSpPr txBox="1"/>
          <p:nvPr/>
        </p:nvSpPr>
        <p:spPr>
          <a:xfrm>
            <a:off x="5588494" y="3384858"/>
            <a:ext cx="39461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Повернутая нижняя половина лица</a:t>
            </a:r>
          </a:p>
        </p:txBody>
      </p:sp>
    </p:spTree>
    <p:extLst>
      <p:ext uri="{BB962C8B-B14F-4D97-AF65-F5344CB8AC3E}">
        <p14:creationId xmlns:p14="http://schemas.microsoft.com/office/powerpoint/2010/main" val="2648771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26469D5-0EE0-492C-9A1A-8A128F3CFD4A}"/>
              </a:ext>
            </a:extLst>
          </p:cNvPr>
          <p:cNvSpPr txBox="1"/>
          <p:nvPr/>
        </p:nvSpPr>
        <p:spPr>
          <a:xfrm>
            <a:off x="-350668" y="355977"/>
            <a:ext cx="86601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ru-RU" sz="3600" dirty="0">
                <a:latin typeface="Calibri" panose="020F0502020204030204" pitchFamily="34" charset="0"/>
                <a:cs typeface="Calibri" panose="020F0502020204030204" pitchFamily="34" charset="0"/>
              </a:rPr>
              <a:t>Обнаружение закрывания глаз и зевоты</a:t>
            </a:r>
            <a:endParaRPr lang="ru-RU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7D4D9BB-8841-410A-B4A6-12C35BB447FC}"/>
              </a:ext>
            </a:extLst>
          </p:cNvPr>
          <p:cNvSpPr txBox="1"/>
          <p:nvPr/>
        </p:nvSpPr>
        <p:spPr>
          <a:xfrm>
            <a:off x="122068" y="1443062"/>
            <a:ext cx="955459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Чтобы классифицировать данные, автор использует метод опорных векторов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Перед преобразованием данных в SVM обычные изображения должны быть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преобразованы в векторные данные путем извлечения гистограммы ориентации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На следующем шаге есть 2 группы данных, например, с открытыми и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закрытыми глазами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На рисунках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 показан график открытия и закрытия глаз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61E82421-957E-4E36-9171-B813085C2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117" y="4935529"/>
            <a:ext cx="2910780" cy="144273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FD34B5BB-2A80-423D-ABFE-4ABD4F9BE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931" y="4935530"/>
            <a:ext cx="2910780" cy="14427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6F1B0F8-DA6F-409F-9514-3EBDEC1A6C97}"/>
              </a:ext>
            </a:extLst>
          </p:cNvPr>
          <p:cNvSpPr txBox="1"/>
          <p:nvPr/>
        </p:nvSpPr>
        <p:spPr>
          <a:xfrm>
            <a:off x="867917" y="493552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F)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92C7B1C-D748-4BE6-B2B4-1BD28B4663D0}"/>
              </a:ext>
            </a:extLst>
          </p:cNvPr>
          <p:cNvSpPr txBox="1"/>
          <p:nvPr/>
        </p:nvSpPr>
        <p:spPr>
          <a:xfrm>
            <a:off x="4899364" y="4935529"/>
            <a:ext cx="4305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E)</a:t>
            </a:r>
            <a:endParaRPr lang="ru-RU" dirty="0"/>
          </a:p>
        </p:txBody>
      </p:sp>
      <p:pic>
        <p:nvPicPr>
          <p:cNvPr id="4" name="Рисунок 3" descr="Лупа со сплошной заливкой">
            <a:extLst>
              <a:ext uri="{FF2B5EF4-FFF2-40B4-BE49-F238E27FC236}">
                <a16:creationId xmlns:a16="http://schemas.microsoft.com/office/drawing/2014/main" xmlns="" id="{E9A6DAD5-1BEA-433A-8BCA-08357C133B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676660" y="87908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868DEE3-654D-4810-8161-B254ED38ECBF}"/>
              </a:ext>
            </a:extLst>
          </p:cNvPr>
          <p:cNvSpPr txBox="1"/>
          <p:nvPr/>
        </p:nvSpPr>
        <p:spPr>
          <a:xfrm>
            <a:off x="1913923" y="4566197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Открытие глаз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0DD8C53-6FEA-4357-A0EE-0F05DC98E467}"/>
              </a:ext>
            </a:extLst>
          </p:cNvPr>
          <p:cNvSpPr txBox="1"/>
          <p:nvPr/>
        </p:nvSpPr>
        <p:spPr>
          <a:xfrm>
            <a:off x="5928355" y="4546600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Закрытие глаз</a:t>
            </a:r>
          </a:p>
        </p:txBody>
      </p:sp>
    </p:spTree>
    <p:extLst>
      <p:ext uri="{BB962C8B-B14F-4D97-AF65-F5344CB8AC3E}">
        <p14:creationId xmlns:p14="http://schemas.microsoft.com/office/powerpoint/2010/main" val="492618513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150</TotalTime>
  <Words>751</Words>
  <Application>Microsoft Office PowerPoint</Application>
  <PresentationFormat>Произвольный</PresentationFormat>
  <Paragraphs>115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Аспект</vt:lpstr>
      <vt:lpstr>Способ обнаружения закрывания глаз и зевоты водителя для анализа сонливости с помощью инфракрасной камеры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Способ обнаружения закрывания глаз и зевоты водителя для анализа сонливости с помощью инфракрасной камеры</dc:title>
  <dc:creator>WORK</dc:creator>
  <cp:lastModifiedBy>Иван Делибалтов</cp:lastModifiedBy>
  <cp:revision>16</cp:revision>
  <dcterms:created xsi:type="dcterms:W3CDTF">2024-05-26T17:56:14Z</dcterms:created>
  <dcterms:modified xsi:type="dcterms:W3CDTF">2024-05-29T18:19:46Z</dcterms:modified>
</cp:coreProperties>
</file>