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1" r:id="rId7"/>
    <p:sldId id="258" r:id="rId8"/>
    <p:sldId id="259" r:id="rId9"/>
    <p:sldId id="260" r:id="rId10"/>
  </p:sldIdLst>
  <p:sldSz cx="12192000" cy="6858000"/>
  <p:notesSz cx="6858000" cy="9144000"/>
  <p:defaultTextStyle>
    <a:defPPr rtl="0">
      <a:defRPr lang="hr-h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>
      <p:cViewPr varScale="1">
        <p:scale>
          <a:sx n="153" d="100"/>
          <a:sy n="153" d="100"/>
        </p:scale>
        <p:origin x="468" y="1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45A4A0E-A9C3-423E-87AF-656E4F243507}" type="datetime1">
              <a:rPr lang="hr-HR" smtClean="0"/>
              <a:pPr algn="r" rtl="0"/>
              <a:t>20.10.2021.</a:t>
            </a:fld>
            <a:endParaRPr lang="hr-HR" dirty="0"/>
          </a:p>
        </p:txBody>
      </p:sp>
      <p:sp>
        <p:nvSpPr>
          <p:cNvPr id="4" name="Rezervirano mjesto za podnožj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hr-HR" smtClean="0"/>
              <a:pPr algn="r" rtl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96BB84CA-BD58-4C87-B784-804698C18333}" type="datetime1">
              <a:rPr lang="hr-HR" smtClean="0"/>
              <a:pPr/>
              <a:t>20.10.2021.</a:t>
            </a:fld>
            <a:endParaRPr lang="hr-HR" dirty="0"/>
          </a:p>
        </p:txBody>
      </p:sp>
      <p:sp>
        <p:nvSpPr>
          <p:cNvPr id="4" name="Rezervirano mjesto za sliku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r-HR" dirty="0"/>
          </a:p>
        </p:txBody>
      </p:sp>
      <p:sp>
        <p:nvSpPr>
          <p:cNvPr id="5" name="Rezervirano mjesto za bilješk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r-HR" dirty="0"/>
              <a:t>Uredite stilove teksta matrice</a:t>
            </a:r>
          </a:p>
          <a:p>
            <a:pPr lvl="1" rtl="0"/>
            <a:r>
              <a:rPr lang="hr-HR" dirty="0"/>
              <a:t>Druga razina</a:t>
            </a:r>
          </a:p>
          <a:p>
            <a:pPr lvl="2" rtl="0"/>
            <a:r>
              <a:rPr lang="hr-HR" dirty="0"/>
              <a:t>Treća razina</a:t>
            </a:r>
          </a:p>
          <a:p>
            <a:pPr lvl="3" rtl="0"/>
            <a:r>
              <a:rPr lang="hr-HR" dirty="0"/>
              <a:t>Četvrta razina</a:t>
            </a:r>
          </a:p>
          <a:p>
            <a:pPr lvl="4" rtl="0"/>
            <a:r>
              <a:rPr lang="hr-HR" dirty="0"/>
              <a:t>Peta razina</a:t>
            </a:r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hr-HR" smtClean="0"/>
              <a:pPr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39668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utnik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dirty="0"/>
          </a:p>
        </p:txBody>
      </p:sp>
      <p:sp>
        <p:nvSpPr>
          <p:cNvPr id="7" name="Pravokutnik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dirty="0"/>
          </a:p>
        </p:txBody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hr-HR"/>
              <a:t>Kliknite da biste uredili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3" name="Okomiti tekst s rezerviranim mjestom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8B2213-F804-493C-9AA1-49A58C3AADCD}" type="datetime1">
              <a:rPr lang="hr-HR" smtClean="0"/>
              <a:pPr/>
              <a:t>20.10.2021.</a:t>
            </a:fld>
            <a:endParaRPr lang="hr-HR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3" name="Okomiti tekst s rezerviranim mjestom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CA13BB-1881-442D-99D6-3D9CE4E647DF}" type="datetime1">
              <a:rPr lang="hr-HR" smtClean="0"/>
              <a:pPr/>
              <a:t>20.10.2021.</a:t>
            </a:fld>
            <a:endParaRPr lang="hr-HR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za sadržaj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 algn="l" rtl="0">
              <a:defRPr/>
            </a:lvl5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97CA36-2507-405E-A01C-42AF73DC3F9B}" type="datetime1">
              <a:rPr lang="hr-HR" smtClean="0"/>
              <a:pPr/>
              <a:t>20.10.2021.</a:t>
            </a:fld>
            <a:endParaRPr lang="hr-HR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za sadržaj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347850-91E4-4764-BEE0-037E0769534E}" type="datetime1">
              <a:rPr lang="hr-HR" smtClean="0"/>
              <a:pPr/>
              <a:t>20.10.2021.</a:t>
            </a:fld>
            <a:endParaRPr lang="hr-HR" dirty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5" name="Rezervirano mjesto za tekst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6" name="Rezervirano mjesto za sadržaj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7" name="Rezervirano mjesto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BE4E58-4AB0-402E-8A7D-F9D976C31C0F}" type="datetime1">
              <a:rPr lang="hr-HR" smtClean="0"/>
              <a:pPr/>
              <a:t>20.10.2021.</a:t>
            </a:fld>
            <a:endParaRPr lang="hr-HR" dirty="0"/>
          </a:p>
        </p:txBody>
      </p:sp>
      <p:sp>
        <p:nvSpPr>
          <p:cNvPr id="8" name="Rezervirano mjesto za podnožj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9" name="Rezervirano mjesto za broj slajd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2C58B-B9C4-4BE4-BE5A-F025C25A0397}" type="datetime1">
              <a:rPr lang="hr-HR" smtClean="0"/>
              <a:pPr/>
              <a:t>20.10.2021.</a:t>
            </a:fld>
            <a:endParaRPr lang="hr-HR" dirty="0"/>
          </a:p>
        </p:txBody>
      </p:sp>
      <p:sp>
        <p:nvSpPr>
          <p:cNvPr id="4" name="Rezervirano mjesto za podnožj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0AB2837-115B-4189-8B4C-031F9C22A324}" type="datetime1">
              <a:rPr lang="hr-HR" smtClean="0"/>
              <a:pPr/>
              <a:t>20.10.2021.</a:t>
            </a:fld>
            <a:endParaRPr lang="hr-HR" dirty="0"/>
          </a:p>
        </p:txBody>
      </p:sp>
      <p:sp>
        <p:nvSpPr>
          <p:cNvPr id="3" name="Rezervirano mjesto za podnožj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za sadržaj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9A135-3CB0-400A-BA7A-01510BC52F39}" type="datetime1">
              <a:rPr lang="hr-HR" smtClean="0"/>
              <a:pPr/>
              <a:t>20.10.2021.</a:t>
            </a:fld>
            <a:endParaRPr lang="hr-HR" dirty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utnik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sz="1600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za sliku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hr-HR"/>
              <a:t>Kliknite ikonu da biste dodali  sliku</a:t>
            </a:r>
            <a:endParaRPr lang="hr-HR" dirty="0"/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B07816-EB3D-4A1A-90C6-6015DC6E2BB0}" type="datetime1">
              <a:rPr lang="hr-HR" smtClean="0"/>
              <a:pPr/>
              <a:t>20.10.2021.</a:t>
            </a:fld>
            <a:endParaRPr lang="hr-HR" dirty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naslov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r-HR" dirty="0"/>
              <a:t>Uredite stil naslova matrice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r-HR" dirty="0"/>
              <a:t>Uredite stilove teksta matrice</a:t>
            </a:r>
          </a:p>
          <a:p>
            <a:pPr lvl="1" rtl="0"/>
            <a:r>
              <a:rPr lang="hr-HR" dirty="0"/>
              <a:t>Druga razina</a:t>
            </a:r>
          </a:p>
          <a:p>
            <a:pPr lvl="2" rtl="0"/>
            <a:r>
              <a:rPr lang="hr-HR" dirty="0"/>
              <a:t>Treća razina</a:t>
            </a:r>
          </a:p>
          <a:p>
            <a:pPr lvl="3" rtl="0"/>
            <a:r>
              <a:rPr lang="hr-HR" dirty="0"/>
              <a:t>Četvrta razina</a:t>
            </a:r>
          </a:p>
          <a:p>
            <a:pPr lvl="4" rtl="0"/>
            <a:r>
              <a:rPr lang="hr-HR" dirty="0"/>
              <a:t>Peta razina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656D2357-1C3E-49C7-B9A9-EA1D7B6FDE55}" type="datetime1">
              <a:rPr lang="hr-HR" smtClean="0"/>
              <a:pPr/>
              <a:t>20.10.2021.</a:t>
            </a:fld>
            <a:endParaRPr lang="hr-HR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hr-HR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rduino.cc/reference/en/language/functions/digital-io/pinmo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eprojectszone.com/how-to-control-arduino-pins-from-registers-without-digitalwrite-and-digitalread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r-HR" dirty="0"/>
              <a:t>Hardware </a:t>
            </a:r>
            <a:r>
              <a:rPr lang="hr-HR" dirty="0" err="1"/>
              <a:t>Abstraction</a:t>
            </a:r>
            <a:r>
              <a:rPr lang="hr-HR" dirty="0"/>
              <a:t> </a:t>
            </a:r>
            <a:r>
              <a:rPr lang="hr-HR" dirty="0" err="1"/>
              <a:t>Layer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hr-HR" dirty="0"/>
              <a:t>HAL skraćeno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8A72303-A3F0-4702-B61D-59BD5D4C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HAL?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217305E-A715-4B83-AD11-C5BC22E0D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Kod koji obavlja komunikaciju između programa i sklopovlja</a:t>
            </a:r>
          </a:p>
          <a:p>
            <a:r>
              <a:rPr lang="hr-HR" dirty="0"/>
              <a:t>Brz i efikasan</a:t>
            </a:r>
          </a:p>
          <a:p>
            <a:endParaRPr lang="hr-HR" dirty="0"/>
          </a:p>
        </p:txBody>
      </p:sp>
      <p:sp>
        <p:nvSpPr>
          <p:cNvPr id="4" name="Pravokutnik: zaobljeni kutovi 3">
            <a:extLst>
              <a:ext uri="{FF2B5EF4-FFF2-40B4-BE49-F238E27FC236}">
                <a16:creationId xmlns:a16="http://schemas.microsoft.com/office/drawing/2014/main" id="{27756EBB-56AB-4FC3-90D2-00DC2286D036}"/>
              </a:ext>
            </a:extLst>
          </p:cNvPr>
          <p:cNvSpPr/>
          <p:nvPr/>
        </p:nvSpPr>
        <p:spPr>
          <a:xfrm>
            <a:off x="2135560" y="3068960"/>
            <a:ext cx="266429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Pravokutnik: zaobljeni kutovi 4">
            <a:extLst>
              <a:ext uri="{FF2B5EF4-FFF2-40B4-BE49-F238E27FC236}">
                <a16:creationId xmlns:a16="http://schemas.microsoft.com/office/drawing/2014/main" id="{FBCDF671-582B-4761-A36D-BB7EA07683A5}"/>
              </a:ext>
            </a:extLst>
          </p:cNvPr>
          <p:cNvSpPr/>
          <p:nvPr/>
        </p:nvSpPr>
        <p:spPr>
          <a:xfrm>
            <a:off x="2351584" y="4797152"/>
            <a:ext cx="2232248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Sklopovlje</a:t>
            </a:r>
          </a:p>
        </p:txBody>
      </p:sp>
      <p:sp>
        <p:nvSpPr>
          <p:cNvPr id="6" name="Pravokutnik: zaobljeni kutovi 5">
            <a:extLst>
              <a:ext uri="{FF2B5EF4-FFF2-40B4-BE49-F238E27FC236}">
                <a16:creationId xmlns:a16="http://schemas.microsoft.com/office/drawing/2014/main" id="{01ADB8BF-4C1B-4492-8D0A-8C7849FC83DC}"/>
              </a:ext>
            </a:extLst>
          </p:cNvPr>
          <p:cNvSpPr/>
          <p:nvPr/>
        </p:nvSpPr>
        <p:spPr>
          <a:xfrm>
            <a:off x="2351584" y="4293096"/>
            <a:ext cx="2232248" cy="3893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HAL</a:t>
            </a:r>
          </a:p>
        </p:txBody>
      </p:sp>
      <p:sp>
        <p:nvSpPr>
          <p:cNvPr id="7" name="Pravokutnik: zaobljeni kutovi 6">
            <a:extLst>
              <a:ext uri="{FF2B5EF4-FFF2-40B4-BE49-F238E27FC236}">
                <a16:creationId xmlns:a16="http://schemas.microsoft.com/office/drawing/2014/main" id="{87DF1185-DCB6-474D-9B72-CFCDB9BE497D}"/>
              </a:ext>
            </a:extLst>
          </p:cNvPr>
          <p:cNvSpPr/>
          <p:nvPr/>
        </p:nvSpPr>
        <p:spPr>
          <a:xfrm>
            <a:off x="2351584" y="3747618"/>
            <a:ext cx="2232248" cy="3893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err="1"/>
              <a:t>Kernel</a:t>
            </a:r>
            <a:endParaRPr lang="hr-HR" dirty="0"/>
          </a:p>
        </p:txBody>
      </p:sp>
      <p:sp>
        <p:nvSpPr>
          <p:cNvPr id="8" name="Pravokutnik: zaobljeni kutovi 7">
            <a:extLst>
              <a:ext uri="{FF2B5EF4-FFF2-40B4-BE49-F238E27FC236}">
                <a16:creationId xmlns:a16="http://schemas.microsoft.com/office/drawing/2014/main" id="{A65FEAC8-1FA5-438E-9968-29EE07F3B956}"/>
              </a:ext>
            </a:extLst>
          </p:cNvPr>
          <p:cNvSpPr/>
          <p:nvPr/>
        </p:nvSpPr>
        <p:spPr>
          <a:xfrm>
            <a:off x="2351584" y="3243934"/>
            <a:ext cx="2232248" cy="3893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OS</a:t>
            </a:r>
          </a:p>
        </p:txBody>
      </p:sp>
      <p:sp>
        <p:nvSpPr>
          <p:cNvPr id="9" name="Pravokutnik: zaobljeni kutovi 8">
            <a:extLst>
              <a:ext uri="{FF2B5EF4-FFF2-40B4-BE49-F238E27FC236}">
                <a16:creationId xmlns:a16="http://schemas.microsoft.com/office/drawing/2014/main" id="{E1201211-CDB2-4D18-87E1-2ACCCC4DA7AE}"/>
              </a:ext>
            </a:extLst>
          </p:cNvPr>
          <p:cNvSpPr/>
          <p:nvPr/>
        </p:nvSpPr>
        <p:spPr>
          <a:xfrm>
            <a:off x="5159896" y="3052291"/>
            <a:ext cx="266429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Pravokutnik: zaobljeni kutovi 9">
            <a:extLst>
              <a:ext uri="{FF2B5EF4-FFF2-40B4-BE49-F238E27FC236}">
                <a16:creationId xmlns:a16="http://schemas.microsoft.com/office/drawing/2014/main" id="{2E10C943-D43F-45B3-B761-CDD2E729E5C6}"/>
              </a:ext>
            </a:extLst>
          </p:cNvPr>
          <p:cNvSpPr/>
          <p:nvPr/>
        </p:nvSpPr>
        <p:spPr>
          <a:xfrm>
            <a:off x="5375920" y="4780483"/>
            <a:ext cx="2232248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Sklopovlje</a:t>
            </a:r>
          </a:p>
        </p:txBody>
      </p:sp>
      <p:sp>
        <p:nvSpPr>
          <p:cNvPr id="11" name="Pravokutnik: zaobljeni kutovi 10">
            <a:extLst>
              <a:ext uri="{FF2B5EF4-FFF2-40B4-BE49-F238E27FC236}">
                <a16:creationId xmlns:a16="http://schemas.microsoft.com/office/drawing/2014/main" id="{A4F3C7CE-211E-4C83-98EA-955C15237F1A}"/>
              </a:ext>
            </a:extLst>
          </p:cNvPr>
          <p:cNvSpPr/>
          <p:nvPr/>
        </p:nvSpPr>
        <p:spPr>
          <a:xfrm>
            <a:off x="5375920" y="4276427"/>
            <a:ext cx="2232248" cy="3893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HAL</a:t>
            </a:r>
          </a:p>
        </p:txBody>
      </p:sp>
      <p:sp>
        <p:nvSpPr>
          <p:cNvPr id="12" name="Pravokutnik: zaobljeni kutovi 11">
            <a:extLst>
              <a:ext uri="{FF2B5EF4-FFF2-40B4-BE49-F238E27FC236}">
                <a16:creationId xmlns:a16="http://schemas.microsoft.com/office/drawing/2014/main" id="{971C9DBD-2944-48E1-81A2-B807E365EB93}"/>
              </a:ext>
            </a:extLst>
          </p:cNvPr>
          <p:cNvSpPr/>
          <p:nvPr/>
        </p:nvSpPr>
        <p:spPr>
          <a:xfrm>
            <a:off x="5375920" y="3730949"/>
            <a:ext cx="2232248" cy="3893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Program</a:t>
            </a:r>
          </a:p>
        </p:txBody>
      </p:sp>
      <p:sp>
        <p:nvSpPr>
          <p:cNvPr id="27" name="Prostoručno: oblik 26">
            <a:extLst>
              <a:ext uri="{FF2B5EF4-FFF2-40B4-BE49-F238E27FC236}">
                <a16:creationId xmlns:a16="http://schemas.microsoft.com/office/drawing/2014/main" id="{B09CFD4E-5C50-4C85-8228-FF1EC7B6D568}"/>
              </a:ext>
            </a:extLst>
          </p:cNvPr>
          <p:cNvSpPr/>
          <p:nvPr/>
        </p:nvSpPr>
        <p:spPr>
          <a:xfrm>
            <a:off x="7600207" y="3901044"/>
            <a:ext cx="151977" cy="1122218"/>
          </a:xfrm>
          <a:custGeom>
            <a:avLst/>
            <a:gdLst>
              <a:gd name="connsiteX0" fmla="*/ 0 w 190029"/>
              <a:gd name="connsiteY0" fmla="*/ 0 h 1122218"/>
              <a:gd name="connsiteX1" fmla="*/ 190005 w 190029"/>
              <a:gd name="connsiteY1" fmla="*/ 611579 h 1122218"/>
              <a:gd name="connsiteX2" fmla="*/ 11875 w 190029"/>
              <a:gd name="connsiteY2" fmla="*/ 1122218 h 112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029" h="1122218">
                <a:moveTo>
                  <a:pt x="0" y="0"/>
                </a:moveTo>
                <a:cubicBezTo>
                  <a:pt x="94013" y="212271"/>
                  <a:pt x="188026" y="424543"/>
                  <a:pt x="190005" y="611579"/>
                </a:cubicBezTo>
                <a:cubicBezTo>
                  <a:pt x="191984" y="798615"/>
                  <a:pt x="73231" y="1024247"/>
                  <a:pt x="11875" y="1122218"/>
                </a:cubicBezTo>
              </a:path>
            </a:pathLst>
          </a:cu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2718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D2D901E-5481-4D2A-8315-AE92A08E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HAL vs. driver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6F37241-11E3-4068-99BA-679843D50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Razlika u apstrakciji</a:t>
            </a:r>
          </a:p>
          <a:p>
            <a:r>
              <a:rPr lang="hr-HR" dirty="0"/>
              <a:t>HAL </a:t>
            </a:r>
          </a:p>
          <a:p>
            <a:pPr lvl="1"/>
            <a:r>
              <a:rPr lang="hr-HR" dirty="0"/>
              <a:t>hardver</a:t>
            </a:r>
          </a:p>
          <a:p>
            <a:r>
              <a:rPr lang="hr-HR" dirty="0"/>
              <a:t>Driver</a:t>
            </a:r>
          </a:p>
          <a:p>
            <a:pPr lvl="1"/>
            <a:r>
              <a:rPr lang="hr-HR" dirty="0"/>
              <a:t>Algoritmi koji koriste hardver</a:t>
            </a:r>
          </a:p>
          <a:p>
            <a:pPr lvl="1"/>
            <a:r>
              <a:rPr lang="hr-HR" dirty="0"/>
              <a:t>Koristi HAL</a:t>
            </a:r>
          </a:p>
        </p:txBody>
      </p:sp>
    </p:spTree>
    <p:extLst>
      <p:ext uri="{BB962C8B-B14F-4D97-AF65-F5344CB8AC3E}">
        <p14:creationId xmlns:p14="http://schemas.microsoft.com/office/powerpoint/2010/main" val="127184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46F1BF7-5BCB-4859-83BD-61D067EE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Zašto je potreban HAL?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7995E16-0574-42FD-B9DF-FD73760C3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Prijenosnost programa</a:t>
            </a:r>
          </a:p>
          <a:p>
            <a:r>
              <a:rPr lang="hr-HR" dirty="0"/>
              <a:t>Olakšava programiranje, čitljiviji kod</a:t>
            </a:r>
          </a:p>
          <a:p>
            <a:endParaRPr lang="hr-HR" dirty="0"/>
          </a:p>
          <a:p>
            <a:endParaRPr lang="hr-HR" dirty="0"/>
          </a:p>
        </p:txBody>
      </p:sp>
      <p:pic>
        <p:nvPicPr>
          <p:cNvPr id="5" name="Slika 4">
            <a:hlinkClick r:id="rId2"/>
            <a:extLst>
              <a:ext uri="{FF2B5EF4-FFF2-40B4-BE49-F238E27FC236}">
                <a16:creationId xmlns:a16="http://schemas.microsoft.com/office/drawing/2014/main" id="{458B1A7D-2917-4CD0-893D-388EAC6DD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677" y="3429000"/>
            <a:ext cx="4820323" cy="1590897"/>
          </a:xfrm>
          <a:prstGeom prst="rect">
            <a:avLst/>
          </a:prstGeom>
        </p:spPr>
      </p:pic>
      <p:pic>
        <p:nvPicPr>
          <p:cNvPr id="7" name="Slika 6">
            <a:hlinkClick r:id="rId4"/>
            <a:extLst>
              <a:ext uri="{FF2B5EF4-FFF2-40B4-BE49-F238E27FC236}">
                <a16:creationId xmlns:a16="http://schemas.microsoft.com/office/drawing/2014/main" id="{B46ACFAC-3181-4652-8EE6-D2C049A32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096" y="2884492"/>
            <a:ext cx="4363059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9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0B55A19-38E0-42F9-8EBE-35E49A57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Kada ne koristiti HAL?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EB0E067-2736-4F02-8442-2D2C1767E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Restrikcije (memorija, brzina jezgre, prostor za pohranu,…)</a:t>
            </a:r>
          </a:p>
          <a:p>
            <a:r>
              <a:rPr lang="hr-HR" dirty="0"/>
              <a:t>Brzina koda</a:t>
            </a:r>
          </a:p>
        </p:txBody>
      </p:sp>
    </p:spTree>
    <p:extLst>
      <p:ext uri="{BB962C8B-B14F-4D97-AF65-F5344CB8AC3E}">
        <p14:creationId xmlns:p14="http://schemas.microsoft.com/office/powerpoint/2010/main" val="184964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78C9D98-2838-495C-B4CA-9C4807F1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Pitanja?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889FF271-F5F2-4AEC-BE51-A53E1A963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78960863"/>
      </p:ext>
    </p:extLst>
  </p:cSld>
  <p:clrMapOvr>
    <a:masterClrMapping/>
  </p:clrMapOvr>
</p:sld>
</file>

<file path=ppt/theme/theme1.xml><?xml version="1.0" encoding="utf-8"?>
<a:theme xmlns:a="http://schemas.openxmlformats.org/drawingml/2006/main" name="Tehnologija i računalo 16 x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58_TF02901026_TF02901026" id="{F446FE4C-D70E-4C59-9F57-5756A5169CE4}" vid="{156DB29D-E6F2-4C61-8796-DB85D62F3DAB}"/>
    </a:ext>
  </a:extLst>
</a:theme>
</file>

<file path=ppt/theme/theme2.xml><?xml version="1.0" encoding="utf-8"?>
<a:theme xmlns:a="http://schemas.openxmlformats.org/drawingml/2006/main" name="Tema sustava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sustava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Dizajn za poslovno-tehnološke prezentacije s tiskanom pločicom (široki zaslon)</Template>
  <TotalTime>86</TotalTime>
  <Words>76</Words>
  <Application>Microsoft Office PowerPoint</Application>
  <PresentationFormat>Široki zaslon</PresentationFormat>
  <Paragraphs>27</Paragraphs>
  <Slides>6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6</vt:i4>
      </vt:variant>
    </vt:vector>
  </HeadingPairs>
  <TitlesOfParts>
    <vt:vector size="10" baseType="lpstr">
      <vt:lpstr>Arial</vt:lpstr>
      <vt:lpstr>Candara</vt:lpstr>
      <vt:lpstr>Consolas</vt:lpstr>
      <vt:lpstr>Tehnologija i računalo 16 x 9</vt:lpstr>
      <vt:lpstr>Hardware Abstraction Layer</vt:lpstr>
      <vt:lpstr>Što je HAL?</vt:lpstr>
      <vt:lpstr>HAL vs. driver</vt:lpstr>
      <vt:lpstr>Zašto je potreban HAL?</vt:lpstr>
      <vt:lpstr>Kada ne koristiti HAL?</vt:lpstr>
      <vt:lpstr>Pitanja?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Abstraction Layer</dc:title>
  <dc:creator>Ivan Derdić</dc:creator>
  <cp:lastModifiedBy>Ivan Derdić</cp:lastModifiedBy>
  <cp:revision>4</cp:revision>
  <dcterms:created xsi:type="dcterms:W3CDTF">2021-10-17T18:08:36Z</dcterms:created>
  <dcterms:modified xsi:type="dcterms:W3CDTF">2021-10-20T14:20:28Z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