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00AA8-7B55-E13C-5C39-DD04EBC7A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792796-9F40-DF2D-0422-95EF81A7E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B901B1-290F-925A-1FAB-6D2F9373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B244-8D10-4DFE-ADA3-282482D317E1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A7F6A9-91EE-2960-5724-7D7AB980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3BA35D-12D1-373C-FC6E-63C240C8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A7E0-5E69-4F5E-8451-9BBC6E10C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89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EDE9B-2CEB-8998-DB65-E6E9BC2C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300773-3440-375C-1863-77CB631A0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87118F-4688-3783-96FB-EFB379E8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B244-8D10-4DFE-ADA3-282482D317E1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C184BD-9DF1-EFE8-B081-7BC2E784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FC27D2-D8C9-6A78-8B53-F60B4B72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A7E0-5E69-4F5E-8451-9BBC6E10C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1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B59FBC-5255-8630-FDE8-ACAD835D7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22FC9E-E2B8-229B-7322-49CE769A8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CC50DC-3C0B-51AF-2726-B7F66072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B244-8D10-4DFE-ADA3-282482D317E1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C91665-430F-556C-C981-D9C416C7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980A09-B40F-C8D9-FA9F-5F61FCAE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A7E0-5E69-4F5E-8451-9BBC6E10C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16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D1399-2A6D-6571-ADE1-0342E559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3807F8-5490-9F15-1E64-E6BE4FD6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76D20B-077D-425A-1DB5-BB9417DD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B244-8D10-4DFE-ADA3-282482D317E1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9CD54F-2B6E-2F47-95D2-14C6EFE6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ACC3EC-7C52-8173-7F9F-585C02C3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A7E0-5E69-4F5E-8451-9BBC6E10C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6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7270F-617C-F61B-BE5A-BC01B1EC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DE35A0-FEAB-C328-F2F3-FC53FA32F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3A7883-7737-B388-7D9F-BB483B86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B244-8D10-4DFE-ADA3-282482D317E1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D5797B-E067-C3E6-14FD-DABCFDA6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073566-25BA-85DE-0B4A-BF3AFC4F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A7E0-5E69-4F5E-8451-9BBC6E10C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78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6057C-FDF9-3CB2-EA8A-FD6E90F3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E3777D-353F-4BD8-7774-3E11D2887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884FA1-D4E8-2852-295B-CDCB127FB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29663D-D6FB-3619-5AB8-1D37D0E8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B244-8D10-4DFE-ADA3-282482D317E1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8DE0DA-3BD6-0ACC-347F-3A82E5E9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089A4C-7771-D012-D25E-A0A86E80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A7E0-5E69-4F5E-8451-9BBC6E10C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6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20F03-4B0A-6623-186F-D249B7DB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D2EB00-DDCB-06FC-F433-E8FE42DC4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F0EB40-348B-AB27-90C3-7D136F0F3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EC7A22-9712-2129-B957-3A7A6E1D7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740A8F-414D-2251-8FF1-D2193FEAB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756F24B-0FFE-0439-D0BF-2D4CB742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B244-8D10-4DFE-ADA3-282482D317E1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66686B-C7F5-17DF-06D5-82B48E9E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F04AD79-DBB4-FA79-B1D4-4F2C2094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A7E0-5E69-4F5E-8451-9BBC6E10C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07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B2D7A-90BA-3AFB-0999-DBE027E6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3D0FC5-CF4D-2462-3C72-5EA6FEBE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B244-8D10-4DFE-ADA3-282482D317E1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28C2C0-AC1A-70EA-E4F6-77E8AA50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6370CA-4C69-A259-76EF-976011C5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A7E0-5E69-4F5E-8451-9BBC6E10C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34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15BFD4-C836-A6EF-199D-0D0AD005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B244-8D10-4DFE-ADA3-282482D317E1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0BEEE7-2CDB-D8AE-51C0-6AD0FD4D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E22914-99B7-8DBA-64CE-7F272872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A7E0-5E69-4F5E-8451-9BBC6E10C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36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C7D10-AB7B-7A0C-242F-3CF1826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4A0E2-7501-50E2-42D1-0367DE6B9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6F6AD2-848E-C188-220C-20F0076A1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94DDB1-8D25-14C3-CE32-78E72997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B244-8D10-4DFE-ADA3-282482D317E1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FEEE31-3E55-C89A-66E4-99F9DCDA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9D6E52-BA20-3C03-7C9D-F23C0E3B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A7E0-5E69-4F5E-8451-9BBC6E10C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44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90B77-C07B-1D05-98AC-825B9600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656616-F5EF-F749-D24F-D31D0B904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194313-FE91-E6EC-8C05-19B1C8507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E081E-6060-DD96-CBA6-9E0E1E7C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B244-8D10-4DFE-ADA3-282482D317E1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816CFB-B641-5D26-E312-E9075F7E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AF4FF6-B8BD-E05F-18F6-27C4A5B6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A7E0-5E69-4F5E-8451-9BBC6E10C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66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EFF28-329F-2C13-9766-D093EC88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AE29C6-D58E-1F58-BA93-71E6E967D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4267B8-C9DA-88EE-1F3C-6DCA9B744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1B244-8D10-4DFE-ADA3-282482D317E1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F6ECE2-C4EF-2967-BDD8-95419035B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AF2B3A-D3DC-4E81-A8F4-D071436B6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FA7E0-5E69-4F5E-8451-9BBC6E10C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20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7D0931-7544-DA2E-C3A3-E21043D70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4460B4A-4DCA-5B8C-0D81-047807290861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5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999" b="0" i="0" u="none" strike="noStrike" kern="1200" cap="none" spc="0" normalizeH="0" baseline="0" noProof="0" dirty="0">
              <a:ln>
                <a:noFill/>
              </a:ln>
              <a:solidFill>
                <a:srgbClr val="FF914D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7EC1E-5F34-1CCF-6041-15B1B74130B1}"/>
              </a:ext>
            </a:extLst>
          </p:cNvPr>
          <p:cNvSpPr txBox="1"/>
          <p:nvPr/>
        </p:nvSpPr>
        <p:spPr>
          <a:xfrm>
            <a:off x="1172736" y="110613"/>
            <a:ext cx="9846527" cy="78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06" dirty="0">
                <a:solidFill>
                  <a:srgbClr val="FFFFFF"/>
                </a:solidFill>
                <a:latin typeface="Times New Roman"/>
              </a:rPr>
              <a:t>МИНИСТЕРСТВО ПРОСВЯЩЕНИЯ ПМР</a:t>
            </a:r>
          </a:p>
          <a:p>
            <a:pPr algn="ctr">
              <a:lnSpc>
                <a:spcPts val="2800"/>
              </a:lnSpc>
            </a:pPr>
            <a:r>
              <a:rPr lang="en-US" sz="2000" spc="106" dirty="0">
                <a:solidFill>
                  <a:srgbClr val="FFFFFF"/>
                </a:solidFill>
                <a:latin typeface="Times New Roman"/>
              </a:rPr>
              <a:t>ГОУ СПО “ТИРАСПОЛЬСКИЙ ТЕХНИКУМ ИНФОРМАТИКИ И ПРАВА”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53C99-1A4F-EF93-4F79-D20EB2A2ECE9}"/>
              </a:ext>
            </a:extLst>
          </p:cNvPr>
          <p:cNvSpPr txBox="1"/>
          <p:nvPr/>
        </p:nvSpPr>
        <p:spPr>
          <a:xfrm>
            <a:off x="1172735" y="1233727"/>
            <a:ext cx="9846527" cy="480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ru-RU" sz="3600" spc="106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КУРСОВАЯ РАБОТА</a:t>
            </a:r>
            <a:endParaRPr lang="en-US" sz="3600" spc="106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1E1CBA-3645-12A5-CB27-E63E33FC299D}"/>
              </a:ext>
            </a:extLst>
          </p:cNvPr>
          <p:cNvSpPr txBox="1"/>
          <p:nvPr/>
        </p:nvSpPr>
        <p:spPr>
          <a:xfrm>
            <a:off x="832621" y="1474113"/>
            <a:ext cx="10686589" cy="1722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400" dirty="0" err="1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</a:t>
            </a:r>
            <a:r>
              <a:rPr lang="en-US" sz="240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дисциплине</a:t>
            </a:r>
            <a:r>
              <a:rPr lang="en-US" sz="240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МДК.01.01 </a:t>
            </a:r>
            <a:r>
              <a:rPr lang="en-US" sz="2400" dirty="0" err="1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Разработка</a:t>
            </a:r>
            <a:r>
              <a:rPr lang="en-US" sz="240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программных</a:t>
            </a:r>
            <a:r>
              <a:rPr lang="en-US" sz="240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модулей</a:t>
            </a:r>
            <a:endParaRPr lang="en-US" sz="240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ts val="4200"/>
              </a:lnSpc>
            </a:pPr>
            <a:r>
              <a:rPr lang="en-US" sz="2400" dirty="0" err="1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240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тему</a:t>
            </a:r>
            <a:r>
              <a:rPr lang="en-US" sz="240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ru-RU" sz="240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«Разработать программную систему, предназначенную для администратора гостиницы»</a:t>
            </a:r>
            <a:endParaRPr lang="en-US" sz="2400" b="1" spc="106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0E6B1-6CE4-B0BD-47CF-7E9F848F7507}"/>
              </a:ext>
            </a:extLst>
          </p:cNvPr>
          <p:cNvSpPr txBox="1"/>
          <p:nvPr/>
        </p:nvSpPr>
        <p:spPr>
          <a:xfrm>
            <a:off x="4847067" y="3183037"/>
            <a:ext cx="7344933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780"/>
              </a:lnSpc>
            </a:pPr>
            <a:r>
              <a:rPr lang="en-US" dirty="0" err="1">
                <a:solidFill>
                  <a:srgbClr val="FFFF00"/>
                </a:solidFill>
                <a:latin typeface="Open Sans"/>
              </a:rPr>
              <a:t>Выполнил</a:t>
            </a:r>
            <a:r>
              <a:rPr lang="en-US" dirty="0">
                <a:solidFill>
                  <a:srgbClr val="FFFF00"/>
                </a:solidFill>
                <a:latin typeface="Open Sans"/>
              </a:rPr>
              <a:t>: </a:t>
            </a:r>
            <a:r>
              <a:rPr lang="en-US" dirty="0" err="1">
                <a:solidFill>
                  <a:srgbClr val="FFFFFF"/>
                </a:solidFill>
                <a:latin typeface="Open Sans"/>
              </a:rPr>
              <a:t>студент</a:t>
            </a:r>
            <a:r>
              <a:rPr lang="en-US" dirty="0">
                <a:solidFill>
                  <a:srgbClr val="FFFFFF"/>
                </a:solidFill>
                <a:latin typeface="Open Sans"/>
              </a:rPr>
              <a:t> 215 </a:t>
            </a:r>
            <a:r>
              <a:rPr lang="en-US" dirty="0" err="1">
                <a:solidFill>
                  <a:srgbClr val="FFFFFF"/>
                </a:solidFill>
                <a:latin typeface="Open Sans"/>
              </a:rPr>
              <a:t>группы</a:t>
            </a:r>
            <a:r>
              <a:rPr lang="en-US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Open Sans"/>
              </a:rPr>
              <a:t>Доломанжи</a:t>
            </a:r>
            <a:r>
              <a:rPr lang="ru-RU" dirty="0">
                <a:solidFill>
                  <a:srgbClr val="FFFFFF"/>
                </a:solidFill>
                <a:latin typeface="Open Sans"/>
              </a:rPr>
              <a:t> Иван</a:t>
            </a:r>
            <a:r>
              <a:rPr lang="en-US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/>
              </a:rPr>
              <a:t>Петрович</a:t>
            </a:r>
            <a:endParaRPr lang="en-US" dirty="0">
              <a:solidFill>
                <a:srgbClr val="FFFFFF"/>
              </a:solidFill>
              <a:latin typeface="Open Sans"/>
            </a:endParaRPr>
          </a:p>
          <a:p>
            <a:pPr algn="just">
              <a:lnSpc>
                <a:spcPts val="3780"/>
              </a:lnSpc>
            </a:pPr>
            <a:r>
              <a:rPr lang="en-US" dirty="0" err="1">
                <a:solidFill>
                  <a:srgbClr val="FFFFFF"/>
                </a:solidFill>
                <a:latin typeface="Open Sans"/>
              </a:rPr>
              <a:t>Специальность</a:t>
            </a:r>
            <a:r>
              <a:rPr lang="en-US" dirty="0">
                <a:solidFill>
                  <a:srgbClr val="FFFFFF"/>
                </a:solidFill>
                <a:latin typeface="Open Sans"/>
              </a:rPr>
              <a:t> 2.09.02.07 </a:t>
            </a:r>
            <a:r>
              <a:rPr lang="en-US" dirty="0" err="1">
                <a:solidFill>
                  <a:srgbClr val="FFFFFF"/>
                </a:solidFill>
                <a:latin typeface="Open Sans"/>
              </a:rPr>
              <a:t>Информационные</a:t>
            </a:r>
            <a:r>
              <a:rPr lang="en-US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/>
              </a:rPr>
              <a:t>системы</a:t>
            </a:r>
            <a:r>
              <a:rPr lang="en-US" dirty="0">
                <a:solidFill>
                  <a:srgbClr val="FFFFFF"/>
                </a:solidFill>
                <a:latin typeface="Open Sans"/>
              </a:rPr>
              <a:t> и </a:t>
            </a:r>
            <a:r>
              <a:rPr lang="en-US" dirty="0" err="1">
                <a:solidFill>
                  <a:srgbClr val="FFFFFF"/>
                </a:solidFill>
                <a:latin typeface="Open Sans"/>
              </a:rPr>
              <a:t>программирование</a:t>
            </a:r>
            <a:endParaRPr lang="en-US" dirty="0">
              <a:solidFill>
                <a:srgbClr val="FFFFFF"/>
              </a:solidFill>
              <a:latin typeface="Open Sans"/>
            </a:endParaRPr>
          </a:p>
          <a:p>
            <a:pPr algn="ctr">
              <a:lnSpc>
                <a:spcPts val="2800"/>
              </a:lnSpc>
            </a:pPr>
            <a:endParaRPr lang="en-US" sz="2000" spc="106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1C0495-F98A-5450-DFB3-94341BCD74DF}"/>
              </a:ext>
            </a:extLst>
          </p:cNvPr>
          <p:cNvSpPr txBox="1"/>
          <p:nvPr/>
        </p:nvSpPr>
        <p:spPr>
          <a:xfrm>
            <a:off x="4847065" y="4682444"/>
            <a:ext cx="7344933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780"/>
              </a:lnSpc>
            </a:pPr>
            <a:r>
              <a:rPr lang="en-US" dirty="0" err="1">
                <a:solidFill>
                  <a:srgbClr val="FF914D"/>
                </a:solidFill>
                <a:latin typeface="Open Sans"/>
              </a:rPr>
              <a:t>Руководитель</a:t>
            </a:r>
            <a:r>
              <a:rPr lang="en-US" dirty="0">
                <a:solidFill>
                  <a:srgbClr val="FF914D"/>
                </a:solidFill>
                <a:latin typeface="Open Sans"/>
              </a:rPr>
              <a:t>:</a:t>
            </a:r>
            <a:r>
              <a:rPr lang="en-US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/>
              </a:rPr>
              <a:t>преподаватель</a:t>
            </a:r>
            <a:r>
              <a:rPr lang="en-US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/>
              </a:rPr>
              <a:t>информационных</a:t>
            </a:r>
            <a:r>
              <a:rPr lang="en-US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/>
              </a:rPr>
              <a:t>дисциплин</a:t>
            </a:r>
            <a:r>
              <a:rPr lang="en-US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/>
              </a:rPr>
              <a:t>высшей</a:t>
            </a:r>
            <a:r>
              <a:rPr lang="en-US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/>
              </a:rPr>
              <a:t>квалификационной</a:t>
            </a:r>
            <a:r>
              <a:rPr lang="en-US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/>
              </a:rPr>
              <a:t>категории</a:t>
            </a:r>
            <a:endParaRPr lang="en-US" dirty="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3780"/>
              </a:lnSpc>
            </a:pPr>
            <a:r>
              <a:rPr lang="ru-RU" dirty="0" err="1">
                <a:solidFill>
                  <a:srgbClr val="FFFFFF"/>
                </a:solidFill>
                <a:latin typeface="Open Sans"/>
              </a:rPr>
              <a:t>Подсекина</a:t>
            </a:r>
            <a:r>
              <a:rPr lang="ru-RU" dirty="0">
                <a:solidFill>
                  <a:srgbClr val="FFFFFF"/>
                </a:solidFill>
                <a:latin typeface="Open Sans"/>
              </a:rPr>
              <a:t> Т.С.</a:t>
            </a:r>
            <a:endParaRPr lang="en-US" dirty="0">
              <a:solidFill>
                <a:srgbClr val="FFFFFF"/>
              </a:solidFill>
              <a:latin typeface="Open Sans"/>
            </a:endParaRPr>
          </a:p>
          <a:p>
            <a:pPr algn="ctr">
              <a:lnSpc>
                <a:spcPts val="2800"/>
              </a:lnSpc>
            </a:pPr>
            <a:endParaRPr lang="en-US" sz="2000" spc="106" dirty="0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584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002060"/>
            </a:gs>
            <a:gs pos="200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7DC2B5-DB94-64A5-55EA-4EF20A338B30}"/>
              </a:ext>
            </a:extLst>
          </p:cNvPr>
          <p:cNvSpPr txBox="1"/>
          <p:nvPr/>
        </p:nvSpPr>
        <p:spPr>
          <a:xfrm>
            <a:off x="1969770" y="125730"/>
            <a:ext cx="7696200" cy="1505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8000" dirty="0" err="1">
                <a:solidFill>
                  <a:srgbClr val="FFFF00"/>
                </a:solidFill>
                <a:latin typeface="Open Sauce" panose="020B0604020202020204" charset="0"/>
              </a:rPr>
              <a:t>Заключение</a:t>
            </a:r>
            <a:endParaRPr lang="en-US" sz="8000" dirty="0">
              <a:solidFill>
                <a:srgbClr val="FFFF00"/>
              </a:solidFill>
              <a:latin typeface="Open Sauce" panose="020B0604020202020204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72F9191-BCD1-64D1-D599-1B03EE6028F0}"/>
              </a:ext>
            </a:extLst>
          </p:cNvPr>
          <p:cNvCxnSpPr>
            <a:cxnSpLocks/>
          </p:cNvCxnSpPr>
          <p:nvPr/>
        </p:nvCxnSpPr>
        <p:spPr>
          <a:xfrm>
            <a:off x="0" y="308610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4">
            <a:extLst>
              <a:ext uri="{FF2B5EF4-FFF2-40B4-BE49-F238E27FC236}">
                <a16:creationId xmlns:a16="http://schemas.microsoft.com/office/drawing/2014/main" id="{89A26EC0-341E-4A2B-AEAD-3BCF94E59741}"/>
              </a:ext>
            </a:extLst>
          </p:cNvPr>
          <p:cNvSpPr txBox="1"/>
          <p:nvPr/>
        </p:nvSpPr>
        <p:spPr>
          <a:xfrm>
            <a:off x="1752600" y="3451860"/>
            <a:ext cx="7696200" cy="3005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800" dirty="0">
                <a:solidFill>
                  <a:srgbClr val="FFFF00"/>
                </a:solidFill>
                <a:latin typeface="Open Sauce" panose="020B0604020202020204" charset="0"/>
              </a:rPr>
              <a:t>В </a:t>
            </a:r>
            <a:r>
              <a:rPr lang="en-US" sz="2800" dirty="0" err="1">
                <a:solidFill>
                  <a:srgbClr val="FFFF00"/>
                </a:solidFill>
                <a:latin typeface="Open Sauce" panose="020B0604020202020204" charset="0"/>
              </a:rPr>
              <a:t>ходе</a:t>
            </a:r>
            <a:r>
              <a:rPr lang="en-US" sz="2800" dirty="0">
                <a:solidFill>
                  <a:srgbClr val="FFFF00"/>
                </a:solidFill>
                <a:latin typeface="Open Sauce" panose="020B060402020202020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Open Sauce" panose="020B0604020202020204" charset="0"/>
              </a:rPr>
              <a:t>проделанной</a:t>
            </a:r>
            <a:r>
              <a:rPr lang="en-US" sz="2800" dirty="0">
                <a:solidFill>
                  <a:srgbClr val="FFFF00"/>
                </a:solidFill>
                <a:latin typeface="Open Sauce" panose="020B060402020202020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Open Sauce" panose="020B0604020202020204" charset="0"/>
              </a:rPr>
              <a:t>работы</a:t>
            </a:r>
            <a:r>
              <a:rPr lang="en-US" sz="2800" dirty="0">
                <a:solidFill>
                  <a:srgbClr val="FFFF00"/>
                </a:solidFill>
                <a:latin typeface="Open Sauce" panose="020B060402020202020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Open Sauce" panose="020B0604020202020204" charset="0"/>
              </a:rPr>
              <a:t>было</a:t>
            </a:r>
            <a:r>
              <a:rPr lang="en-US" sz="2800" dirty="0">
                <a:solidFill>
                  <a:srgbClr val="FFFF00"/>
                </a:solidFill>
                <a:latin typeface="Open Sauce" panose="020B060402020202020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Open Sauce" panose="020B0604020202020204" charset="0"/>
              </a:rPr>
              <a:t>разработано</a:t>
            </a:r>
            <a:r>
              <a:rPr lang="en-US" sz="2800" dirty="0">
                <a:solidFill>
                  <a:srgbClr val="FFFF00"/>
                </a:solidFill>
                <a:latin typeface="Open Sauce" panose="020B060402020202020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Open Sauce" panose="020B0604020202020204" charset="0"/>
              </a:rPr>
              <a:t>консольное</a:t>
            </a:r>
            <a:r>
              <a:rPr lang="en-US" sz="2800" dirty="0">
                <a:solidFill>
                  <a:srgbClr val="FFFF00"/>
                </a:solidFill>
                <a:latin typeface="Open Sauce" panose="020B060402020202020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Open Sauce" panose="020B0604020202020204" charset="0"/>
              </a:rPr>
              <a:t>приложение</a:t>
            </a:r>
            <a:r>
              <a:rPr lang="en-US" sz="2800" dirty="0">
                <a:solidFill>
                  <a:srgbClr val="FFFF00"/>
                </a:solidFill>
                <a:latin typeface="Open Sauce" panose="020B0604020202020204" charset="0"/>
              </a:rPr>
              <a:t>, </a:t>
            </a:r>
            <a:r>
              <a:rPr lang="en-US" sz="2800" dirty="0" err="1">
                <a:solidFill>
                  <a:srgbClr val="FFFF00"/>
                </a:solidFill>
                <a:latin typeface="Open Sauce" panose="020B0604020202020204" charset="0"/>
              </a:rPr>
              <a:t>которое</a:t>
            </a:r>
            <a:r>
              <a:rPr lang="en-US" sz="2800" dirty="0">
                <a:solidFill>
                  <a:srgbClr val="FFFF00"/>
                </a:solidFill>
                <a:latin typeface="Open Sauce" panose="020B060402020202020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Open Sauce" panose="020B0604020202020204" charset="0"/>
              </a:rPr>
              <a:t>полностью</a:t>
            </a:r>
            <a:r>
              <a:rPr lang="en-US" sz="2800" dirty="0">
                <a:solidFill>
                  <a:srgbClr val="FFFF00"/>
                </a:solidFill>
                <a:latin typeface="Open Sauce" panose="020B060402020202020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Open Sauce" panose="020B0604020202020204" charset="0"/>
              </a:rPr>
              <a:t>удовлетворяет</a:t>
            </a:r>
            <a:r>
              <a:rPr lang="en-US" sz="2800" dirty="0">
                <a:solidFill>
                  <a:srgbClr val="FFFF00"/>
                </a:solidFill>
                <a:latin typeface="Open Sauce" panose="020B060402020202020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Open Sauce" panose="020B0604020202020204" charset="0"/>
              </a:rPr>
              <a:t>поставленным</a:t>
            </a:r>
            <a:r>
              <a:rPr lang="en-US" sz="2800" dirty="0">
                <a:solidFill>
                  <a:srgbClr val="FFFF00"/>
                </a:solidFill>
                <a:latin typeface="Open Sauce" panose="020B060402020202020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Open Sauce" panose="020B0604020202020204" charset="0"/>
              </a:rPr>
              <a:t>задачам</a:t>
            </a:r>
            <a:r>
              <a:rPr lang="en-US" sz="2800" dirty="0">
                <a:solidFill>
                  <a:srgbClr val="FFFF00"/>
                </a:solidFill>
                <a:latin typeface="Open Sauce" panose="020B0604020202020204" charset="0"/>
              </a:rPr>
              <a:t> и </a:t>
            </a:r>
            <a:r>
              <a:rPr lang="en-US" sz="2800" dirty="0" err="1">
                <a:solidFill>
                  <a:srgbClr val="FFFF00"/>
                </a:solidFill>
                <a:latin typeface="Open Sauce" panose="020B0604020202020204" charset="0"/>
              </a:rPr>
              <a:t>может</a:t>
            </a:r>
            <a:r>
              <a:rPr lang="en-US" sz="2800" dirty="0">
                <a:solidFill>
                  <a:srgbClr val="FFFF00"/>
                </a:solidFill>
                <a:latin typeface="Open Sauce" panose="020B060402020202020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Open Sauce" panose="020B0604020202020204" charset="0"/>
              </a:rPr>
              <a:t>эффективно</a:t>
            </a:r>
            <a:r>
              <a:rPr lang="en-US" sz="2800" dirty="0">
                <a:solidFill>
                  <a:srgbClr val="FFFF00"/>
                </a:solidFill>
                <a:latin typeface="Open Sauce" panose="020B0604020202020204" charset="0"/>
              </a:rPr>
              <a:t> и </a:t>
            </a:r>
            <a:r>
              <a:rPr lang="en-US" sz="2800" dirty="0" err="1">
                <a:solidFill>
                  <a:srgbClr val="FFFF00"/>
                </a:solidFill>
                <a:latin typeface="Open Sauce" panose="020B0604020202020204" charset="0"/>
              </a:rPr>
              <a:t>быстро</a:t>
            </a:r>
            <a:r>
              <a:rPr lang="en-US" sz="2800" dirty="0">
                <a:solidFill>
                  <a:srgbClr val="FFFF00"/>
                </a:solidFill>
                <a:latin typeface="Open Sauce" panose="020B060402020202020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Open Sauce" panose="020B0604020202020204" charset="0"/>
              </a:rPr>
              <a:t>их</a:t>
            </a:r>
            <a:r>
              <a:rPr lang="en-US" sz="2800" dirty="0">
                <a:solidFill>
                  <a:srgbClr val="FFFF00"/>
                </a:solidFill>
                <a:latin typeface="Open Sauce" panose="020B060402020202020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Open Sauce" panose="020B0604020202020204" charset="0"/>
              </a:rPr>
              <a:t>выполнять</a:t>
            </a:r>
            <a:r>
              <a:rPr lang="en-US" sz="2800" dirty="0">
                <a:solidFill>
                  <a:srgbClr val="FFFF00"/>
                </a:solidFill>
                <a:latin typeface="Open Sauce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998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BD04D-8280-ADCF-CD9D-666D4927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25" y="2500022"/>
            <a:ext cx="4804316" cy="1857956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Содержание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451860B-B83E-F5BE-CC39-06528ADBF6E5}"/>
              </a:ext>
            </a:extLst>
          </p:cNvPr>
          <p:cNvCxnSpPr>
            <a:cxnSpLocks/>
          </p:cNvCxnSpPr>
          <p:nvPr/>
        </p:nvCxnSpPr>
        <p:spPr>
          <a:xfrm>
            <a:off x="4772722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9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77EC4F-9421-0224-F227-CB6784F93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2410"/>
            <a:ext cx="6597495" cy="40255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9E7016-D13A-61A1-C6FE-6EC09A36EB86}"/>
              </a:ext>
            </a:extLst>
          </p:cNvPr>
          <p:cNvSpPr txBox="1"/>
          <p:nvPr/>
        </p:nvSpPr>
        <p:spPr>
          <a:xfrm>
            <a:off x="198772" y="596311"/>
            <a:ext cx="7172464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 dirty="0" err="1">
                <a:solidFill>
                  <a:srgbClr val="FFFF00"/>
                </a:solidFill>
                <a:latin typeface="Open Sauce Heavy"/>
              </a:rPr>
              <a:t>Актуальность</a:t>
            </a:r>
            <a:endParaRPr lang="en-US" sz="7500" dirty="0">
              <a:solidFill>
                <a:srgbClr val="FFFF00"/>
              </a:solidFill>
              <a:latin typeface="Open Sauce Heav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CF799-6B08-20A6-668D-4CF36E9B31CC}"/>
              </a:ext>
            </a:extLst>
          </p:cNvPr>
          <p:cNvSpPr txBox="1"/>
          <p:nvPr/>
        </p:nvSpPr>
        <p:spPr>
          <a:xfrm>
            <a:off x="7200900" y="0"/>
            <a:ext cx="4652010" cy="6747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ru-RU" sz="1600" dirty="0">
                <a:solidFill>
                  <a:srgbClr val="FFFF00"/>
                </a:solidFill>
                <a:latin typeface="Open Sauce"/>
              </a:rPr>
              <a:t>Актуальность темы курсовой работы обусловлена необходимостью автоматизации работы завуча школы. Современные образовательные учреждения сталкиваются с большим объёмом документации и данными, требующими систематизации и удобного хранения. Разработка программной системы позволит сократить время на выполнение рутинных задач и повысить эффективность административной работы. Кроме того, внедрение таких решений способствует улучшению организации учебного процесса и оперативному принятию управленческих решений.</a:t>
            </a:r>
            <a:endParaRPr lang="en-US" sz="1600" dirty="0">
              <a:solidFill>
                <a:srgbClr val="FFFF00"/>
              </a:solidFill>
              <a:latin typeface="Open Sauce"/>
            </a:endParaRPr>
          </a:p>
        </p:txBody>
      </p:sp>
    </p:spTree>
    <p:extLst>
      <p:ext uri="{BB962C8B-B14F-4D97-AF65-F5344CB8AC3E}">
        <p14:creationId xmlns:p14="http://schemas.microsoft.com/office/powerpoint/2010/main" val="260152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714A5099-B089-7636-52FB-FF58D4DF16CD}"/>
              </a:ext>
            </a:extLst>
          </p:cNvPr>
          <p:cNvSpPr txBox="1"/>
          <p:nvPr/>
        </p:nvSpPr>
        <p:spPr>
          <a:xfrm>
            <a:off x="171450" y="141605"/>
            <a:ext cx="11921490" cy="6180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ru-RU" sz="2400" dirty="0">
                <a:solidFill>
                  <a:srgbClr val="FF914D"/>
                </a:solidFill>
                <a:latin typeface="Open Sans"/>
              </a:rPr>
              <a:t>ИСТОРИЯ ОРГАНИЗАЦИИ ШКОЛЬНОГО АДМИНИСТРИРОВАНИЯ В ДВА ЭТАПА</a:t>
            </a:r>
            <a:endParaRPr lang="en-US" sz="2400" dirty="0">
              <a:solidFill>
                <a:srgbClr val="FF914D"/>
              </a:solidFill>
              <a:latin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4516B-E7A8-435F-B6D3-D05746E359ED}"/>
              </a:ext>
            </a:extLst>
          </p:cNvPr>
          <p:cNvSpPr txBox="1"/>
          <p:nvPr/>
        </p:nvSpPr>
        <p:spPr>
          <a:xfrm>
            <a:off x="0" y="966034"/>
            <a:ext cx="4252511" cy="1336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ru-RU" sz="2400" dirty="0">
                <a:solidFill>
                  <a:srgbClr val="FF914D"/>
                </a:solidFill>
                <a:latin typeface="Open Sans"/>
              </a:rPr>
              <a:t>Администрирование до цифровизации</a:t>
            </a:r>
            <a:endParaRPr lang="en-US" sz="2400" dirty="0">
              <a:solidFill>
                <a:srgbClr val="FF914D"/>
              </a:solidFill>
              <a:latin typeface="Open San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6464672-EEE3-D886-FCCD-3E59EFA06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619" y="966034"/>
            <a:ext cx="425251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Ведение бумажных журналов, расписаний и отчетов.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Долгое оформление и обработка информации вручную.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Высокая вероятность ошибок и потеря данных.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36D914F-98AC-A1A1-152F-E28E2350E6B0}"/>
              </a:ext>
            </a:extLst>
          </p:cNvPr>
          <p:cNvCxnSpPr>
            <a:cxnSpLocks/>
          </p:cNvCxnSpPr>
          <p:nvPr/>
        </p:nvCxnSpPr>
        <p:spPr>
          <a:xfrm flipH="1">
            <a:off x="0" y="332709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199FFD-EFAD-D8C1-62B1-29B40695D76C}"/>
              </a:ext>
            </a:extLst>
          </p:cNvPr>
          <p:cNvSpPr txBox="1"/>
          <p:nvPr/>
        </p:nvSpPr>
        <p:spPr>
          <a:xfrm>
            <a:off x="261650" y="4641530"/>
            <a:ext cx="37292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Администрирование после цифровизации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424AF0-0421-52EF-2E9D-0238505DBD8C}"/>
              </a:ext>
            </a:extLst>
          </p:cNvPr>
          <p:cNvSpPr txBox="1"/>
          <p:nvPr/>
        </p:nvSpPr>
        <p:spPr>
          <a:xfrm>
            <a:off x="7171890" y="4049505"/>
            <a:ext cx="50201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Появление программных систем для автоматизации работы завуча.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Быстрое формирование расписаний, отчетов, планов и аналитики.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Удобное хранение данных и снижение нагрузки на административный персонал.</a:t>
            </a:r>
          </a:p>
        </p:txBody>
      </p:sp>
    </p:spTree>
    <p:extLst>
      <p:ext uri="{BB962C8B-B14F-4D97-AF65-F5344CB8AC3E}">
        <p14:creationId xmlns:p14="http://schemas.microsoft.com/office/powerpoint/2010/main" val="107463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002060"/>
            </a:gs>
            <a:gs pos="200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EBA0D-AE7D-BD5F-2C8F-20A22A733A22}"/>
              </a:ext>
            </a:extLst>
          </p:cNvPr>
          <p:cNvSpPr txBox="1"/>
          <p:nvPr/>
        </p:nvSpPr>
        <p:spPr>
          <a:xfrm>
            <a:off x="2366012" y="0"/>
            <a:ext cx="97376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Развитие систем школьного администрирования в России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A5D01-794F-746A-88CB-6777B33EA72E}"/>
              </a:ext>
            </a:extLst>
          </p:cNvPr>
          <p:cNvSpPr txBox="1"/>
          <p:nvPr/>
        </p:nvSpPr>
        <p:spPr>
          <a:xfrm>
            <a:off x="1004602" y="1701838"/>
            <a:ext cx="950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1970-е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3C3272-B64E-4996-8895-42067C72368F}"/>
              </a:ext>
            </a:extLst>
          </p:cNvPr>
          <p:cNvSpPr txBox="1"/>
          <p:nvPr/>
        </p:nvSpPr>
        <p:spPr>
          <a:xfrm>
            <a:off x="3597008" y="1688201"/>
            <a:ext cx="928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1990-е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3DC27D-C5F2-5AD6-FD8C-2D77021E5A8D}"/>
              </a:ext>
            </a:extLst>
          </p:cNvPr>
          <p:cNvSpPr txBox="1"/>
          <p:nvPr/>
        </p:nvSpPr>
        <p:spPr>
          <a:xfrm>
            <a:off x="6698255" y="1701838"/>
            <a:ext cx="846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</a:t>
            </a:r>
            <a:r>
              <a:rPr lang="en-US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</a:t>
            </a:r>
            <a:r>
              <a:rPr lang="ru-RU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8F3792-06C0-A0AE-6B83-480217B4F07A}"/>
              </a:ext>
            </a:extLst>
          </p:cNvPr>
          <p:cNvSpPr txBox="1"/>
          <p:nvPr/>
        </p:nvSpPr>
        <p:spPr>
          <a:xfrm>
            <a:off x="9879375" y="1688201"/>
            <a:ext cx="751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C76FA-3B6D-C2F9-1DDD-CDD6707AD3C1}"/>
              </a:ext>
            </a:extLst>
          </p:cNvPr>
          <p:cNvSpPr txBox="1"/>
          <p:nvPr/>
        </p:nvSpPr>
        <p:spPr>
          <a:xfrm>
            <a:off x="845545" y="2201508"/>
            <a:ext cx="1600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Создание первых бумажных планов, журналов и расписаний. Все данные велись вручную.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DE4381-9882-E5B2-21CE-E9D8E7CF9B20}"/>
              </a:ext>
            </a:extLst>
          </p:cNvPr>
          <p:cNvSpPr txBox="1"/>
          <p:nvPr/>
        </p:nvSpPr>
        <p:spPr>
          <a:xfrm>
            <a:off x="3464804" y="2201508"/>
            <a:ext cx="16001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Появление первых электронных таблиц (Excel, Lotus) для учета расписаний и отчетов.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98CDFE-F12B-1E8C-EBDF-CBFB773466ED}"/>
              </a:ext>
            </a:extLst>
          </p:cNvPr>
          <p:cNvSpPr txBox="1"/>
          <p:nvPr/>
        </p:nvSpPr>
        <p:spPr>
          <a:xfrm>
            <a:off x="6096000" y="2201508"/>
            <a:ext cx="26330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Внедрение специализированных программ для школ — «Сетевой город. Образование», «Школьный журнал» и других.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615B0F-24E5-0AF9-D5F2-27EC15A3119D}"/>
              </a:ext>
            </a:extLst>
          </p:cNvPr>
          <p:cNvSpPr txBox="1"/>
          <p:nvPr/>
        </p:nvSpPr>
        <p:spPr>
          <a:xfrm>
            <a:off x="9577788" y="2201508"/>
            <a:ext cx="21069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Разработка современных программных систем для завуча школы с возможностью автоматизации расписаний, отчетов, хранения документов и аналитики.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8D6FA7E-6564-AA38-4273-BD0CABC8E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36" y="4996048"/>
            <a:ext cx="1938509" cy="124356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F941FD8-E732-59F8-9A01-E93C67172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963" y="4969295"/>
            <a:ext cx="2519879" cy="127031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28841A5-ACC1-46E0-D4F8-573B542EE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60" y="4786831"/>
            <a:ext cx="2426462" cy="151653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84F93493-BE80-9F0A-A133-EAEDCC5A52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450" y="5529693"/>
            <a:ext cx="1240172" cy="124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002060"/>
            </a:gs>
            <a:gs pos="200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8AC666-4620-94B8-C13A-7829548485AF}"/>
              </a:ext>
            </a:extLst>
          </p:cNvPr>
          <p:cNvSpPr txBox="1"/>
          <p:nvPr/>
        </p:nvSpPr>
        <p:spPr>
          <a:xfrm>
            <a:off x="316735" y="96264"/>
            <a:ext cx="52027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Характеристика деятельности завуча школы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11467-21E9-47B2-9919-58A1C983B2B1}"/>
              </a:ext>
            </a:extLst>
          </p:cNvPr>
          <p:cNvSpPr txBox="1"/>
          <p:nvPr/>
        </p:nvSpPr>
        <p:spPr>
          <a:xfrm>
            <a:off x="316734" y="2970077"/>
            <a:ext cx="56654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Составление расписания уроков и мероприятий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Контроль за выполнением учебных программ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Организация педагогических советов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Оформление отчетности для администрации и вышестоящих органов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Контроль посещаемости и успеваемости учащихся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Работа с документацией (приказы, планы, отчеты)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Взаимодействие с педагогическим коллективом и родителями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B09DE6-C284-509E-50D6-3A2A29C3048F}"/>
              </a:ext>
            </a:extLst>
          </p:cNvPr>
          <p:cNvSpPr txBox="1"/>
          <p:nvPr/>
        </p:nvSpPr>
        <p:spPr>
          <a:xfrm>
            <a:off x="316734" y="1594725"/>
            <a:ext cx="6097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400" b="1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 основные обязанности завуча школы входит:</a:t>
            </a:r>
            <a:endParaRPr lang="ru-RU" sz="240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8ED2E2C-D1CA-5F3F-C618-C4C76E093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570" y="1594725"/>
            <a:ext cx="5358482" cy="394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2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002060"/>
            </a:gs>
            <a:gs pos="200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7651C2-5128-7A01-80EE-6B18EB288EF2}"/>
              </a:ext>
            </a:extLst>
          </p:cNvPr>
          <p:cNvSpPr txBox="1"/>
          <p:nvPr/>
        </p:nvSpPr>
        <p:spPr>
          <a:xfrm>
            <a:off x="393853" y="448803"/>
            <a:ext cx="39027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Постановка задачи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340AB-9AB3-6B4C-8B23-C4C858A45AF4}"/>
              </a:ext>
            </a:extLst>
          </p:cNvPr>
          <p:cNvSpPr txBox="1"/>
          <p:nvPr/>
        </p:nvSpPr>
        <p:spPr>
          <a:xfrm>
            <a:off x="6431096" y="134617"/>
            <a:ext cx="6097836" cy="997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800">
                <a:solidFill>
                  <a:srgbClr val="FFFF00"/>
                </a:solidFill>
                <a:latin typeface="Open Sauce" panose="020B0604020202020204" charset="0"/>
              </a:rPr>
              <a:t>Перед разрабатываемой программой были поставлены следующие задачи:</a:t>
            </a:r>
            <a:endParaRPr lang="en-US" sz="1800" dirty="0">
              <a:solidFill>
                <a:srgbClr val="FFFF00"/>
              </a:solidFill>
              <a:latin typeface="Open Sauce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D9C5E-98AE-C4C3-3C52-1B2790C4ECB7}"/>
              </a:ext>
            </a:extLst>
          </p:cNvPr>
          <p:cNvSpPr txBox="1"/>
          <p:nvPr/>
        </p:nvSpPr>
        <p:spPr>
          <a:xfrm>
            <a:off x="6431096" y="1132326"/>
            <a:ext cx="483626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FFFF00"/>
                </a:solidFill>
              </a:rPr>
              <a:t>• Добавление нового ученика</a:t>
            </a:r>
            <a:br>
              <a:rPr lang="ru-RU" sz="2000" dirty="0">
                <a:solidFill>
                  <a:srgbClr val="FFFF00"/>
                </a:solidFill>
              </a:rPr>
            </a:br>
            <a:r>
              <a:rPr lang="ru-RU" sz="2000" dirty="0">
                <a:solidFill>
                  <a:srgbClr val="FFFF00"/>
                </a:solidFill>
              </a:rPr>
              <a:t>• Удаление существующего ученика</a:t>
            </a:r>
            <a:br>
              <a:rPr lang="ru-RU" sz="2000" dirty="0">
                <a:solidFill>
                  <a:srgbClr val="FFFF00"/>
                </a:solidFill>
              </a:rPr>
            </a:br>
            <a:r>
              <a:rPr lang="ru-RU" sz="2000" dirty="0">
                <a:solidFill>
                  <a:srgbClr val="FFFF00"/>
                </a:solidFill>
              </a:rPr>
              <a:t>• Отображение полного списка учеников</a:t>
            </a:r>
            <a:br>
              <a:rPr lang="ru-RU" sz="2000" dirty="0">
                <a:solidFill>
                  <a:srgbClr val="FFFF00"/>
                </a:solidFill>
              </a:rPr>
            </a:br>
            <a:r>
              <a:rPr lang="ru-RU" sz="2000" dirty="0">
                <a:solidFill>
                  <a:srgbClr val="FFFF00"/>
                </a:solidFill>
              </a:rPr>
              <a:t>• Добавление нового учителя</a:t>
            </a:r>
            <a:br>
              <a:rPr lang="ru-RU" sz="2000" dirty="0">
                <a:solidFill>
                  <a:srgbClr val="FFFF00"/>
                </a:solidFill>
              </a:rPr>
            </a:br>
            <a:r>
              <a:rPr lang="ru-RU" sz="2000" dirty="0">
                <a:solidFill>
                  <a:srgbClr val="FFFF00"/>
                </a:solidFill>
              </a:rPr>
              <a:t>• Удаление учителя из базы</a:t>
            </a:r>
            <a:br>
              <a:rPr lang="ru-RU" sz="2000" dirty="0">
                <a:solidFill>
                  <a:srgbClr val="FFFF00"/>
                </a:solidFill>
              </a:rPr>
            </a:br>
            <a:r>
              <a:rPr lang="ru-RU" sz="2000" dirty="0">
                <a:solidFill>
                  <a:srgbClr val="FFFF00"/>
                </a:solidFill>
              </a:rPr>
              <a:t>• Просмотр списка всех учителей</a:t>
            </a:r>
            <a:br>
              <a:rPr lang="ru-RU" sz="2000" dirty="0">
                <a:solidFill>
                  <a:srgbClr val="FFFF00"/>
                </a:solidFill>
              </a:rPr>
            </a:br>
            <a:r>
              <a:rPr lang="ru-RU" sz="2000" dirty="0">
                <a:solidFill>
                  <a:srgbClr val="FFFF00"/>
                </a:solidFill>
              </a:rPr>
              <a:t>• Добавление расписания занятий</a:t>
            </a:r>
            <a:br>
              <a:rPr lang="ru-RU" sz="2000" dirty="0">
                <a:solidFill>
                  <a:srgbClr val="FFFF00"/>
                </a:solidFill>
              </a:rPr>
            </a:br>
            <a:r>
              <a:rPr lang="ru-RU" sz="2000" dirty="0">
                <a:solidFill>
                  <a:srgbClr val="FFFF00"/>
                </a:solidFill>
              </a:rPr>
              <a:t>• Просмотр текущего расписания</a:t>
            </a:r>
            <a:br>
              <a:rPr lang="ru-RU" sz="2000" dirty="0">
                <a:solidFill>
                  <a:srgbClr val="FFFF00"/>
                </a:solidFill>
              </a:rPr>
            </a:br>
            <a:r>
              <a:rPr lang="ru-RU" sz="2000" dirty="0">
                <a:solidFill>
                  <a:srgbClr val="FFFF00"/>
                </a:solidFill>
              </a:rPr>
              <a:t>• Сохранение всех данных в файл</a:t>
            </a:r>
            <a:br>
              <a:rPr lang="ru-RU" sz="2000" dirty="0">
                <a:solidFill>
                  <a:srgbClr val="FFFF00"/>
                </a:solidFill>
              </a:rPr>
            </a:br>
            <a:r>
              <a:rPr lang="ru-RU" sz="2000" dirty="0">
                <a:solidFill>
                  <a:srgbClr val="FFFF00"/>
                </a:solidFill>
              </a:rPr>
              <a:t>• Завершение работы программы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086669-3C80-0122-1B09-C2D06CE46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2" y="2819316"/>
            <a:ext cx="4650105" cy="35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3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002060"/>
            </a:gs>
            <a:gs pos="200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D73F23F-9630-E345-6DA3-C4B7761EBC6F}"/>
              </a:ext>
            </a:extLst>
          </p:cNvPr>
          <p:cNvSpPr txBox="1"/>
          <p:nvPr/>
        </p:nvSpPr>
        <p:spPr>
          <a:xfrm>
            <a:off x="8348031" y="0"/>
            <a:ext cx="29001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FFFF00"/>
                </a:solidFill>
              </a:rPr>
              <a:t>Особенности разработки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A3DA8-01F4-7076-1E8B-B720594DD5B9}"/>
              </a:ext>
            </a:extLst>
          </p:cNvPr>
          <p:cNvSpPr txBox="1"/>
          <p:nvPr/>
        </p:nvSpPr>
        <p:spPr>
          <a:xfrm>
            <a:off x="8348031" y="1077218"/>
            <a:ext cx="29001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FFFF00"/>
                </a:solidFill>
              </a:rPr>
              <a:t>Консольного приложения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43681-221A-499E-4515-D49BDF15B926}"/>
              </a:ext>
            </a:extLst>
          </p:cNvPr>
          <p:cNvSpPr txBox="1"/>
          <p:nvPr/>
        </p:nvSpPr>
        <p:spPr>
          <a:xfrm>
            <a:off x="5945894" y="2400657"/>
            <a:ext cx="60184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FF00"/>
                </a:solidFill>
              </a:rPr>
              <a:t>При разработке консольного приложения были выделены следующие особенности</a:t>
            </a:r>
            <a:r>
              <a:rPr lang="en-US" sz="2400" dirty="0">
                <a:solidFill>
                  <a:srgbClr val="FFFF00"/>
                </a:solidFill>
              </a:rPr>
              <a:t>:</a:t>
            </a:r>
            <a:r>
              <a:rPr lang="ru-RU" sz="24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5F6107-6A8D-8D81-5AF1-6546701FE82D}"/>
              </a:ext>
            </a:extLst>
          </p:cNvPr>
          <p:cNvSpPr txBox="1"/>
          <p:nvPr/>
        </p:nvSpPr>
        <p:spPr>
          <a:xfrm>
            <a:off x="7102665" y="3158248"/>
            <a:ext cx="440491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FFFF00"/>
                </a:solidFill>
              </a:rPr>
              <a:t>1.Текстовы интерфейс</a:t>
            </a:r>
          </a:p>
          <a:p>
            <a:r>
              <a:rPr lang="ru-RU" sz="2800" dirty="0">
                <a:solidFill>
                  <a:srgbClr val="FFFF00"/>
                </a:solidFill>
              </a:rPr>
              <a:t>2.Простота и легкость использования</a:t>
            </a:r>
          </a:p>
          <a:p>
            <a:r>
              <a:rPr lang="ru-RU" sz="2800" dirty="0">
                <a:solidFill>
                  <a:srgbClr val="FFFF00"/>
                </a:solidFill>
              </a:rPr>
              <a:t>3.Автоматизация задач</a:t>
            </a:r>
          </a:p>
          <a:p>
            <a:r>
              <a:rPr lang="ru-RU" sz="2800" dirty="0">
                <a:solidFill>
                  <a:srgbClr val="FFFF00"/>
                </a:solidFill>
              </a:rPr>
              <a:t>4.Удобство для неопытных пользователей</a:t>
            </a:r>
          </a:p>
          <a:p>
            <a:r>
              <a:rPr lang="ru-RU" sz="2800" dirty="0">
                <a:solidFill>
                  <a:srgbClr val="FFFF00"/>
                </a:solidFill>
              </a:rPr>
              <a:t>5.Непривлекательный внешний вид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6BDE247-7041-AAB3-426A-0D29D3247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" y="3122477"/>
            <a:ext cx="5426324" cy="361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8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002060"/>
            </a:gs>
            <a:gs pos="2000">
              <a:srgbClr val="00206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6E92162C-56FB-53E4-1B32-2919D60BE911}"/>
              </a:ext>
            </a:extLst>
          </p:cNvPr>
          <p:cNvSpPr txBox="1"/>
          <p:nvPr/>
        </p:nvSpPr>
        <p:spPr>
          <a:xfrm>
            <a:off x="1538689" y="-209320"/>
            <a:ext cx="8593056" cy="2965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 dirty="0" err="1">
                <a:solidFill>
                  <a:srgbClr val="FFFF00"/>
                </a:solidFill>
                <a:latin typeface="Open Sauce" panose="020B0604020202020204" charset="0"/>
              </a:rPr>
              <a:t>Демонстрация</a:t>
            </a:r>
            <a:r>
              <a:rPr lang="en-US" sz="8500" dirty="0">
                <a:solidFill>
                  <a:srgbClr val="FFFF00"/>
                </a:solidFill>
                <a:latin typeface="Open Sauce" panose="020B0604020202020204" charset="0"/>
              </a:rPr>
              <a:t> </a:t>
            </a:r>
            <a:r>
              <a:rPr lang="en-US" sz="8500" dirty="0" err="1">
                <a:solidFill>
                  <a:srgbClr val="FFFF00"/>
                </a:solidFill>
                <a:latin typeface="Open Sauce" panose="020B0604020202020204" charset="0"/>
              </a:rPr>
              <a:t>программы</a:t>
            </a:r>
            <a:endParaRPr lang="en-US" sz="8500" dirty="0">
              <a:solidFill>
                <a:srgbClr val="FFFF00"/>
              </a:solidFill>
              <a:latin typeface="Open Sauce" panose="020B060402020202020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E93FF4-A58F-1E49-8D1A-5A390B0FC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874" y="2881828"/>
            <a:ext cx="3712685" cy="37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276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Широкоэкранный</PresentationFormat>
  <Paragraphs>53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Open Sauce</vt:lpstr>
      <vt:lpstr>Open Sauce Heavy</vt:lpstr>
      <vt:lpstr>Times New Roman</vt:lpstr>
      <vt:lpstr>Тема Office</vt:lpstr>
      <vt:lpstr>Презентация PowerPoint</vt:lpstr>
      <vt:lpstr>Содержание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Ваня Пушкин</dc:creator>
  <cp:lastModifiedBy>Ваня Пушкин</cp:lastModifiedBy>
  <cp:revision>1</cp:revision>
  <dcterms:created xsi:type="dcterms:W3CDTF">2025-06-06T21:10:02Z</dcterms:created>
  <dcterms:modified xsi:type="dcterms:W3CDTF">2025-06-06T21:10:02Z</dcterms:modified>
</cp:coreProperties>
</file>