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H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8"/>
  </p:normalViewPr>
  <p:slideViewPr>
    <p:cSldViewPr snapToGrid="0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01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4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30621F5F-031F-2AF0-17C2-60278AB3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3" r="9091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B60294-4B17-DEDB-489C-1A2A1261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GB" sz="6000">
                <a:solidFill>
                  <a:srgbClr val="FFFFFF"/>
                </a:solidFill>
              </a:rPr>
              <a:t>Problem stohastičkog najkraćeg puta</a:t>
            </a:r>
            <a:endParaRPr lang="hr-HR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BC6F3-F4C0-DFC1-8FC9-50BB6D79B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hr-HR">
                <a:solidFill>
                  <a:srgbClr val="FFFFFF"/>
                </a:solidFill>
              </a:rPr>
              <a:t>Ivan Džanija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49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20D51-682E-0314-01C7-D99EE3A6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hr-HR" dirty="0"/>
              <a:t>Primjene</a:t>
            </a:r>
          </a:p>
        </p:txBody>
      </p:sp>
      <p:pic>
        <p:nvPicPr>
          <p:cNvPr id="1026" name="Picture 2" descr="What Makes Microsoft's Autonomous Agents a Game Changer? - The Futurum Group">
            <a:extLst>
              <a:ext uri="{FF2B5EF4-FFF2-40B4-BE49-F238E27FC236}">
                <a16:creationId xmlns:a16="http://schemas.microsoft.com/office/drawing/2014/main" id="{BDC22090-ADC7-DA57-5132-11E5B076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547962"/>
            <a:ext cx="5648193" cy="31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AE5F-3E8E-EDDB-0319-DB3FFEBA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hr-HR" dirty="0"/>
              <a:t>Robotika</a:t>
            </a:r>
          </a:p>
          <a:p>
            <a:r>
              <a:rPr lang="hr-HR" dirty="0"/>
              <a:t>Autonomni agenti</a:t>
            </a:r>
          </a:p>
          <a:p>
            <a:r>
              <a:rPr lang="hr-HR" dirty="0"/>
              <a:t>Podržano učenje </a:t>
            </a:r>
          </a:p>
          <a:p>
            <a:r>
              <a:rPr lang="hr-HR" dirty="0"/>
              <a:t>Logistika i nabava</a:t>
            </a:r>
          </a:p>
          <a:p>
            <a:r>
              <a:rPr lang="hr-HR" dirty="0"/>
              <a:t>Telekomunikacije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8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589-44E3-4E00-0A6D-E2FB580C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5079-51BE-C9A3-19B3-2E24EBA3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pronaći optimalnu sljedeću akciju ili niz akcija koju agent mora obaviti</a:t>
            </a:r>
          </a:p>
          <a:p>
            <a:r>
              <a:rPr lang="hr-HR" dirty="0"/>
              <a:t>Klasični pristupi: Pohlepni algoritmi, Dinamika,  Pretraživanje skupa stanja</a:t>
            </a:r>
          </a:p>
          <a:p>
            <a:r>
              <a:rPr lang="hr-HR" dirty="0"/>
              <a:t>Pohlepni algoritmi – ovdje očito ne rade optimalno (specifičan skup stanja i prijelaza)</a:t>
            </a:r>
          </a:p>
          <a:p>
            <a:r>
              <a:rPr lang="hr-HR" dirty="0"/>
              <a:t>Dinamika – optimalna, ali treba uzeti u obzir </a:t>
            </a:r>
            <a:r>
              <a:rPr lang="hr-HR" dirty="0" err="1"/>
              <a:t>stohastiku</a:t>
            </a:r>
            <a:endParaRPr lang="hr-HR" dirty="0"/>
          </a:p>
          <a:p>
            <a:r>
              <a:rPr lang="hr-HR" dirty="0"/>
              <a:t>Pretraživanje skupa stanja – klasični algoritmi poput </a:t>
            </a:r>
            <a:r>
              <a:rPr lang="hr-HR" dirty="0" err="1"/>
              <a:t>Dijkstre</a:t>
            </a:r>
            <a:r>
              <a:rPr lang="hr-HR" dirty="0"/>
              <a:t>, </a:t>
            </a:r>
            <a:r>
              <a:rPr lang="hr-HR" dirty="0" err="1"/>
              <a:t>Bellman</a:t>
            </a:r>
            <a:r>
              <a:rPr lang="hr-HR" dirty="0"/>
              <a:t>-Ford i Floyd-</a:t>
            </a:r>
            <a:r>
              <a:rPr lang="hr-HR" dirty="0" err="1"/>
              <a:t>Warshall</a:t>
            </a:r>
            <a:r>
              <a:rPr lang="hr-HR" dirty="0"/>
              <a:t> ne mogu nikako modelirati </a:t>
            </a:r>
            <a:r>
              <a:rPr lang="hr-HR" dirty="0" err="1"/>
              <a:t>stohastiku</a:t>
            </a:r>
            <a:endParaRPr lang="hr-HR" dirty="0"/>
          </a:p>
          <a:p>
            <a:r>
              <a:rPr lang="hr-HR" dirty="0"/>
              <a:t>Cilj – odrediti „politiku” koja odgovara skupu zahtjeva</a:t>
            </a:r>
          </a:p>
        </p:txBody>
      </p:sp>
    </p:spTree>
    <p:extLst>
      <p:ext uri="{BB962C8B-B14F-4D97-AF65-F5344CB8AC3E}">
        <p14:creationId xmlns:p14="http://schemas.microsoft.com/office/powerpoint/2010/main" val="422254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F8F6-955B-EDDE-8597-8BE93247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Formalna definicija problema – </a:t>
            </a:r>
            <a:r>
              <a:rPr lang="hr-HR" dirty="0" err="1"/>
              <a:t>Markovljev</a:t>
            </a:r>
            <a:r>
              <a:rPr lang="hr-HR" dirty="0"/>
              <a:t> proces odlučivanja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E2E6-84C0-72F6-4119-F85B1AAC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Za određivanje stohastičkog najkraćeg puta modeliramo </a:t>
            </a:r>
            <a:r>
              <a:rPr lang="hr-HR" dirty="0" err="1"/>
              <a:t>Markovljev</a:t>
            </a:r>
            <a:r>
              <a:rPr lang="hr-HR" dirty="0"/>
              <a:t> proces odlučivanja</a:t>
            </a:r>
          </a:p>
          <a:p>
            <a:r>
              <a:rPr lang="hr-HR" dirty="0"/>
              <a:t>Skupa stanja S – npr. S= {Kuća, Fakultet, Teretana, Kafić}</a:t>
            </a:r>
          </a:p>
          <a:p>
            <a:r>
              <a:rPr lang="hr-HR" dirty="0"/>
              <a:t>Skupa akcija A – npr. A = {Spavanje, Učenje, Treniranje, Odmaranje}</a:t>
            </a:r>
          </a:p>
          <a:p>
            <a:r>
              <a:rPr lang="hr-HR" dirty="0"/>
              <a:t>Skup ciljeva G – npr. G = {Sreća, Novac, Zabava}</a:t>
            </a:r>
          </a:p>
          <a:p>
            <a:r>
              <a:rPr lang="hr-HR" dirty="0"/>
              <a:t>Tranzicije – T(s, a, s’) = P(s’ | s, a)</a:t>
            </a:r>
          </a:p>
          <a:p>
            <a:r>
              <a:rPr lang="hr-HR" dirty="0"/>
              <a:t>Cijene/nagrade – C(s, a) ili R(s, a)</a:t>
            </a:r>
          </a:p>
          <a:p>
            <a:pPr marL="0" indent="0">
              <a:buNone/>
            </a:pPr>
            <a:endParaRPr lang="hr-HR" sz="1200" dirty="0"/>
          </a:p>
          <a:p>
            <a:pPr marL="0" indent="0">
              <a:buNone/>
            </a:pPr>
            <a:r>
              <a:rPr lang="hr-HR" sz="1200" dirty="0"/>
              <a:t>s – trenutno stanje, a – akcija , s’ – sljedeće stanje</a:t>
            </a:r>
            <a:r>
              <a:rPr lang="hr-HR" dirty="0"/>
              <a:t> 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636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BBB58-0C85-2781-82CD-BF7972E5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hr-HR"/>
              <a:t>Primjer – graf </a:t>
            </a:r>
            <a:endParaRPr lang="hr-HR" dirty="0"/>
          </a:p>
        </p:txBody>
      </p:sp>
      <p:pic>
        <p:nvPicPr>
          <p:cNvPr id="9" name="Content Placeholder 8" descr="A diagram of a graph&#10;&#10;AI-generated content may be incorrect.">
            <a:extLst>
              <a:ext uri="{FF2B5EF4-FFF2-40B4-BE49-F238E27FC236}">
                <a16:creationId xmlns:a16="http://schemas.microsoft.com/office/drawing/2014/main" id="{3AD1C9A9-4EB2-625E-6E92-04546CFF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5633645" cy="3760459"/>
          </a:xfrm>
          <a:prstGeom prst="rect">
            <a:avLst/>
          </a:prstGeom>
        </p:spPr>
      </p:pic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B234D77D-376E-CC49-89A1-A12BC585B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S = {HOME, CAR, LIGHT, MEDIUM, EXTREME, BIKE, TRAINSTATION, WAITING ROOM, TRAIN, WORK}</a:t>
            </a:r>
          </a:p>
          <a:p>
            <a:r>
              <a:rPr lang="en-US" dirty="0"/>
              <a:t>A = {DRIVE, RIDE, TRAIN TO WORK, TO CAR, TO BIKE, TO TRAINSTATION}</a:t>
            </a:r>
          </a:p>
          <a:p>
            <a:r>
              <a:rPr lang="en-US" dirty="0"/>
              <a:t>G = {WORK}</a:t>
            </a: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4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57DC-281A-CE0C-3106-0B938ECD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DF3F-CCC0-91CA-088F-793C655C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Algoritam iteracija vrijednosti (</a:t>
            </a:r>
            <a:r>
              <a:rPr lang="hr-HR" dirty="0" err="1"/>
              <a:t>Bellman</a:t>
            </a:r>
            <a:r>
              <a:rPr lang="hr-HR" dirty="0"/>
              <a:t>, 1957B) – iterativni algoritam</a:t>
            </a:r>
          </a:p>
          <a:p>
            <a:r>
              <a:rPr lang="hr-HR" dirty="0" err="1"/>
              <a:t>Bellmanove</a:t>
            </a:r>
            <a:r>
              <a:rPr lang="hr-HR" dirty="0"/>
              <a:t> jednadžbe optimalnosti: </a:t>
            </a:r>
          </a:p>
          <a:p>
            <a:pPr marL="0" indent="0">
              <a:buNone/>
            </a:pPr>
            <a:br>
              <a:rPr lang="hr-HR" dirty="0"/>
            </a:br>
            <a:br>
              <a:rPr lang="hr-HR" dirty="0"/>
            </a:br>
            <a:endParaRPr lang="hr-HR" dirty="0"/>
          </a:p>
          <a:p>
            <a:endParaRPr lang="hr-HR" dirty="0"/>
          </a:p>
          <a:p>
            <a:r>
              <a:rPr lang="hr-HR" dirty="0"/>
              <a:t>V</a:t>
            </a:r>
            <a:r>
              <a:rPr lang="el-GR" baseline="-25000" dirty="0"/>
              <a:t>π</a:t>
            </a:r>
            <a:r>
              <a:rPr lang="hr-HR" dirty="0"/>
              <a:t>(s) – vrijednost stanja </a:t>
            </a:r>
            <a:r>
              <a:rPr lang="hr-HR" i="1" dirty="0"/>
              <a:t>s primjenom ”politike” </a:t>
            </a:r>
            <a:r>
              <a:rPr lang="el-GR" dirty="0"/>
              <a:t>π</a:t>
            </a:r>
            <a:endParaRPr lang="hr-HR" dirty="0"/>
          </a:p>
          <a:p>
            <a:r>
              <a:rPr lang="hr-HR" i="1" dirty="0"/>
              <a:t>Zahtjeve politike </a:t>
            </a:r>
            <a:r>
              <a:rPr lang="el-GR" dirty="0"/>
              <a:t>π </a:t>
            </a:r>
            <a:r>
              <a:rPr lang="hr-HR" i="1" dirty="0"/>
              <a:t>sami određujemo i na temelju toga </a:t>
            </a:r>
            <a:r>
              <a:rPr lang="hr-HR" i="1" dirty="0" err="1"/>
              <a:t>optimiramo</a:t>
            </a:r>
            <a:r>
              <a:rPr lang="hr-HR" i="1" dirty="0"/>
              <a:t> (prosjek, ograničiti rizik, velika nagrada) </a:t>
            </a:r>
          </a:p>
        </p:txBody>
      </p:sp>
      <p:pic>
        <p:nvPicPr>
          <p:cNvPr id="5" name="Picture 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3D64AC72-0ABD-FE6A-4C3C-E016765C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12" y="3889502"/>
            <a:ext cx="5397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9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A581-1D67-313A-D286-DDAEBCA2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871F-E690-E3B0-E619-673E8F65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48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27315086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315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Problem stohastičkog najkraćeg puta</vt:lpstr>
      <vt:lpstr>Primjene</vt:lpstr>
      <vt:lpstr>Problem </vt:lpstr>
      <vt:lpstr>Formalna definicija problema – Markovljev proces odlučivanja</vt:lpstr>
      <vt:lpstr>Primjer – graf </vt:lpstr>
      <vt:lpstr>Rješenja?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Džanija</dc:creator>
  <cp:lastModifiedBy>Ivan Džanija</cp:lastModifiedBy>
  <cp:revision>1</cp:revision>
  <dcterms:created xsi:type="dcterms:W3CDTF">2025-06-16T09:48:30Z</dcterms:created>
  <dcterms:modified xsi:type="dcterms:W3CDTF">2025-06-16T10:47:34Z</dcterms:modified>
</cp:coreProperties>
</file>