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e2d1d4e2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e2d1d4e2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e2d1d4e2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e2d1d4e2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e2d1d4e2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e2d1d4e2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e2d1d4e2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e2d1d4e2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e2d1d4e2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e2d1d4e2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e2d1d4e2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e2d1d4e2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e2d1d4e2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e2d1d4e2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e2d1d4e2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e2d1d4e2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e2d1d4e2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e2d1d4e2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e2d1d4e2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e2d1d4e2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e2d1d4e2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e2d1d4e2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10600" y="172100"/>
            <a:ext cx="5889300" cy="8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Proyecto Informático</a:t>
            </a:r>
            <a:endParaRPr/>
          </a:p>
        </p:txBody>
      </p:sp>
      <p:sp>
        <p:nvSpPr>
          <p:cNvPr id="135" name="Google Shape;135;p13"/>
          <p:cNvSpPr txBox="1"/>
          <p:nvPr>
            <p:ph idx="1" type="subTitle"/>
          </p:nvPr>
        </p:nvSpPr>
        <p:spPr>
          <a:xfrm>
            <a:off x="5811700" y="2217125"/>
            <a:ext cx="3869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t>Grupo 7</a:t>
            </a:r>
            <a:endParaRPr sz="1900"/>
          </a:p>
          <a:p>
            <a:pPr indent="-349250" lvl="0" marL="457200" rtl="0" algn="l">
              <a:spcBef>
                <a:spcPts val="0"/>
              </a:spcBef>
              <a:spcAft>
                <a:spcPts val="0"/>
              </a:spcAft>
              <a:buSzPts val="1900"/>
              <a:buChar char="-"/>
            </a:pPr>
            <a:r>
              <a:rPr lang="es" sz="1900"/>
              <a:t>Ivan E. Fibiger</a:t>
            </a:r>
            <a:endParaRPr sz="1900"/>
          </a:p>
          <a:p>
            <a:pPr indent="-349250" lvl="0" marL="457200" rtl="0" algn="l">
              <a:spcBef>
                <a:spcPts val="0"/>
              </a:spcBef>
              <a:spcAft>
                <a:spcPts val="0"/>
              </a:spcAft>
              <a:buSzPts val="1900"/>
              <a:buChar char="-"/>
            </a:pPr>
            <a:r>
              <a:rPr lang="es" sz="1900"/>
              <a:t>Daiana A. Saavedra</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s" sz="1900"/>
              <a:t>Profesor:</a:t>
            </a:r>
            <a:endParaRPr sz="1900"/>
          </a:p>
          <a:p>
            <a:pPr indent="-349250" lvl="0" marL="457200" rtl="0" algn="l">
              <a:spcBef>
                <a:spcPts val="0"/>
              </a:spcBef>
              <a:spcAft>
                <a:spcPts val="0"/>
              </a:spcAft>
              <a:buSzPts val="1900"/>
              <a:buChar char="-"/>
            </a:pPr>
            <a:r>
              <a:rPr lang="es" sz="1900"/>
              <a:t>Carlos E.  Berger</a:t>
            </a:r>
            <a:endParaRPr sz="1900"/>
          </a:p>
        </p:txBody>
      </p:sp>
      <p:pic>
        <p:nvPicPr>
          <p:cNvPr id="136" name="Google Shape;136;p13"/>
          <p:cNvPicPr preferRelativeResize="0"/>
          <p:nvPr/>
        </p:nvPicPr>
        <p:blipFill>
          <a:blip r:embed="rId3">
            <a:alphaModFix/>
          </a:blip>
          <a:stretch>
            <a:fillRect/>
          </a:stretch>
        </p:blipFill>
        <p:spPr>
          <a:xfrm>
            <a:off x="515075" y="2680400"/>
            <a:ext cx="2372775" cy="237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
            </a:r>
            <a:r>
              <a:rPr lang="es"/>
              <a:t>ificultades encontradas durante el desarrollo</a:t>
            </a:r>
            <a:endParaRPr/>
          </a:p>
        </p:txBody>
      </p:sp>
      <p:sp>
        <p:nvSpPr>
          <p:cNvPr id="206" name="Google Shape;206;p22"/>
          <p:cNvSpPr txBox="1"/>
          <p:nvPr>
            <p:ph idx="1" type="body"/>
          </p:nvPr>
        </p:nvSpPr>
        <p:spPr>
          <a:xfrm>
            <a:off x="0" y="1522850"/>
            <a:ext cx="9144000" cy="3434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s"/>
              <a:t>L</a:t>
            </a:r>
            <a:r>
              <a:rPr lang="es"/>
              <a:t>a idea original era hacer una SPA, pero al no conocer JavaScript en profundidad, se nos </a:t>
            </a:r>
            <a:r>
              <a:rPr lang="es"/>
              <a:t>complicó</a:t>
            </a:r>
            <a:r>
              <a:rPr lang="es"/>
              <a:t> para mostrar y ocultar formularios, y optamos por un diseño tradicional.</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s"/>
              <a:t>Muchas rutas del backend las tuvimos que implementar mientras desarrollabamos el frontend, porque nos </a:t>
            </a:r>
            <a:r>
              <a:rPr lang="es"/>
              <a:t>dábamos</a:t>
            </a:r>
            <a:r>
              <a:rPr lang="es"/>
              <a:t> cuenta que lo que </a:t>
            </a:r>
            <a:r>
              <a:rPr lang="es"/>
              <a:t>teníamos</a:t>
            </a:r>
            <a:r>
              <a:rPr lang="es"/>
              <a:t> no nos devolvía lo que necesitabamos.</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s"/>
              <a:t>L</a:t>
            </a:r>
            <a:r>
              <a:rPr lang="es"/>
              <a:t>a </a:t>
            </a:r>
            <a:r>
              <a:rPr lang="es"/>
              <a:t>creación</a:t>
            </a:r>
            <a:r>
              <a:rPr lang="es"/>
              <a:t> de facturas desde el frontend, ya que requiere hacer consultas a varias rutas, y también obtener datos </a:t>
            </a:r>
            <a:r>
              <a:rPr lang="es"/>
              <a:t>específicos</a:t>
            </a:r>
            <a:r>
              <a:rPr lang="es"/>
              <a:t> y algunos de ellos debíamos obtenerlos indirectamente de la </a:t>
            </a:r>
            <a:r>
              <a:rPr lang="es"/>
              <a:t>selección</a:t>
            </a:r>
            <a:r>
              <a:rPr lang="es"/>
              <a:t> del usuario (como por ejemplo las id's que se obtienen desde un selector con los nombres de clientes, productos y servicios)</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s"/>
              <a:t>E</a:t>
            </a:r>
            <a:r>
              <a:rPr lang="es"/>
              <a:t>l merge de las ramas frontend y backend. Tuvimos un error y nos dificultó unir las ramas, </a:t>
            </a:r>
            <a:r>
              <a:rPr lang="es"/>
              <a:t>así</a:t>
            </a:r>
            <a:r>
              <a:rPr lang="es"/>
              <a:t> que tuvimos que recurrir a un force.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Cosas a mejorar</a:t>
            </a:r>
            <a:endParaRPr/>
          </a:p>
        </p:txBody>
      </p:sp>
      <p:sp>
        <p:nvSpPr>
          <p:cNvPr id="212" name="Google Shape;212;p23"/>
          <p:cNvSpPr txBox="1"/>
          <p:nvPr>
            <p:ph idx="1" type="body"/>
          </p:nvPr>
        </p:nvSpPr>
        <p:spPr>
          <a:xfrm>
            <a:off x="133050" y="1515075"/>
            <a:ext cx="8817600" cy="36672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s"/>
              <a:t>Mejor </a:t>
            </a:r>
            <a:r>
              <a:rPr lang="es"/>
              <a:t>organización</a:t>
            </a:r>
            <a:r>
              <a:rPr lang="es"/>
              <a:t> y manejo de los tiempos. Perdimos mucho tiempo haciendo desarrollos que </a:t>
            </a:r>
            <a:r>
              <a:rPr lang="es"/>
              <a:t>después</a:t>
            </a:r>
            <a:r>
              <a:rPr lang="es"/>
              <a:t> tuvimos que descartar o por ejemplo en el index, que podríamos simplemente haber puesto un formulario de logueo</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Char char="-"/>
            </a:pPr>
            <a:r>
              <a:rPr lang="es"/>
              <a:t>Mejorar la experiencia de usuario. Para pasar de una </a:t>
            </a:r>
            <a:r>
              <a:rPr lang="es"/>
              <a:t>categoría</a:t>
            </a:r>
            <a:r>
              <a:rPr lang="es"/>
              <a:t> a otra, hay que volver a inicio. </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Char char="-"/>
            </a:pPr>
            <a:r>
              <a:rPr lang="es"/>
              <a:t>Mejorar controles para ingreso de datos (forma completa del mail, cuit, etc).</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Char char="-"/>
            </a:pPr>
            <a:r>
              <a:rPr lang="es"/>
              <a:t>incorporar cuestiones </a:t>
            </a:r>
            <a:r>
              <a:rPr lang="es"/>
              <a:t>impositivas</a:t>
            </a:r>
            <a:r>
              <a:rPr lang="es"/>
              <a:t> (tipo de cliente, de factura, IVA, IIBB, etc).</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Char char="-"/>
            </a:pPr>
            <a:r>
              <a:rPr lang="es"/>
              <a:t> Manejo de proveedores y bancos desde la app. Que genere un reporte de ventas del día y subirlo a la página del proveedor para hacer el pedido. Y en cuanto a los bancos, manejar los homebanking desde la misma página.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3041400" y="2056450"/>
            <a:ext cx="3061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64250" y="409275"/>
            <a:ext cx="7505400" cy="79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900"/>
              <a:t>Enunciado</a:t>
            </a:r>
            <a:endParaRPr sz="29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Como miembros de una empresa que vende soluciones informáticas a diversos clientes, debemos generar una herramienta de gestión mediante la cual cada cliente tenga acceso a un panel de control para monitorear los servicios contratados y la información asociada a los mismos. Habitualmente, estas herramientas se conocen con el nombre de Dashboards. En particular, uno de nuestros principales productos es un sistema de facturación, por lo que este proyecto será un Dashboard para Sistema de Facturación.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94500" y="409275"/>
            <a:ext cx="4863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Funcionalidades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Control de stock </a:t>
            </a:r>
            <a:endParaRPr/>
          </a:p>
          <a:p>
            <a:pPr indent="0" lvl="0" marL="0" rtl="0" algn="l">
              <a:spcBef>
                <a:spcPts val="1200"/>
              </a:spcBef>
              <a:spcAft>
                <a:spcPts val="0"/>
              </a:spcAft>
              <a:buNone/>
            </a:pPr>
            <a:r>
              <a:rPr lang="es"/>
              <a:t>- Informe de movimiento de stock </a:t>
            </a:r>
            <a:endParaRPr/>
          </a:p>
          <a:p>
            <a:pPr indent="0" lvl="0" marL="0" rtl="0" algn="l">
              <a:spcBef>
                <a:spcPts val="1200"/>
              </a:spcBef>
              <a:spcAft>
                <a:spcPts val="0"/>
              </a:spcAft>
              <a:buNone/>
            </a:pPr>
            <a:r>
              <a:rPr lang="es"/>
              <a:t>- Ranking de ventas por producto </a:t>
            </a:r>
            <a:endParaRPr/>
          </a:p>
          <a:p>
            <a:pPr indent="0" lvl="0" marL="0" rtl="0" algn="l">
              <a:spcBef>
                <a:spcPts val="1200"/>
              </a:spcBef>
              <a:spcAft>
                <a:spcPts val="0"/>
              </a:spcAft>
              <a:buNone/>
            </a:pPr>
            <a:r>
              <a:rPr lang="es"/>
              <a:t>- Ranking de ventas por servicio </a:t>
            </a:r>
            <a:endParaRPr/>
          </a:p>
          <a:p>
            <a:pPr indent="0" lvl="0" marL="0" rtl="0" algn="l">
              <a:spcBef>
                <a:spcPts val="1200"/>
              </a:spcBef>
              <a:spcAft>
                <a:spcPts val="0"/>
              </a:spcAft>
              <a:buNone/>
            </a:pPr>
            <a:r>
              <a:rPr lang="es"/>
              <a:t>- Ranking de ventas por cliente </a:t>
            </a:r>
            <a:endParaRPr/>
          </a:p>
          <a:p>
            <a:pPr indent="0" lvl="0" marL="0" rtl="0" algn="l">
              <a:spcBef>
                <a:spcPts val="1200"/>
              </a:spcBef>
              <a:spcAft>
                <a:spcPts val="1200"/>
              </a:spcAft>
              <a:buNone/>
            </a:pPr>
            <a:r>
              <a:rPr lang="es"/>
              <a:t>- Historial de ventas </a:t>
            </a:r>
            <a:endParaRPr/>
          </a:p>
        </p:txBody>
      </p:sp>
      <p:pic>
        <p:nvPicPr>
          <p:cNvPr id="149" name="Google Shape;149;p15"/>
          <p:cNvPicPr preferRelativeResize="0"/>
          <p:nvPr/>
        </p:nvPicPr>
        <p:blipFill>
          <a:blip r:embed="rId3">
            <a:alphaModFix/>
          </a:blip>
          <a:stretch>
            <a:fillRect/>
          </a:stretch>
        </p:blipFill>
        <p:spPr>
          <a:xfrm>
            <a:off x="6790000" y="108775"/>
            <a:ext cx="2102850" cy="484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(libraries)</a:t>
            </a:r>
            <a:endParaRPr/>
          </a:p>
        </p:txBody>
      </p:sp>
      <p:pic>
        <p:nvPicPr>
          <p:cNvPr id="155" name="Google Shape;155;p16"/>
          <p:cNvPicPr preferRelativeResize="0"/>
          <p:nvPr/>
        </p:nvPicPr>
        <p:blipFill>
          <a:blip r:embed="rId3">
            <a:alphaModFix/>
          </a:blip>
          <a:stretch>
            <a:fillRect/>
          </a:stretch>
        </p:blipFill>
        <p:spPr>
          <a:xfrm>
            <a:off x="-811025" y="1700050"/>
            <a:ext cx="4882376" cy="2441175"/>
          </a:xfrm>
          <a:prstGeom prst="rect">
            <a:avLst/>
          </a:prstGeom>
          <a:noFill/>
          <a:ln>
            <a:noFill/>
          </a:ln>
        </p:spPr>
      </p:pic>
      <p:pic>
        <p:nvPicPr>
          <p:cNvPr id="156" name="Google Shape;156;p16"/>
          <p:cNvPicPr preferRelativeResize="0"/>
          <p:nvPr/>
        </p:nvPicPr>
        <p:blipFill>
          <a:blip r:embed="rId4">
            <a:alphaModFix/>
          </a:blip>
          <a:stretch>
            <a:fillRect/>
          </a:stretch>
        </p:blipFill>
        <p:spPr>
          <a:xfrm>
            <a:off x="3064475" y="1464138"/>
            <a:ext cx="3015050" cy="3015049"/>
          </a:xfrm>
          <a:prstGeom prst="rect">
            <a:avLst/>
          </a:prstGeom>
          <a:noFill/>
          <a:ln>
            <a:noFill/>
          </a:ln>
        </p:spPr>
      </p:pic>
      <p:pic>
        <p:nvPicPr>
          <p:cNvPr id="157" name="Google Shape;157;p16"/>
          <p:cNvPicPr preferRelativeResize="0"/>
          <p:nvPr/>
        </p:nvPicPr>
        <p:blipFill>
          <a:blip r:embed="rId5">
            <a:alphaModFix/>
          </a:blip>
          <a:stretch>
            <a:fillRect/>
          </a:stretch>
        </p:blipFill>
        <p:spPr>
          <a:xfrm>
            <a:off x="6248475" y="1802100"/>
            <a:ext cx="2339125" cy="233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Frontend</a:t>
            </a:r>
            <a:endParaRPr/>
          </a:p>
        </p:txBody>
      </p:sp>
      <p:pic>
        <p:nvPicPr>
          <p:cNvPr id="163" name="Google Shape;163;p17"/>
          <p:cNvPicPr preferRelativeResize="0"/>
          <p:nvPr/>
        </p:nvPicPr>
        <p:blipFill>
          <a:blip r:embed="rId3">
            <a:alphaModFix/>
          </a:blip>
          <a:stretch>
            <a:fillRect/>
          </a:stretch>
        </p:blipFill>
        <p:spPr>
          <a:xfrm>
            <a:off x="3666150" y="1590650"/>
            <a:ext cx="1811700" cy="1811700"/>
          </a:xfrm>
          <a:prstGeom prst="rect">
            <a:avLst/>
          </a:prstGeom>
          <a:noFill/>
          <a:ln>
            <a:noFill/>
          </a:ln>
        </p:spPr>
      </p:pic>
      <p:pic>
        <p:nvPicPr>
          <p:cNvPr id="164" name="Google Shape;164;p17"/>
          <p:cNvPicPr preferRelativeResize="0"/>
          <p:nvPr/>
        </p:nvPicPr>
        <p:blipFill>
          <a:blip r:embed="rId4">
            <a:alphaModFix/>
          </a:blip>
          <a:stretch>
            <a:fillRect/>
          </a:stretch>
        </p:blipFill>
        <p:spPr>
          <a:xfrm>
            <a:off x="5723250" y="1478674"/>
            <a:ext cx="3620951" cy="2035650"/>
          </a:xfrm>
          <a:prstGeom prst="rect">
            <a:avLst/>
          </a:prstGeom>
          <a:noFill/>
          <a:ln>
            <a:noFill/>
          </a:ln>
        </p:spPr>
      </p:pic>
      <p:pic>
        <p:nvPicPr>
          <p:cNvPr id="165" name="Google Shape;165;p17"/>
          <p:cNvPicPr preferRelativeResize="0"/>
          <p:nvPr/>
        </p:nvPicPr>
        <p:blipFill>
          <a:blip r:embed="rId5">
            <a:alphaModFix/>
          </a:blip>
          <a:stretch>
            <a:fillRect/>
          </a:stretch>
        </p:blipFill>
        <p:spPr>
          <a:xfrm>
            <a:off x="470975" y="1307850"/>
            <a:ext cx="2582500" cy="2377300"/>
          </a:xfrm>
          <a:prstGeom prst="rect">
            <a:avLst/>
          </a:prstGeom>
          <a:noFill/>
          <a:ln>
            <a:noFill/>
          </a:ln>
        </p:spPr>
      </p:pic>
      <p:pic>
        <p:nvPicPr>
          <p:cNvPr id="166" name="Google Shape;166;p17"/>
          <p:cNvPicPr preferRelativeResize="0"/>
          <p:nvPr/>
        </p:nvPicPr>
        <p:blipFill>
          <a:blip r:embed="rId6">
            <a:alphaModFix/>
          </a:blip>
          <a:stretch>
            <a:fillRect/>
          </a:stretch>
        </p:blipFill>
        <p:spPr>
          <a:xfrm>
            <a:off x="3723300" y="3651725"/>
            <a:ext cx="1697400" cy="1352600"/>
          </a:xfrm>
          <a:prstGeom prst="rect">
            <a:avLst/>
          </a:prstGeom>
          <a:noFill/>
          <a:ln>
            <a:noFill/>
          </a:ln>
        </p:spPr>
      </p:pic>
      <p:sp>
        <p:nvSpPr>
          <p:cNvPr id="167" name="Google Shape;167;p17"/>
          <p:cNvSpPr txBox="1"/>
          <p:nvPr/>
        </p:nvSpPr>
        <p:spPr>
          <a:xfrm>
            <a:off x="1359675" y="1157650"/>
            <a:ext cx="125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solidFill>
                  <a:schemeClr val="lt1"/>
                </a:solidFill>
                <a:latin typeface="Lato"/>
                <a:ea typeface="Lato"/>
                <a:cs typeface="Lato"/>
                <a:sym typeface="Lato"/>
              </a:rPr>
              <a:t>HTML</a:t>
            </a:r>
            <a:endParaRPr sz="2300">
              <a:solidFill>
                <a:schemeClr val="lt1"/>
              </a:solidFill>
              <a:latin typeface="Lato"/>
              <a:ea typeface="Lato"/>
              <a:cs typeface="Lato"/>
              <a:sym typeface="Lato"/>
            </a:endParaRPr>
          </a:p>
        </p:txBody>
      </p:sp>
      <p:sp>
        <p:nvSpPr>
          <p:cNvPr id="168" name="Google Shape;168;p17"/>
          <p:cNvSpPr txBox="1"/>
          <p:nvPr/>
        </p:nvSpPr>
        <p:spPr>
          <a:xfrm>
            <a:off x="3942600" y="1113650"/>
            <a:ext cx="1258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900">
                <a:solidFill>
                  <a:schemeClr val="lt1"/>
                </a:solidFill>
                <a:latin typeface="Lato"/>
                <a:ea typeface="Lato"/>
                <a:cs typeface="Lato"/>
                <a:sym typeface="Lato"/>
              </a:rPr>
              <a:t>CSS</a:t>
            </a:r>
            <a:endParaRPr sz="2300">
              <a:solidFill>
                <a:schemeClr val="lt1"/>
              </a:solidFill>
              <a:latin typeface="Lato"/>
              <a:ea typeface="Lato"/>
              <a:cs typeface="Lato"/>
              <a:sym typeface="Lato"/>
            </a:endParaRPr>
          </a:p>
        </p:txBody>
      </p:sp>
      <p:sp>
        <p:nvSpPr>
          <p:cNvPr id="169" name="Google Shape;169;p17"/>
          <p:cNvSpPr txBox="1"/>
          <p:nvPr/>
        </p:nvSpPr>
        <p:spPr>
          <a:xfrm>
            <a:off x="6817625" y="1067050"/>
            <a:ext cx="1432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900">
                <a:solidFill>
                  <a:schemeClr val="lt1"/>
                </a:solidFill>
                <a:latin typeface="Lato"/>
                <a:ea typeface="Lato"/>
                <a:cs typeface="Lato"/>
                <a:sym typeface="Lato"/>
              </a:rPr>
              <a:t>JavaScript</a:t>
            </a:r>
            <a:endParaRPr sz="2300">
              <a:solidFill>
                <a:schemeClr val="lt1"/>
              </a:solidFill>
              <a:latin typeface="Lato"/>
              <a:ea typeface="Lato"/>
              <a:cs typeface="Lato"/>
              <a:sym typeface="Lato"/>
            </a:endParaRPr>
          </a:p>
        </p:txBody>
      </p:sp>
      <p:sp>
        <p:nvSpPr>
          <p:cNvPr id="170" name="Google Shape;170;p17"/>
          <p:cNvSpPr txBox="1"/>
          <p:nvPr/>
        </p:nvSpPr>
        <p:spPr>
          <a:xfrm>
            <a:off x="5477850" y="4089525"/>
            <a:ext cx="1432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900">
                <a:solidFill>
                  <a:schemeClr val="lt1"/>
                </a:solidFill>
                <a:latin typeface="Lato"/>
                <a:ea typeface="Lato"/>
                <a:cs typeface="Lato"/>
                <a:sym typeface="Lato"/>
              </a:rPr>
              <a:t>Bootstrap</a:t>
            </a:r>
            <a:endParaRPr sz="2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326325" y="1427125"/>
            <a:ext cx="2711700" cy="34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Diagrama de </a:t>
            </a:r>
            <a:endParaRPr/>
          </a:p>
          <a:p>
            <a:pPr indent="0" lvl="0" marL="0" rtl="0" algn="l">
              <a:spcBef>
                <a:spcPts val="0"/>
              </a:spcBef>
              <a:spcAft>
                <a:spcPts val="0"/>
              </a:spcAft>
              <a:buNone/>
            </a:pPr>
            <a:r>
              <a:rPr lang="es"/>
              <a:t>base de datos</a:t>
            </a:r>
            <a:endParaRPr/>
          </a:p>
          <a:p>
            <a:pPr indent="0" lvl="0" marL="0" rtl="0" algn="l">
              <a:spcBef>
                <a:spcPts val="0"/>
              </a:spcBef>
              <a:spcAft>
                <a:spcPts val="0"/>
              </a:spcAft>
              <a:buNone/>
            </a:pPr>
            <a:r>
              <a:rPr lang="es"/>
              <a:t>inicial</a:t>
            </a:r>
            <a:endParaRPr/>
          </a:p>
        </p:txBody>
      </p:sp>
      <p:sp>
        <p:nvSpPr>
          <p:cNvPr id="176" name="Google Shape;176;p18"/>
          <p:cNvSpPr txBox="1"/>
          <p:nvPr>
            <p:ph idx="1" type="body"/>
          </p:nvPr>
        </p:nvSpPr>
        <p:spPr>
          <a:xfrm>
            <a:off x="6479875" y="1567550"/>
            <a:ext cx="1856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8"/>
          <p:cNvPicPr preferRelativeResize="0"/>
          <p:nvPr/>
        </p:nvPicPr>
        <p:blipFill>
          <a:blip r:embed="rId3">
            <a:alphaModFix/>
          </a:blip>
          <a:stretch>
            <a:fillRect/>
          </a:stretch>
        </p:blipFill>
        <p:spPr>
          <a:xfrm>
            <a:off x="3379775" y="89762"/>
            <a:ext cx="5517724" cy="48552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279725" y="1948938"/>
            <a:ext cx="2789400" cy="14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a:t>
            </a:r>
            <a:endParaRPr/>
          </a:p>
          <a:p>
            <a:pPr indent="0" lvl="0" marL="0" rtl="0" algn="l">
              <a:spcBef>
                <a:spcPts val="0"/>
              </a:spcBef>
              <a:spcAft>
                <a:spcPts val="0"/>
              </a:spcAft>
              <a:buNone/>
            </a:pPr>
            <a:r>
              <a:rPr lang="es"/>
              <a:t>base de datos</a:t>
            </a:r>
            <a:endParaRPr/>
          </a:p>
          <a:p>
            <a:pPr indent="0" lvl="0" marL="0" rtl="0" algn="l">
              <a:spcBef>
                <a:spcPts val="0"/>
              </a:spcBef>
              <a:spcAft>
                <a:spcPts val="0"/>
              </a:spcAft>
              <a:buNone/>
            </a:pPr>
            <a:r>
              <a:rPr lang="es"/>
              <a:t>final</a:t>
            </a:r>
            <a:endParaRPr/>
          </a:p>
        </p:txBody>
      </p:sp>
      <p:pic>
        <p:nvPicPr>
          <p:cNvPr id="183" name="Google Shape;183;p19"/>
          <p:cNvPicPr preferRelativeResize="0"/>
          <p:nvPr/>
        </p:nvPicPr>
        <p:blipFill>
          <a:blip r:embed="rId3">
            <a:alphaModFix/>
          </a:blip>
          <a:stretch>
            <a:fillRect/>
          </a:stretch>
        </p:blipFill>
        <p:spPr>
          <a:xfrm>
            <a:off x="3333949" y="310775"/>
            <a:ext cx="5728500" cy="467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Modo responsive</a:t>
            </a:r>
            <a:endParaRPr/>
          </a:p>
        </p:txBody>
      </p:sp>
      <p:pic>
        <p:nvPicPr>
          <p:cNvPr id="189" name="Google Shape;189;p20"/>
          <p:cNvPicPr preferRelativeResize="0"/>
          <p:nvPr/>
        </p:nvPicPr>
        <p:blipFill>
          <a:blip r:embed="rId3">
            <a:alphaModFix/>
          </a:blip>
          <a:stretch>
            <a:fillRect/>
          </a:stretch>
        </p:blipFill>
        <p:spPr>
          <a:xfrm>
            <a:off x="175700" y="1625450"/>
            <a:ext cx="4486277" cy="2523525"/>
          </a:xfrm>
          <a:prstGeom prst="rect">
            <a:avLst/>
          </a:prstGeom>
          <a:noFill/>
          <a:ln>
            <a:noFill/>
          </a:ln>
        </p:spPr>
      </p:pic>
      <p:pic>
        <p:nvPicPr>
          <p:cNvPr id="190" name="Google Shape;190;p20"/>
          <p:cNvPicPr preferRelativeResize="0"/>
          <p:nvPr/>
        </p:nvPicPr>
        <p:blipFill>
          <a:blip r:embed="rId4">
            <a:alphaModFix/>
          </a:blip>
          <a:stretch>
            <a:fillRect/>
          </a:stretch>
        </p:blipFill>
        <p:spPr>
          <a:xfrm>
            <a:off x="4791311" y="1088525"/>
            <a:ext cx="1652025" cy="3597376"/>
          </a:xfrm>
          <a:prstGeom prst="rect">
            <a:avLst/>
          </a:prstGeom>
          <a:noFill/>
          <a:ln>
            <a:noFill/>
          </a:ln>
        </p:spPr>
      </p:pic>
      <p:pic>
        <p:nvPicPr>
          <p:cNvPr id="191" name="Google Shape;191;p20"/>
          <p:cNvPicPr preferRelativeResize="0"/>
          <p:nvPr/>
        </p:nvPicPr>
        <p:blipFill>
          <a:blip r:embed="rId5">
            <a:alphaModFix/>
          </a:blip>
          <a:stretch>
            <a:fillRect/>
          </a:stretch>
        </p:blipFill>
        <p:spPr>
          <a:xfrm>
            <a:off x="6572650" y="1088525"/>
            <a:ext cx="2446670" cy="3597375"/>
          </a:xfrm>
          <a:prstGeom prst="rect">
            <a:avLst/>
          </a:prstGeom>
          <a:noFill/>
          <a:ln>
            <a:noFill/>
          </a:ln>
        </p:spPr>
      </p:pic>
      <p:sp>
        <p:nvSpPr>
          <p:cNvPr id="192" name="Google Shape;192;p20"/>
          <p:cNvSpPr txBox="1"/>
          <p:nvPr/>
        </p:nvSpPr>
        <p:spPr>
          <a:xfrm>
            <a:off x="1763675" y="1165425"/>
            <a:ext cx="110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solidFill>
                  <a:schemeClr val="lt1"/>
                </a:solidFill>
                <a:latin typeface="Lato"/>
                <a:ea typeface="Lato"/>
                <a:cs typeface="Lato"/>
                <a:sym typeface="Lato"/>
              </a:rPr>
              <a:t>PC</a:t>
            </a:r>
            <a:endParaRPr sz="1300">
              <a:solidFill>
                <a:schemeClr val="lt1"/>
              </a:solidFill>
              <a:latin typeface="Lato"/>
              <a:ea typeface="Lato"/>
              <a:cs typeface="Lato"/>
              <a:sym typeface="Lato"/>
            </a:endParaRPr>
          </a:p>
        </p:txBody>
      </p:sp>
      <p:sp>
        <p:nvSpPr>
          <p:cNvPr id="193" name="Google Shape;193;p20"/>
          <p:cNvSpPr txBox="1"/>
          <p:nvPr/>
        </p:nvSpPr>
        <p:spPr>
          <a:xfrm>
            <a:off x="5016175" y="658350"/>
            <a:ext cx="110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solidFill>
                  <a:schemeClr val="lt1"/>
                </a:solidFill>
                <a:latin typeface="Lato"/>
                <a:ea typeface="Lato"/>
                <a:cs typeface="Lato"/>
                <a:sym typeface="Lato"/>
              </a:rPr>
              <a:t>Smartphone</a:t>
            </a:r>
            <a:endParaRPr sz="1300">
              <a:solidFill>
                <a:schemeClr val="lt1"/>
              </a:solidFill>
              <a:latin typeface="Lato"/>
              <a:ea typeface="Lato"/>
              <a:cs typeface="Lato"/>
              <a:sym typeface="Lato"/>
            </a:endParaRPr>
          </a:p>
        </p:txBody>
      </p:sp>
      <p:sp>
        <p:nvSpPr>
          <p:cNvPr id="194" name="Google Shape;194;p20"/>
          <p:cNvSpPr txBox="1"/>
          <p:nvPr/>
        </p:nvSpPr>
        <p:spPr>
          <a:xfrm>
            <a:off x="7188700" y="658350"/>
            <a:ext cx="110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solidFill>
                  <a:schemeClr val="lt1"/>
                </a:solidFill>
                <a:latin typeface="Lato"/>
                <a:ea typeface="Lato"/>
                <a:cs typeface="Lato"/>
                <a:sym typeface="Lato"/>
              </a:rPr>
              <a:t>Tablet</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256375" y="2114700"/>
            <a:ext cx="3131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Control de versiones (git &amp; github)</a:t>
            </a:r>
            <a:endParaRPr/>
          </a:p>
        </p:txBody>
      </p:sp>
      <p:pic>
        <p:nvPicPr>
          <p:cNvPr id="200" name="Google Shape;200;p21"/>
          <p:cNvPicPr preferRelativeResize="0"/>
          <p:nvPr/>
        </p:nvPicPr>
        <p:blipFill>
          <a:blip r:embed="rId3">
            <a:alphaModFix/>
          </a:blip>
          <a:stretch>
            <a:fillRect/>
          </a:stretch>
        </p:blipFill>
        <p:spPr>
          <a:xfrm>
            <a:off x="3757525" y="78463"/>
            <a:ext cx="4719150" cy="498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