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86a4a996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86a4a996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86a4a996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86a4a996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86a4a996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86a4a996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86a4a996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86a4a996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86a4a996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86a4a996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86a4a996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86a4a996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86a4a996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86a4a996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86a4a996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86a4a996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86a4a99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86a4a9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86a4a996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86a4a996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86a4a996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86a4a996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86a4a996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86a4a996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86a4a996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86a4a996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86a4a996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86a4a996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86a4a996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86a4a996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86a4a996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86a4a996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Суммаризация текста</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1600"/>
              <a:t>Ефремов Иван 21.Б04-ПУ</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Графовый алгоритм </a:t>
            </a:r>
            <a:r>
              <a:rPr lang="ru"/>
              <a:t>Text Rank</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12529"/>
                </a:solidFill>
                <a:highlight>
                  <a:srgbClr val="FFFFFF"/>
                </a:highlight>
              </a:rPr>
              <a:t>TextRank — это алгоритм экстрактивной суммаризации, основанный на методе PageRank, используемом в поисковых системах для ранжирования веб-страниц. Вместо веб-страниц, TextRank ранжирует предложения в тексте, определяя их важность на основе их взаимосвязей. </a:t>
            </a:r>
            <a:endParaRPr sz="1300">
              <a:solidFill>
                <a:srgbClr val="212529"/>
              </a:solidFill>
              <a:highlight>
                <a:srgbClr val="FFFFFF"/>
              </a:highlight>
            </a:endParaRPr>
          </a:p>
          <a:p>
            <a:pPr indent="0" lvl="0" marL="0" rtl="0" algn="l">
              <a:spcBef>
                <a:spcPts val="1200"/>
              </a:spcBef>
              <a:spcAft>
                <a:spcPts val="1200"/>
              </a:spcAft>
              <a:buNone/>
            </a:pPr>
            <a:r>
              <a:rPr lang="ru" sz="1300">
                <a:solidFill>
                  <a:srgbClr val="212529"/>
                </a:solidFill>
                <a:highlight>
                  <a:srgbClr val="FFFFFF"/>
                </a:highlight>
              </a:rPr>
              <a:t>Алгоритм предполагает, что важные предложения тесно связаны с другими важными предложениями.</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1066800"/>
            <a:ext cx="6058200" cy="2043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ru" sz="1300"/>
              <a:t>Строятся эмбеддинги предложений</a:t>
            </a:r>
            <a:endParaRPr sz="1300"/>
          </a:p>
          <a:p>
            <a:pPr indent="-311150" lvl="0" marL="457200" rtl="0" algn="l">
              <a:spcBef>
                <a:spcPts val="0"/>
              </a:spcBef>
              <a:spcAft>
                <a:spcPts val="0"/>
              </a:spcAft>
              <a:buSzPts val="1300"/>
              <a:buAutoNum type="arabicPeriod"/>
            </a:pPr>
            <a:r>
              <a:rPr lang="ru" sz="1300"/>
              <a:t>Между полученными векторами вычисляется косинусовое сходство</a:t>
            </a:r>
            <a:endParaRPr sz="1300"/>
          </a:p>
          <a:p>
            <a:pPr indent="-311150" lvl="0" marL="457200" rtl="0" algn="l">
              <a:spcBef>
                <a:spcPts val="0"/>
              </a:spcBef>
              <a:spcAft>
                <a:spcPts val="0"/>
              </a:spcAft>
              <a:buSzPts val="1300"/>
              <a:buAutoNum type="arabicPeriod"/>
            </a:pPr>
            <a:r>
              <a:rPr lang="ru" sz="1300"/>
              <a:t>Строится граф предложений, где узлы - предложения, рёбра - значения косинусового сходства</a:t>
            </a:r>
            <a:endParaRPr sz="1300"/>
          </a:p>
          <a:p>
            <a:pPr indent="-311150" lvl="0" marL="457200" rtl="0" algn="l">
              <a:spcBef>
                <a:spcPts val="0"/>
              </a:spcBef>
              <a:spcAft>
                <a:spcPts val="0"/>
              </a:spcAft>
              <a:buSzPts val="1300"/>
              <a:buAutoNum type="arabicPeriod"/>
            </a:pPr>
            <a:r>
              <a:rPr lang="ru" sz="1300"/>
              <a:t>К полученному графу применяется алгоритм PageRank, ранжирующий предложения</a:t>
            </a:r>
            <a:endParaRPr sz="1300"/>
          </a:p>
        </p:txBody>
      </p:sp>
      <p:pic>
        <p:nvPicPr>
          <p:cNvPr id="123" name="Google Shape;123;p23"/>
          <p:cNvPicPr preferRelativeResize="0"/>
          <p:nvPr/>
        </p:nvPicPr>
        <p:blipFill>
          <a:blip r:embed="rId3">
            <a:alphaModFix/>
          </a:blip>
          <a:stretch>
            <a:fillRect/>
          </a:stretch>
        </p:blipFill>
        <p:spPr>
          <a:xfrm>
            <a:off x="2441849" y="2829163"/>
            <a:ext cx="4260299" cy="1941574"/>
          </a:xfrm>
          <a:prstGeom prst="rect">
            <a:avLst/>
          </a:prstGeom>
          <a:noFill/>
          <a:ln>
            <a:noFill/>
          </a:ln>
        </p:spPr>
      </p:pic>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Text Rank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PageRank</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rgbClr val="212529"/>
                </a:solidFill>
                <a:highlight>
                  <a:srgbClr val="FFFFFF"/>
                </a:highlight>
                <a:latin typeface="Roboto"/>
                <a:ea typeface="Roboto"/>
                <a:cs typeface="Roboto"/>
                <a:sym typeface="Roboto"/>
              </a:rPr>
              <a:t>Алгоритм PageRank — итеративный алгоритм, определяющий важность страницы, основываясь на входящих ссылках и важности</a:t>
            </a:r>
            <a:r>
              <a:rPr lang="ru" sz="1300">
                <a:solidFill>
                  <a:srgbClr val="212529"/>
                </a:solidFill>
                <a:highlight>
                  <a:srgbClr val="FFFFFF"/>
                </a:highlight>
                <a:latin typeface="Roboto"/>
                <a:ea typeface="Roboto"/>
                <a:cs typeface="Roboto"/>
                <a:sym typeface="Roboto"/>
              </a:rPr>
              <a:t> страниц</a:t>
            </a:r>
            <a:r>
              <a:rPr lang="ru" sz="1300">
                <a:solidFill>
                  <a:srgbClr val="212529"/>
                </a:solidFill>
                <a:highlight>
                  <a:srgbClr val="FFFFFF"/>
                </a:highlight>
                <a:latin typeface="Roboto"/>
                <a:ea typeface="Roboto"/>
                <a:cs typeface="Roboto"/>
                <a:sym typeface="Roboto"/>
              </a:rPr>
              <a:t>, ссылающихся на нее. Предполагается, что ссылки от важных страниц наделяют важностью и страницу, на которую они ссылаются.</a:t>
            </a:r>
            <a:endParaRPr sz="1300">
              <a:solidFill>
                <a:srgbClr val="212529"/>
              </a:solidFill>
              <a:highlight>
                <a:srgbClr val="FFFFFF"/>
              </a:highlight>
              <a:latin typeface="Roboto"/>
              <a:ea typeface="Roboto"/>
              <a:cs typeface="Roboto"/>
              <a:sym typeface="Roboto"/>
            </a:endParaRPr>
          </a:p>
          <a:p>
            <a:pPr indent="-311150" lvl="0" marL="457200" rtl="0" algn="l">
              <a:spcBef>
                <a:spcPts val="1200"/>
              </a:spcBef>
              <a:spcAft>
                <a:spcPts val="0"/>
              </a:spcAft>
              <a:buClr>
                <a:srgbClr val="212529"/>
              </a:buClr>
              <a:buSzPts val="1300"/>
              <a:buFont typeface="Roboto"/>
              <a:buAutoNum type="arabicPeriod"/>
            </a:pPr>
            <a:r>
              <a:rPr lang="ru" sz="1300">
                <a:solidFill>
                  <a:srgbClr val="212529"/>
                </a:solidFill>
                <a:highlight>
                  <a:srgbClr val="FFFFFF"/>
                </a:highlight>
                <a:latin typeface="Roboto"/>
                <a:ea typeface="Roboto"/>
                <a:cs typeface="Roboto"/>
                <a:sym typeface="Roboto"/>
              </a:rPr>
              <a:t>Каждому предложению присваивается начальный рейтинг в виде 1/кол-во предложений</a:t>
            </a:r>
            <a:endParaRPr sz="1300">
              <a:solidFill>
                <a:srgbClr val="212529"/>
              </a:solidFill>
              <a:highlight>
                <a:srgbClr val="FFFFFF"/>
              </a:highlight>
              <a:latin typeface="Roboto"/>
              <a:ea typeface="Roboto"/>
              <a:cs typeface="Roboto"/>
              <a:sym typeface="Roboto"/>
            </a:endParaRPr>
          </a:p>
          <a:p>
            <a:pPr indent="-311150" lvl="0" marL="457200" rtl="0" algn="l">
              <a:spcBef>
                <a:spcPts val="0"/>
              </a:spcBef>
              <a:spcAft>
                <a:spcPts val="0"/>
              </a:spcAft>
              <a:buClr>
                <a:srgbClr val="212529"/>
              </a:buClr>
              <a:buSzPts val="1300"/>
              <a:buFont typeface="Roboto"/>
              <a:buAutoNum type="arabicPeriod"/>
            </a:pPr>
            <a:r>
              <a:rPr lang="ru" sz="1300">
                <a:solidFill>
                  <a:srgbClr val="212529"/>
                </a:solidFill>
                <a:highlight>
                  <a:srgbClr val="FFFFFF"/>
                </a:highlight>
                <a:latin typeface="Roboto"/>
                <a:ea typeface="Roboto"/>
                <a:cs typeface="Roboto"/>
                <a:sym typeface="Roboto"/>
              </a:rPr>
              <a:t>В каждой итерации предложению i устанавливается рейтинг по формуле:</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457200" lvl="0" marL="0" rtl="0" algn="l">
              <a:spcBef>
                <a:spcPts val="1200"/>
              </a:spcBef>
              <a:spcAft>
                <a:spcPts val="0"/>
              </a:spcAft>
              <a:buNone/>
            </a:pPr>
            <a:r>
              <a:rPr lang="ru" sz="1300">
                <a:solidFill>
                  <a:srgbClr val="212529"/>
                </a:solidFill>
                <a:highlight>
                  <a:srgbClr val="FFFFFF"/>
                </a:highlight>
                <a:latin typeface="Roboto"/>
                <a:ea typeface="Roboto"/>
                <a:cs typeface="Roboto"/>
                <a:sym typeface="Roboto"/>
              </a:rPr>
              <a:t>d - коэф. затухания = 0.85</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N - общее число страниц</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j - остальные предложения</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L(j) - кол-во связанных предложений = N-1</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457200" lvl="0" marL="0" rtl="0" algn="l">
              <a:spcBef>
                <a:spcPts val="1200"/>
              </a:spcBef>
              <a:spcAft>
                <a:spcPts val="0"/>
              </a:spcAft>
              <a:buNone/>
            </a:pP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sz="1300">
              <a:solidFill>
                <a:srgbClr val="212529"/>
              </a:solidFill>
              <a:highlight>
                <a:srgbClr val="FFFFFF"/>
              </a:highlight>
              <a:latin typeface="Roboto"/>
              <a:ea typeface="Roboto"/>
              <a:cs typeface="Roboto"/>
              <a:sym typeface="Roboto"/>
            </a:endParaRPr>
          </a:p>
        </p:txBody>
      </p:sp>
      <p:pic>
        <p:nvPicPr>
          <p:cNvPr id="131" name="Google Shape;131;p24"/>
          <p:cNvPicPr preferRelativeResize="0"/>
          <p:nvPr/>
        </p:nvPicPr>
        <p:blipFill>
          <a:blip r:embed="rId3">
            <a:alphaModFix/>
          </a:blip>
          <a:stretch>
            <a:fillRect/>
          </a:stretch>
        </p:blipFill>
        <p:spPr>
          <a:xfrm>
            <a:off x="787400" y="2668075"/>
            <a:ext cx="45816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813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ru" sz="80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 That's according to Washington State University, where the dog -- a friendly white-and-black bully breed mix now named Theia -- has been receiving care at the Veterinary Teaching Hospital. Four days after her apparent death, the dog managed to stagger to a nearby farm, dirt-covered and emaciated, where she was found by a worker who took her to a vet for help. She was taken in by Moses Lake, Washington, resident Sara Mellado. "Considering everything that she's been through, she's incredibly gentle and loving," Mellado said, according to WSU News. "She's a true miracle dog and she deserves a good life." Theia is only one year old but the dog's brush with death did not leave her unscathed. She suffered a dislocated jaw, leg injuries and a caved-in sinus cavity -- and still requires surgery to help her breathe. The veterinary hospital's Good Samaritan Fund committee awarded some money to help pay for the dog's treatment, but Mellado has set up a fundraising page to help meet the remaining cost of the dog's care. She's also created a Facebook page to keep supporters updated. Donors have already surpassed the $10,000 target, inspired by Theia's tale of survival against the odds. On the fundraising page, Mellado writes, "She is in desperate need of extensive medical procedures to fix her nasal damage and reset her jaw. I agreed to foster her until she finally found a loving home." She is dedicated to making sure Theia gets the medical attention she needs, Mellado adds, and wants to "make sure she gets placed in a family where this will never happen to her again!" Any additional funds raised will be "paid forward" to help other animals. Theia is not the only animal to apparently rise from the grave in recent weeks. A cat in Tampa, Florida, found seemingly dead after he was hit by a car in January, showed up alive in a neighbor's yard five days after he was buried by his owner. The cat was in bad shape, with maggots covering open wounds on his body and a ruined left eye, but remarkably survived with the help of treatment from the Humane Society.</a:t>
            </a:r>
            <a:endParaRPr sz="800">
              <a:solidFill>
                <a:schemeClr val="dk1"/>
              </a:solidFill>
            </a:endParaRPr>
          </a:p>
        </p:txBody>
      </p:sp>
      <p:sp>
        <p:nvSpPr>
          <p:cNvPr id="137" name="Google Shape;137;p25"/>
          <p:cNvSpPr txBox="1"/>
          <p:nvPr/>
        </p:nvSpPr>
        <p:spPr>
          <a:xfrm>
            <a:off x="403500" y="350575"/>
            <a:ext cx="2315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Изначальный текст</a:t>
            </a:r>
            <a:endParaRPr sz="1800">
              <a:solidFill>
                <a:schemeClr val="dk1"/>
              </a:solidFill>
            </a:endParaRPr>
          </a:p>
        </p:txBody>
      </p:sp>
      <p:sp>
        <p:nvSpPr>
          <p:cNvPr id="138" name="Google Shape;138;p25"/>
          <p:cNvSpPr txBox="1"/>
          <p:nvPr/>
        </p:nvSpPr>
        <p:spPr>
          <a:xfrm>
            <a:off x="5000625" y="854825"/>
            <a:ext cx="342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t>Theia, a bully breed mix, was apparently hit by a car, whacked with a hammer and buried in a field . "She's a true miracle dog and she deserves a good life," says Sara Mellado, who is looking for a home for Theia .</a:t>
            </a:r>
            <a:endParaRPr sz="1000"/>
          </a:p>
        </p:txBody>
      </p:sp>
      <p:sp>
        <p:nvSpPr>
          <p:cNvPr id="139" name="Google Shape;139;p25"/>
          <p:cNvSpPr txBox="1"/>
          <p:nvPr/>
        </p:nvSpPr>
        <p:spPr>
          <a:xfrm>
            <a:off x="5060150" y="400225"/>
            <a:ext cx="139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Эталон</a:t>
            </a:r>
            <a:endParaRPr sz="1800">
              <a:solidFill>
                <a:schemeClr val="dk1"/>
              </a:solidFill>
            </a:endParaRPr>
          </a:p>
        </p:txBody>
      </p:sp>
      <p:sp>
        <p:nvSpPr>
          <p:cNvPr id="140" name="Google Shape;140;p25"/>
          <p:cNvSpPr txBox="1"/>
          <p:nvPr/>
        </p:nvSpPr>
        <p:spPr>
          <a:xfrm>
            <a:off x="5060150" y="1746225"/>
            <a:ext cx="3426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Результат работы алгоритма</a:t>
            </a:r>
            <a:endParaRPr sz="1800">
              <a:solidFill>
                <a:schemeClr val="dk1"/>
              </a:solidFill>
            </a:endParaRPr>
          </a:p>
        </p:txBody>
      </p:sp>
      <p:sp>
        <p:nvSpPr>
          <p:cNvPr id="141" name="Google Shape;141;p25"/>
          <p:cNvSpPr txBox="1"/>
          <p:nvPr/>
        </p:nvSpPr>
        <p:spPr>
          <a:xfrm>
            <a:off x="5000625" y="2277400"/>
            <a:ext cx="3426300" cy="22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rPr>
              <a:t>The veterinary hospital's Good Samaritan Fund committee awarded some money to help pay for the dog's treatment, but Mellado has set up a fundraising page to help meet the remaining cost of the dog's care. That's according to Washington State University, where the dog -- a friendly white-and-black bully breed mix now named Theia -- has been receiving care at the Veterinary Teaching Hospital."</a:t>
            </a:r>
            <a:endParaRPr sz="100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ru" sz="1050">
                <a:solidFill>
                  <a:schemeClr val="dk1"/>
                </a:solidFill>
              </a:rPr>
              <a:t>ROUGE:</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rouge-1 F1: 0.13953487893996774</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rouge-2 F1: 0.01960783832948984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rouge-l F1: 0.13953487893996774</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Абстрактивная суммаризация</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chemeClr val="dk1"/>
                </a:solidFill>
              </a:rPr>
              <a:t>Задача абстрактивной суммаризации сводится к генерации новых текстовых данных на основе изначального текста</a:t>
            </a:r>
            <a:endParaRPr sz="1300">
              <a:solidFill>
                <a:schemeClr val="dk1"/>
              </a:solidFill>
            </a:endParaRPr>
          </a:p>
        </p:txBody>
      </p:sp>
      <p:pic>
        <p:nvPicPr>
          <p:cNvPr id="148" name="Google Shape;148;p26"/>
          <p:cNvPicPr preferRelativeResize="0"/>
          <p:nvPr/>
        </p:nvPicPr>
        <p:blipFill>
          <a:blip r:embed="rId3">
            <a:alphaModFix/>
          </a:blip>
          <a:stretch>
            <a:fillRect/>
          </a:stretch>
        </p:blipFill>
        <p:spPr>
          <a:xfrm>
            <a:off x="1203850" y="2571748"/>
            <a:ext cx="6736301" cy="90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На основе трансформеров</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chemeClr val="dk1"/>
                </a:solidFill>
              </a:rPr>
              <a:t>Наиболее эффективным способом работы с генерацией </a:t>
            </a:r>
            <a:r>
              <a:rPr lang="ru" sz="1300">
                <a:solidFill>
                  <a:schemeClr val="dk1"/>
                </a:solidFill>
              </a:rPr>
              <a:t>полных по смыслу текста </a:t>
            </a:r>
            <a:r>
              <a:rPr lang="ru" sz="1300">
                <a:solidFill>
                  <a:schemeClr val="dk1"/>
                </a:solidFill>
              </a:rPr>
              <a:t>новых данных является генерация текста с помощью нейросетей-трансформеров.</a:t>
            </a:r>
            <a:endParaRPr sz="1300">
              <a:solidFill>
                <a:schemeClr val="dk1"/>
              </a:solidFill>
            </a:endParaRPr>
          </a:p>
          <a:p>
            <a:pPr indent="0" lvl="0" marL="0" rtl="0" algn="l">
              <a:spcBef>
                <a:spcPts val="1200"/>
              </a:spcBef>
              <a:spcAft>
                <a:spcPts val="0"/>
              </a:spcAft>
              <a:buNone/>
            </a:pPr>
            <a:r>
              <a:rPr lang="ru" sz="1300">
                <a:solidFill>
                  <a:schemeClr val="dk1"/>
                </a:solidFill>
              </a:rPr>
              <a:t>Трансформеры глубоко понимают семантику текста, так как обрабатывают весь текст сразу и имеют “механизм внимания”, что позволяет</a:t>
            </a:r>
            <a:r>
              <a:rPr lang="ru" sz="1300">
                <a:solidFill>
                  <a:schemeClr val="dk1"/>
                </a:solidFill>
                <a:highlight>
                  <a:srgbClr val="FFFFFF"/>
                </a:highlight>
              </a:rPr>
              <a:t> модели уделять различную степень внимания разным частям входного текста при обработке каждого элемента, что делает модель гораздо более эффективной для понимания взаимосвязей между словами. </a:t>
            </a:r>
            <a:endParaRPr sz="1300">
              <a:solidFill>
                <a:schemeClr val="dk1"/>
              </a:solidFill>
              <a:highlight>
                <a:srgbClr val="FFFFFF"/>
              </a:highlight>
            </a:endParaRPr>
          </a:p>
          <a:p>
            <a:pPr indent="0" lvl="0" marL="0" rtl="0" algn="l">
              <a:spcBef>
                <a:spcPts val="12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BART</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rgbClr val="212529"/>
                </a:solidFill>
                <a:highlight>
                  <a:srgbClr val="FFFFFF"/>
                </a:highlight>
                <a:latin typeface="Roboto"/>
                <a:ea typeface="Roboto"/>
                <a:cs typeface="Roboto"/>
                <a:sym typeface="Roboto"/>
              </a:rPr>
              <a:t>BART (Bidirectional and Auto-Regressive Transformers) — это архитектура трансформера, разработанная Facebook AI Research</a:t>
            </a:r>
            <a:endParaRPr sz="1200">
              <a:solidFill>
                <a:srgbClr val="212529"/>
              </a:solidFill>
              <a:highlight>
                <a:srgbClr val="FFFFFF"/>
              </a:highlight>
              <a:latin typeface="Roboto"/>
              <a:ea typeface="Roboto"/>
              <a:cs typeface="Roboto"/>
              <a:sym typeface="Roboto"/>
            </a:endParaRPr>
          </a:p>
          <a:p>
            <a:pPr indent="-304800" lvl="0" marL="457200" rtl="0" algn="l">
              <a:spcBef>
                <a:spcPts val="140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Bidirectional кодирование: Позволяет модели понять контекст слова с обеих сторон, что приводит к более точному пониманию смысла.</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Autoregressive декодирование: Обеспечивает последовательную генерацию текста, что важно для задач, требующих создание хорошо сформулированных предложений.</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Обучение на шумных данных: Обучение на данных с добавлением шума делает модель более устойчивой к ошибкам и позволяет ей лучше генерировать текст. Это особенно важно для абстрактной суммаризации, где требуется генерировать новый текст, а не просто копировать фрагменты исходного текста.</a:t>
            </a:r>
            <a:endParaRPr sz="1200">
              <a:solidFill>
                <a:srgbClr val="212529"/>
              </a:solidFill>
              <a:highlight>
                <a:srgbClr val="FFFFFF"/>
              </a:highlight>
              <a:latin typeface="Roboto"/>
              <a:ea typeface="Roboto"/>
              <a:cs typeface="Roboto"/>
              <a:sym typeface="Roboto"/>
            </a:endParaRPr>
          </a:p>
          <a:p>
            <a:pPr indent="0" lvl="0" marL="0" rtl="0" algn="l">
              <a:spcBef>
                <a:spcPts val="14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 type="body"/>
          </p:nvPr>
        </p:nvSpPr>
        <p:spPr>
          <a:xfrm>
            <a:off x="311700" y="813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ru" sz="80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 That's according to Washington State University, where the dog -- a friendly white-and-black bully breed mix now named Theia -- has been receiving care at the Veterinary Teaching Hospital. Four days after her apparent death, the dog managed to stagger to a nearby farm, dirt-covered and emaciated, where she was found by a worker who took her to a vet for help. She was taken in by Moses Lake, Washington, resident Sara Mellado. "Considering everything that she's been through, she's incredibly gentle and loving," Mellado said, according to WSU News. "She's a true miracle dog and she deserves a good life." Theia is only one year old but the dog's brush with death did not leave her unscathed. She suffered a dislocated jaw, leg injuries and a caved-in sinus cavity -- and still requires surgery to help her breathe. The veterinary hospital's Good Samaritan Fund committee awarded some money to help pay for the dog's treatment, but Mellado has set up a fundraising page to help meet the remaining cost of the dog's care. She's also created a Facebook page to keep supporters updated. Donors have already surpassed the $10,000 target, inspired by Theia's tale of survival against the odds. On the fundraising page, Mellado writes, "She is in desperate need of extensive medical procedures to fix her nasal damage and reset her jaw. I agreed to foster her until she finally found a loving home." She is dedicated to making sure Theia gets the medical attention she needs, Mellado adds, and wants to "make sure she gets placed in a family where this will never happen to her again!" Any additional funds raised will be "paid forward" to help other animals. Theia is not the only animal to apparently rise from the grave in recent weeks. A cat in Tampa, Florida, found seemingly dead after he was hit by a car in January, showed up alive in a neighbor's yard five days after he was buried by his owner. The cat was in bad shape, with maggots covering open wounds on his body and a ruined left eye, but remarkably survived with the help of treatment from the Humane Society.</a:t>
            </a:r>
            <a:endParaRPr sz="800">
              <a:solidFill>
                <a:schemeClr val="dk1"/>
              </a:solidFill>
            </a:endParaRPr>
          </a:p>
        </p:txBody>
      </p:sp>
      <p:sp>
        <p:nvSpPr>
          <p:cNvPr id="166" name="Google Shape;166;p29"/>
          <p:cNvSpPr txBox="1"/>
          <p:nvPr/>
        </p:nvSpPr>
        <p:spPr>
          <a:xfrm>
            <a:off x="403500" y="350575"/>
            <a:ext cx="2315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Изначальный текст</a:t>
            </a:r>
            <a:endParaRPr sz="1800">
              <a:solidFill>
                <a:schemeClr val="dk1"/>
              </a:solidFill>
            </a:endParaRPr>
          </a:p>
        </p:txBody>
      </p:sp>
      <p:sp>
        <p:nvSpPr>
          <p:cNvPr id="167" name="Google Shape;167;p29"/>
          <p:cNvSpPr txBox="1"/>
          <p:nvPr/>
        </p:nvSpPr>
        <p:spPr>
          <a:xfrm>
            <a:off x="5000625" y="854825"/>
            <a:ext cx="342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t>Theia, a bully breed mix, was apparently hit by a car, whacked with a hammer and buried in a field . "She's a true miracle dog and she deserves a good life," says Sara Mellado, who is looking for a home for Theia .</a:t>
            </a:r>
            <a:endParaRPr sz="1000"/>
          </a:p>
        </p:txBody>
      </p:sp>
      <p:sp>
        <p:nvSpPr>
          <p:cNvPr id="168" name="Google Shape;168;p29"/>
          <p:cNvSpPr txBox="1"/>
          <p:nvPr/>
        </p:nvSpPr>
        <p:spPr>
          <a:xfrm>
            <a:off x="5060150" y="400225"/>
            <a:ext cx="139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Эталон</a:t>
            </a:r>
            <a:endParaRPr sz="1800">
              <a:solidFill>
                <a:schemeClr val="dk1"/>
              </a:solidFill>
            </a:endParaRPr>
          </a:p>
        </p:txBody>
      </p:sp>
      <p:sp>
        <p:nvSpPr>
          <p:cNvPr id="169" name="Google Shape;169;p29"/>
          <p:cNvSpPr txBox="1"/>
          <p:nvPr/>
        </p:nvSpPr>
        <p:spPr>
          <a:xfrm>
            <a:off x="5060150" y="1746225"/>
            <a:ext cx="3426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Результат работы алгоритма</a:t>
            </a:r>
            <a:endParaRPr sz="1800">
              <a:solidFill>
                <a:schemeClr val="dk1"/>
              </a:solidFill>
            </a:endParaRPr>
          </a:p>
        </p:txBody>
      </p:sp>
      <p:sp>
        <p:nvSpPr>
          <p:cNvPr id="170" name="Google Shape;170;p29"/>
          <p:cNvSpPr txBox="1"/>
          <p:nvPr/>
        </p:nvSpPr>
        <p:spPr>
          <a:xfrm>
            <a:off x="5000625" y="2277400"/>
            <a:ext cx="3426300" cy="19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rPr>
              <a:t>Theia, a one-year-old bully breed mix, was hit by a car and buried in a field. She managed to stagger to a nearby farm, dirt-covered and emaciated. She suffered a dislocated jaw, leg injuries and a caved-in sinus cavity. A fundraising page has raised more than $10,000 for her care.</a:t>
            </a:r>
            <a:endParaRPr sz="100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ru" sz="1050">
                <a:solidFill>
                  <a:schemeClr val="dk1"/>
                </a:solidFill>
              </a:rPr>
              <a:t>ROUGE:</a:t>
            </a:r>
            <a:endParaRPr sz="1050">
              <a:solidFill>
                <a:schemeClr val="dk1"/>
              </a:solidFill>
            </a:endParaRPr>
          </a:p>
          <a:p>
            <a:pPr indent="0" lvl="0" marL="0" rtl="0" algn="l">
              <a:spcBef>
                <a:spcPts val="0"/>
              </a:spcBef>
              <a:spcAft>
                <a:spcPts val="0"/>
              </a:spcAft>
              <a:buNone/>
            </a:pPr>
            <a:r>
              <a:rPr lang="ru" sz="1050">
                <a:solidFill>
                  <a:schemeClr val="dk1"/>
                </a:solidFill>
                <a:latin typeface="Courier New"/>
                <a:ea typeface="Courier New"/>
                <a:cs typeface="Courier New"/>
                <a:sym typeface="Courier New"/>
              </a:rPr>
              <a:t>rouge-1 F1: 0.35294117167058825</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50">
                <a:solidFill>
                  <a:schemeClr val="dk1"/>
                </a:solidFill>
                <a:latin typeface="Courier New"/>
                <a:ea typeface="Courier New"/>
                <a:cs typeface="Courier New"/>
                <a:sym typeface="Courier New"/>
              </a:rPr>
              <a:t>rouge-2 F1: 0.13861385656308223</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50">
                <a:solidFill>
                  <a:schemeClr val="dk1"/>
                </a:solidFill>
                <a:latin typeface="Courier New"/>
                <a:ea typeface="Courier New"/>
                <a:cs typeface="Courier New"/>
                <a:sym typeface="Courier New"/>
              </a:rPr>
              <a:t>rouge-l F1: 0.3058823481411765</a:t>
            </a:r>
            <a:endParaRPr sz="10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Введение</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dk1"/>
                </a:solidFill>
              </a:rPr>
              <a:t>Суммаризация - процесс автоматической обработки естественного языка, направленный на создание краткого изложения исходного текста, сохраняя при этом несущуюся в нём смысловую информацию.</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1220925" y="2684127"/>
            <a:ext cx="6702150" cy="114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Задачи суммаризации</a:t>
            </a:r>
            <a:endParaRPr/>
          </a:p>
        </p:txBody>
      </p:sp>
      <p:sp>
        <p:nvSpPr>
          <p:cNvPr id="68" name="Google Shape;68;p15"/>
          <p:cNvSpPr txBox="1"/>
          <p:nvPr>
            <p:ph idx="1" type="body"/>
          </p:nvPr>
        </p:nvSpPr>
        <p:spPr>
          <a:xfrm>
            <a:off x="225700" y="1139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ru">
                <a:solidFill>
                  <a:schemeClr val="dk1"/>
                </a:solidFill>
              </a:rPr>
              <a:t>Сжатие информации</a:t>
            </a:r>
            <a:r>
              <a:rPr b="1" lang="ru">
                <a:solidFill>
                  <a:schemeClr val="dk1"/>
                </a:solidFill>
              </a:rPr>
              <a:t> </a:t>
            </a:r>
            <a:r>
              <a:rPr lang="ru">
                <a:solidFill>
                  <a:schemeClr val="dk1"/>
                </a:solidFill>
              </a:rPr>
              <a:t>- с</a:t>
            </a:r>
            <a:r>
              <a:rPr lang="ru">
                <a:solidFill>
                  <a:schemeClr val="dk1"/>
                </a:solidFill>
              </a:rPr>
              <a:t>окращение </a:t>
            </a:r>
            <a:r>
              <a:rPr lang="ru">
                <a:solidFill>
                  <a:schemeClr val="dk1"/>
                </a:solidFill>
              </a:rPr>
              <a:t>объёма</a:t>
            </a:r>
            <a:r>
              <a:rPr lang="ru">
                <a:solidFill>
                  <a:schemeClr val="dk1"/>
                </a:solidFill>
              </a:rPr>
              <a:t> данных без значимых смысловых потерь</a:t>
            </a:r>
            <a:endParaRPr>
              <a:solidFill>
                <a:schemeClr val="dk1"/>
              </a:solidFill>
            </a:endParaRPr>
          </a:p>
          <a:p>
            <a:pPr indent="-342900" lvl="0" marL="457200" rtl="0" algn="l">
              <a:spcBef>
                <a:spcPts val="0"/>
              </a:spcBef>
              <a:spcAft>
                <a:spcPts val="0"/>
              </a:spcAft>
              <a:buClr>
                <a:schemeClr val="dk1"/>
              </a:buClr>
              <a:buSzPts val="1800"/>
              <a:buChar char="-"/>
            </a:pPr>
            <a:r>
              <a:rPr b="1" lang="ru">
                <a:solidFill>
                  <a:schemeClr val="dk1"/>
                </a:solidFill>
              </a:rPr>
              <a:t>Улучшение читаемости</a:t>
            </a:r>
            <a:r>
              <a:rPr lang="ru">
                <a:solidFill>
                  <a:schemeClr val="dk1"/>
                </a:solidFill>
              </a:rPr>
              <a:t> - выделение главной информации из текста</a:t>
            </a:r>
            <a:endParaRPr>
              <a:solidFill>
                <a:schemeClr val="dk1"/>
              </a:solidFill>
            </a:endParaRPr>
          </a:p>
          <a:p>
            <a:pPr indent="-342900" lvl="0" marL="457200" rtl="0" algn="l">
              <a:spcBef>
                <a:spcPts val="0"/>
              </a:spcBef>
              <a:spcAft>
                <a:spcPts val="0"/>
              </a:spcAft>
              <a:buClr>
                <a:schemeClr val="dk1"/>
              </a:buClr>
              <a:buSzPts val="1800"/>
              <a:buChar char="-"/>
            </a:pPr>
            <a:r>
              <a:rPr b="1" lang="ru">
                <a:solidFill>
                  <a:schemeClr val="dk1"/>
                </a:solidFill>
              </a:rPr>
              <a:t>Автоматизация генераций заголовка или аннотации</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Метрика ROUGE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rgbClr val="212529"/>
                </a:solidFill>
                <a:highlight>
                  <a:srgbClr val="FFFFFF"/>
                </a:highlight>
                <a:latin typeface="Roboto"/>
                <a:ea typeface="Roboto"/>
                <a:cs typeface="Roboto"/>
                <a:sym typeface="Roboto"/>
              </a:rPr>
              <a:t>ROUGE (Recall-Oriented Understudy for Gisting Evaluation) — это набор метрик для оценки качества автоматической суммаризации текста, сравнивая сгенерированное резюме с эталонным (референтным) резюме, написанным человеком. </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ru" sz="1200">
                <a:solidFill>
                  <a:srgbClr val="212529"/>
                </a:solidFill>
                <a:highlight>
                  <a:srgbClr val="FFFFFF"/>
                </a:highlight>
                <a:latin typeface="Roboto"/>
                <a:ea typeface="Roboto"/>
                <a:cs typeface="Roboto"/>
                <a:sym typeface="Roboto"/>
              </a:rPr>
              <a:t>Чем больше перекрытие, тем выше оценка ROUGE, указывающая на лучшее качество сгенерированного резюме.</a:t>
            </a:r>
            <a:endParaRPr sz="1200">
              <a:solidFill>
                <a:srgbClr val="212529"/>
              </a:solidFill>
              <a:highlight>
                <a:srgbClr val="FFFFFF"/>
              </a:highlight>
              <a:latin typeface="Roboto"/>
              <a:ea typeface="Roboto"/>
              <a:cs typeface="Roboto"/>
              <a:sym typeface="Roboto"/>
            </a:endParaRPr>
          </a:p>
          <a:p>
            <a:pPr indent="-304800" lvl="0" marL="457200" rtl="0" algn="l">
              <a:spcBef>
                <a:spcPts val="140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ROUGE-N (N-gram precision): Измеряет перекрытие N-грамм (последовательности из N слов) между сгенерированным и референтным резюме. </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ROUGE-L (Longest Common Subsequence): Измеряет длину наибольшей общей подпоследовательности между сгенерированным и референтным резюме. Более устойчива к перестановке слов, чем ROUGE-N.</a:t>
            </a:r>
            <a:endParaRPr sz="1200">
              <a:solidFill>
                <a:srgbClr val="212529"/>
              </a:solidFill>
              <a:highlight>
                <a:srgbClr val="FFFFFF"/>
              </a:highlight>
              <a:latin typeface="Roboto"/>
              <a:ea typeface="Roboto"/>
              <a:cs typeface="Roboto"/>
              <a:sym typeface="Roboto"/>
            </a:endParaRPr>
          </a:p>
          <a:p>
            <a:pPr indent="0" lvl="0" marL="457200" rtl="0" algn="l">
              <a:spcBef>
                <a:spcPts val="140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14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Виды суммаризации</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solidFill>
                  <a:schemeClr val="dk1"/>
                </a:solidFill>
              </a:rPr>
              <a:t>Экстрактивная суммаризация - выбор существующих предложений или отдельных фраз из исходного текста. Резюме содержит только информацию исходного текста.</a:t>
            </a:r>
            <a:endParaRPr sz="1600">
              <a:solidFill>
                <a:schemeClr val="dk1"/>
              </a:solidFill>
            </a:endParaRPr>
          </a:p>
          <a:p>
            <a:pPr indent="0" lvl="0" marL="0" rtl="0" algn="l">
              <a:spcBef>
                <a:spcPts val="1200"/>
              </a:spcBef>
              <a:spcAft>
                <a:spcPts val="1200"/>
              </a:spcAft>
              <a:buNone/>
            </a:pPr>
            <a:r>
              <a:rPr lang="ru" sz="1600">
                <a:solidFill>
                  <a:schemeClr val="dk1"/>
                </a:solidFill>
              </a:rPr>
              <a:t>Абстрактивная суммаризация - генерация новых фраз и предложений на основе исходного текста. Резюме может содержать как информацию напрямую из текста, так и не присутствующую в тексте в явном виде</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Экстрактивная суммаризация</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700">
                <a:solidFill>
                  <a:schemeClr val="dk1"/>
                </a:solidFill>
              </a:rPr>
              <a:t>З</a:t>
            </a:r>
            <a:r>
              <a:rPr lang="ru" sz="1300">
                <a:solidFill>
                  <a:schemeClr val="dk1"/>
                </a:solidFill>
              </a:rPr>
              <a:t>адача экстрактивной суммаризации сводится к ранжированию предложений предложений по значимости и выборе определённого количества самых значимых из них.</a:t>
            </a:r>
            <a:endParaRPr sz="1300">
              <a:solidFill>
                <a:schemeClr val="dk1"/>
              </a:solidFill>
            </a:endParaRPr>
          </a:p>
          <a:p>
            <a:pPr indent="0" lvl="0" marL="0" rtl="0" algn="l">
              <a:spcBef>
                <a:spcPts val="1200"/>
              </a:spcBef>
              <a:spcAft>
                <a:spcPts val="1200"/>
              </a:spcAft>
              <a:buClr>
                <a:schemeClr val="dk1"/>
              </a:buClr>
              <a:buSzPts val="1100"/>
              <a:buFont typeface="Arial"/>
              <a:buNone/>
            </a:pPr>
            <a:r>
              <a:rPr lang="ru" sz="1300">
                <a:solidFill>
                  <a:schemeClr val="dk1"/>
                </a:solidFill>
              </a:rPr>
              <a:t>Количество может разнится в зависимости от целей суммаризации.</a:t>
            </a:r>
            <a:endParaRPr sz="1300">
              <a:solidFill>
                <a:schemeClr val="dk1"/>
              </a:solidFill>
            </a:endParaRPr>
          </a:p>
        </p:txBody>
      </p:sp>
      <p:pic>
        <p:nvPicPr>
          <p:cNvPr id="87" name="Google Shape;87;p18"/>
          <p:cNvPicPr preferRelativeResize="0"/>
          <p:nvPr/>
        </p:nvPicPr>
        <p:blipFill>
          <a:blip r:embed="rId3">
            <a:alphaModFix/>
          </a:blip>
          <a:stretch>
            <a:fillRect/>
          </a:stretch>
        </p:blipFill>
        <p:spPr>
          <a:xfrm>
            <a:off x="1290638" y="2781013"/>
            <a:ext cx="6562725" cy="107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Эвристический алгоритм Луна (Luhn)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12529"/>
                </a:solidFill>
                <a:highlight>
                  <a:srgbClr val="FFFFFF"/>
                </a:highlight>
              </a:rPr>
              <a:t>Алгоритм Luhn, разработанный в 1950-х годах, является одним из самых ранних и простых алгоритмов экстрактивной суммаризации. </a:t>
            </a:r>
            <a:endParaRPr sz="1300">
              <a:solidFill>
                <a:srgbClr val="212529"/>
              </a:solidFill>
              <a:highlight>
                <a:srgbClr val="FFFFFF"/>
              </a:highlight>
            </a:endParaRPr>
          </a:p>
          <a:p>
            <a:pPr indent="0" lvl="0" marL="0" rtl="0" algn="l">
              <a:spcBef>
                <a:spcPts val="1200"/>
              </a:spcBef>
              <a:spcAft>
                <a:spcPts val="1200"/>
              </a:spcAft>
              <a:buNone/>
            </a:pPr>
            <a:r>
              <a:rPr lang="ru" sz="1300">
                <a:solidFill>
                  <a:srgbClr val="212529"/>
                </a:solidFill>
                <a:highlight>
                  <a:srgbClr val="FFFFFF"/>
                </a:highlight>
              </a:rPr>
              <a:t>Он основан на предположении, что самыми важными в тексте будут предложения, содержащие наибольшее количество “важных” слов во всём тексте, учитывая их сгруппированность внутри предложения.</a:t>
            </a:r>
            <a:endParaRPr sz="1300">
              <a:solidFill>
                <a:srgbClr val="21252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613950" y="2571750"/>
            <a:ext cx="5728226" cy="2155725"/>
          </a:xfrm>
          <a:prstGeom prst="rect">
            <a:avLst/>
          </a:prstGeom>
          <a:noFill/>
          <a:ln>
            <a:noFill/>
          </a:ln>
        </p:spPr>
      </p:pic>
      <p:sp>
        <p:nvSpPr>
          <p:cNvPr id="99" name="Google Shape;99;p20"/>
          <p:cNvSpPr txBox="1"/>
          <p:nvPr/>
        </p:nvSpPr>
        <p:spPr>
          <a:xfrm>
            <a:off x="8458050" y="2427550"/>
            <a:ext cx="73224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00" name="Google Shape;100;p20"/>
          <p:cNvPicPr preferRelativeResize="0"/>
          <p:nvPr/>
        </p:nvPicPr>
        <p:blipFill>
          <a:blip r:embed="rId4">
            <a:alphaModFix/>
          </a:blip>
          <a:stretch>
            <a:fillRect/>
          </a:stretch>
        </p:blipFill>
        <p:spPr>
          <a:xfrm>
            <a:off x="863374" y="1444925"/>
            <a:ext cx="2338100" cy="538900"/>
          </a:xfrm>
          <a:prstGeom prst="rect">
            <a:avLst/>
          </a:prstGeom>
          <a:noFill/>
          <a:ln>
            <a:noFill/>
          </a:ln>
        </p:spPr>
      </p:pic>
      <p:sp>
        <p:nvSpPr>
          <p:cNvPr id="101" name="Google Shape;101;p20"/>
          <p:cNvSpPr txBox="1"/>
          <p:nvPr>
            <p:ph idx="1" type="body"/>
          </p:nvPr>
        </p:nvSpPr>
        <p:spPr>
          <a:xfrm>
            <a:off x="311700" y="285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300">
                <a:solidFill>
                  <a:srgbClr val="212529"/>
                </a:solidFill>
                <a:highlight>
                  <a:srgbClr val="FFFFFF"/>
                </a:highlight>
              </a:rPr>
              <a:t>Метрика важности предложения по Лунну:</a:t>
            </a:r>
            <a:endParaRPr sz="1300">
              <a:solidFill>
                <a:srgbClr val="212529"/>
              </a:solidFill>
              <a:highlight>
                <a:srgbClr val="FFFFFF"/>
              </a:highlight>
            </a:endParaRPr>
          </a:p>
          <a:p>
            <a:pPr indent="-311150" lvl="0" marL="457200" rtl="0" algn="l">
              <a:spcBef>
                <a:spcPts val="1200"/>
              </a:spcBef>
              <a:spcAft>
                <a:spcPts val="0"/>
              </a:spcAft>
              <a:buClr>
                <a:srgbClr val="212529"/>
              </a:buClr>
              <a:buSzPts val="1300"/>
              <a:buAutoNum type="arabicPeriod"/>
            </a:pPr>
            <a:r>
              <a:rPr lang="ru" sz="1300">
                <a:solidFill>
                  <a:srgbClr val="212529"/>
                </a:solidFill>
                <a:highlight>
                  <a:srgbClr val="FFFFFF"/>
                </a:highlight>
              </a:rPr>
              <a:t>Предложения разбиваются на интервалы, начинающиеся и заканчивающиеся с важных слов и содержащих не более 4 не важных</a:t>
            </a:r>
            <a:endParaRPr sz="1300">
              <a:solidFill>
                <a:srgbClr val="212529"/>
              </a:solidFill>
              <a:highlight>
                <a:srgbClr val="FFFFFF"/>
              </a:highlight>
            </a:endParaRPr>
          </a:p>
          <a:p>
            <a:pPr indent="-311150" lvl="0" marL="457200" rtl="0" algn="l">
              <a:spcBef>
                <a:spcPts val="0"/>
              </a:spcBef>
              <a:spcAft>
                <a:spcPts val="0"/>
              </a:spcAft>
              <a:buClr>
                <a:srgbClr val="212529"/>
              </a:buClr>
              <a:buSzPts val="1300"/>
              <a:buAutoNum type="arabicPeriod"/>
            </a:pPr>
            <a:r>
              <a:rPr lang="ru" sz="1300">
                <a:solidFill>
                  <a:srgbClr val="212529"/>
                </a:solidFill>
                <a:highlight>
                  <a:srgbClr val="FFFFFF"/>
                </a:highlight>
              </a:rPr>
              <a:t>Каждому интервалу присваивается счёт:</a:t>
            </a:r>
            <a:endParaRPr sz="1300">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t/>
            </a:r>
            <a:endParaRPr sz="1300">
              <a:solidFill>
                <a:srgbClr val="212529"/>
              </a:solidFill>
              <a:highlight>
                <a:srgbClr val="FFFFFF"/>
              </a:highlight>
            </a:endParaRPr>
          </a:p>
          <a:p>
            <a:pPr indent="-311150" lvl="0" marL="457200" rtl="0" algn="l">
              <a:spcBef>
                <a:spcPts val="1200"/>
              </a:spcBef>
              <a:spcAft>
                <a:spcPts val="0"/>
              </a:spcAft>
              <a:buClr>
                <a:srgbClr val="212529"/>
              </a:buClr>
              <a:buSzPts val="1300"/>
              <a:buAutoNum type="arabicPeriod"/>
            </a:pPr>
            <a:r>
              <a:rPr lang="ru" sz="1300">
                <a:solidFill>
                  <a:srgbClr val="212529"/>
                </a:solidFill>
                <a:highlight>
                  <a:srgbClr val="FFFFFF"/>
                </a:highlight>
              </a:rPr>
              <a:t>Важность предложения = максимальному счёту его промежутков</a:t>
            </a:r>
            <a:endParaRPr sz="1300">
              <a:solidFill>
                <a:srgbClr val="212529"/>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sz="1300">
              <a:solidFill>
                <a:srgbClr val="2125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813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ru" sz="80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 That's according to Washington State University, where the dog -- a friendly white-and-black bully breed mix now named Theia -- has been receiving care at the Veterinary Teaching Hospital. Four days after her apparent death, the dog managed to stagger to a nearby farm, dirt-covered and emaciated, where she was found by a worker who took her to a vet for help. She was taken in by Moses Lake, Washington, resident Sara Mellado. "Considering everything that she's been through, she's incredibly gentle and loving," Mellado said, according to WSU News. "She's a true miracle dog and she deserves a good life." Theia is only one year old but the dog's brush with death did not leave her unscathed. She suffered a dislocated jaw, leg injuries and a caved-in sinus cavity -- and still requires surgery to help her breathe. The veterinary hospital's Good Samaritan Fund committee awarded some money to help pay for the dog's treatment, but Mellado has set up a fundraising page to help meet the remaining cost of the dog's care. She's also created a Facebook page to keep supporters updated. Donors have already surpassed the $10,000 target, inspired by Theia's tale of survival against the odds. On the fundraising page, Mellado writes, "She is in desperate need of extensive medical procedures to fix her nasal damage and reset her jaw. I agreed to foster her until she finally found a loving home." She is dedicated to making sure Theia gets the medical attention she needs, Mellado adds, and wants to "make sure she gets placed in a family where this will never happen to her again!" Any additional funds raised will be "paid forward" to help other animals. Theia is not the only animal to apparently rise from the grave in recent weeks. A cat in Tampa, Florida, found seemingly dead after he was hit by a car in January, showed up alive in a neighbor's yard five days after he was buried by his owner. The cat was in bad shape, with maggots covering open wounds on his body and a ruined left eye, but remarkably survived with the help of treatment from the Humane Society.</a:t>
            </a:r>
            <a:endParaRPr sz="800">
              <a:solidFill>
                <a:schemeClr val="dk1"/>
              </a:solidFill>
            </a:endParaRPr>
          </a:p>
        </p:txBody>
      </p:sp>
      <p:sp>
        <p:nvSpPr>
          <p:cNvPr id="107" name="Google Shape;107;p21"/>
          <p:cNvSpPr txBox="1"/>
          <p:nvPr/>
        </p:nvSpPr>
        <p:spPr>
          <a:xfrm>
            <a:off x="403500" y="350575"/>
            <a:ext cx="2315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Изначальный текст</a:t>
            </a:r>
            <a:endParaRPr sz="1800">
              <a:solidFill>
                <a:schemeClr val="dk1"/>
              </a:solidFill>
            </a:endParaRPr>
          </a:p>
        </p:txBody>
      </p:sp>
      <p:sp>
        <p:nvSpPr>
          <p:cNvPr id="108" name="Google Shape;108;p21"/>
          <p:cNvSpPr txBox="1"/>
          <p:nvPr/>
        </p:nvSpPr>
        <p:spPr>
          <a:xfrm>
            <a:off x="5000625" y="854825"/>
            <a:ext cx="342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t>Theia, a bully breed mix, was apparently hit by a car, whacked with a hammer and buried in a field . "She's a true miracle dog and she deserves a good life," says Sara Mellado, who is looking for a home for Theia .</a:t>
            </a:r>
            <a:endParaRPr sz="1000"/>
          </a:p>
        </p:txBody>
      </p:sp>
      <p:sp>
        <p:nvSpPr>
          <p:cNvPr id="109" name="Google Shape;109;p21"/>
          <p:cNvSpPr txBox="1"/>
          <p:nvPr/>
        </p:nvSpPr>
        <p:spPr>
          <a:xfrm>
            <a:off x="5060150" y="400225"/>
            <a:ext cx="139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Эталон</a:t>
            </a:r>
            <a:endParaRPr sz="1800">
              <a:solidFill>
                <a:schemeClr val="dk1"/>
              </a:solidFill>
            </a:endParaRPr>
          </a:p>
        </p:txBody>
      </p:sp>
      <p:sp>
        <p:nvSpPr>
          <p:cNvPr id="110" name="Google Shape;110;p21"/>
          <p:cNvSpPr txBox="1"/>
          <p:nvPr/>
        </p:nvSpPr>
        <p:spPr>
          <a:xfrm>
            <a:off x="5060150" y="1746225"/>
            <a:ext cx="3426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Результат работы алгоритма</a:t>
            </a:r>
            <a:endParaRPr sz="1800">
              <a:solidFill>
                <a:schemeClr val="dk1"/>
              </a:solidFill>
            </a:endParaRPr>
          </a:p>
        </p:txBody>
      </p:sp>
      <p:sp>
        <p:nvSpPr>
          <p:cNvPr id="111" name="Google Shape;111;p21"/>
          <p:cNvSpPr txBox="1"/>
          <p:nvPr/>
        </p:nvSpPr>
        <p:spPr>
          <a:xfrm>
            <a:off x="5000625" y="2277400"/>
            <a:ext cx="3426300" cy="17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ru" sz="1050">
                <a:solidFill>
                  <a:schemeClr val="dk1"/>
                </a:solidFill>
              </a:rPr>
              <a:t>ROUGE: </a:t>
            </a:r>
            <a:endParaRPr sz="1050">
              <a:solidFill>
                <a:schemeClr val="dk1"/>
              </a:solidFill>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rouge-1 F1: 0.3037974634513</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rouge-2 F1: 0.17977527592980694</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rouge-l F1 : 0.2784810077551675</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