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Dosis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Dosis SemiBo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E235EF-1A17-4922-91EC-07F888B48F72}">
  <a:tblStyle styleId="{EDE235EF-1A17-4922-91EC-07F888B48F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Dosi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Dosis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DosisSemiBold-bold.fntdata"/><Relationship Id="rId12" Type="http://schemas.openxmlformats.org/officeDocument/2006/relationships/slide" Target="slides/slide7.xml"/><Relationship Id="rId34" Type="http://schemas.openxmlformats.org/officeDocument/2006/relationships/font" Target="fonts/DosisSemiBo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inverted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i="1" sz="3600"/>
            </a:lvl1pPr>
            <a:lvl2pPr lvl="1" rtl="0">
              <a:spcBef>
                <a:spcPts val="0"/>
              </a:spcBef>
              <a:buSzPct val="100000"/>
              <a:defRPr i="1" sz="3600"/>
            </a:lvl2pPr>
            <a:lvl3pPr lvl="2" rtl="0">
              <a:spcBef>
                <a:spcPts val="0"/>
              </a:spcBef>
              <a:buSzPct val="100000"/>
              <a:defRPr i="1" sz="3600"/>
            </a:lvl3pPr>
            <a:lvl4pPr lvl="3" rtl="0">
              <a:spcBef>
                <a:spcPts val="0"/>
              </a:spcBef>
              <a:buSzPct val="100000"/>
              <a:defRPr i="1" sz="3600"/>
            </a:lvl4pPr>
            <a:lvl5pPr lvl="4" rtl="0">
              <a:spcBef>
                <a:spcPts val="0"/>
              </a:spcBef>
              <a:buSzPct val="100000"/>
              <a:defRPr i="1" sz="3600"/>
            </a:lvl5pPr>
            <a:lvl6pPr lvl="5" rtl="0">
              <a:spcBef>
                <a:spcPts val="0"/>
              </a:spcBef>
              <a:buSzPct val="100000"/>
              <a:defRPr i="1" sz="3600"/>
            </a:lvl6pPr>
            <a:lvl7pPr lvl="6" rtl="0">
              <a:spcBef>
                <a:spcPts val="0"/>
              </a:spcBef>
              <a:buSzPct val="100000"/>
              <a:defRPr i="1" sz="3600"/>
            </a:lvl7pPr>
            <a:lvl8pPr lvl="7" rtl="0">
              <a:spcBef>
                <a:spcPts val="0"/>
              </a:spcBef>
              <a:buSzPct val="100000"/>
              <a:defRPr i="1" sz="3600"/>
            </a:lvl8pPr>
            <a:lvl9pPr lvl="8">
              <a:spcBef>
                <a:spcPts val="0"/>
              </a:spcBef>
              <a:buSzPct val="100000"/>
              <a:defRPr i="1" sz="3600"/>
            </a:lvl9pPr>
          </a:lstStyle>
          <a:p/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b="0" sz="2400"/>
            </a:lvl1pPr>
            <a:lvl2pPr lvl="1">
              <a:spcBef>
                <a:spcPts val="0"/>
              </a:spcBef>
              <a:buSzPct val="100000"/>
              <a:defRPr b="0" sz="2400"/>
            </a:lvl2pPr>
            <a:lvl3pPr lvl="2">
              <a:spcBef>
                <a:spcPts val="0"/>
              </a:spcBef>
              <a:buSzPct val="100000"/>
              <a:defRPr b="0" sz="2400"/>
            </a:lvl3pPr>
            <a:lvl4pPr lvl="3">
              <a:spcBef>
                <a:spcPts val="0"/>
              </a:spcBef>
              <a:buSzPct val="100000"/>
              <a:defRPr b="0" sz="2400"/>
            </a:lvl4pPr>
            <a:lvl5pPr lvl="4">
              <a:spcBef>
                <a:spcPts val="0"/>
              </a:spcBef>
              <a:buSzPct val="100000"/>
              <a:defRPr b="0" sz="2400"/>
            </a:lvl5pPr>
            <a:lvl6pPr lvl="5">
              <a:spcBef>
                <a:spcPts val="0"/>
              </a:spcBef>
              <a:buSzPct val="100000"/>
              <a:defRPr b="0" sz="2400"/>
            </a:lvl6pPr>
            <a:lvl7pPr lvl="6">
              <a:spcBef>
                <a:spcPts val="0"/>
              </a:spcBef>
              <a:buSzPct val="100000"/>
              <a:defRPr b="0" sz="2400"/>
            </a:lvl7pPr>
            <a:lvl8pPr lvl="7">
              <a:spcBef>
                <a:spcPts val="0"/>
              </a:spcBef>
              <a:buSzPct val="100000"/>
              <a:defRPr b="0" sz="2400"/>
            </a:lvl8pPr>
            <a:lvl9pPr lvl="8">
              <a:spcBef>
                <a:spcPts val="0"/>
              </a:spcBef>
              <a:buSzPct val="100000"/>
              <a:defRPr b="0"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028475" y="0"/>
            <a:ext cx="5238600" cy="222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Gerência de Aquisições</a:t>
            </a:r>
          </a:p>
        </p:txBody>
      </p:sp>
      <p:sp>
        <p:nvSpPr>
          <p:cNvPr id="106" name="Shape 106"/>
          <p:cNvSpPr txBox="1"/>
          <p:nvPr>
            <p:ph type="ctrTitle"/>
          </p:nvPr>
        </p:nvSpPr>
        <p:spPr>
          <a:xfrm>
            <a:off x="1028475" y="2228100"/>
            <a:ext cx="5238600" cy="190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Homero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Natan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Tiago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Preço Fixo com Ajuste Econômico de Preço (PFAEP) 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Preço fixo com alterações em índices econômicos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Bom para contratos de longa duração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Bom para regiões com instabilidade econômica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275" y="2746549"/>
            <a:ext cx="1351349" cy="13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 + Remuneração Fixa (CRF)</a:t>
            </a:r>
            <a:r>
              <a:rPr lang="en"/>
              <a:t> 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104900" y="1277625"/>
            <a:ext cx="7399500" cy="14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Comprador assume custo operacional do Serviço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Fornecedor recebe valor fixo além do pagamento dos custos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Geralmente há limite para valor dos custos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Risco maior para comprador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6" name="Shape 186"/>
          <p:cNvSpPr txBox="1"/>
          <p:nvPr/>
        </p:nvSpPr>
        <p:spPr>
          <a:xfrm>
            <a:off x="5759925" y="3278425"/>
            <a:ext cx="7143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+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000" y="3378652"/>
            <a:ext cx="1028400" cy="81804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6372225" y="3467875"/>
            <a:ext cx="639600" cy="639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6353925" y="3440875"/>
            <a:ext cx="7143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%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334875" y="3421825"/>
            <a:ext cx="7143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 + Remuneração de Incentivo  (CRI)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04900" y="1277625"/>
            <a:ext cx="7581900" cy="1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Base de ganhos igual ao anterior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Metas que podem diminuir ou aumentar o ganho do fornecedor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Diminui risco do comprador em relação aos custos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Aumenta risco e responsabilidade do fornecedor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725" y="3273325"/>
            <a:ext cx="1290800" cy="86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9" name="Shape 19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000" y="3378652"/>
            <a:ext cx="1028400" cy="81804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5759925" y="3278425"/>
            <a:ext cx="7143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+</a:t>
            </a:r>
          </a:p>
        </p:txBody>
      </p:sp>
      <p:sp>
        <p:nvSpPr>
          <p:cNvPr id="202" name="Shape 202"/>
          <p:cNvSpPr/>
          <p:nvPr/>
        </p:nvSpPr>
        <p:spPr>
          <a:xfrm>
            <a:off x="6858000" y="3863400"/>
            <a:ext cx="333300" cy="3333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6781800" y="3765300"/>
            <a:ext cx="4857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4A86E8"/>
                </a:solidFill>
              </a:rPr>
              <a:t>$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249" y="3029150"/>
            <a:ext cx="825752" cy="9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 + Remuneração Concedida (CRC)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104900" y="1277625"/>
            <a:ext cx="7581900" cy="145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Os custos são cobertos pelo comprador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Lucro do fornecedor é baseada em critérios subjetivos e/ou metas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Custos adicionais costumam ser dividido entre as partes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Aumenta risco do fornecedor em relação aos dois últimos contratos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725" y="3273325"/>
            <a:ext cx="1290800" cy="86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000" y="3378652"/>
            <a:ext cx="1028400" cy="81804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5759925" y="3278425"/>
            <a:ext cx="7143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+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0" y="3863400"/>
            <a:ext cx="333300" cy="3333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6781800" y="3765300"/>
            <a:ext cx="4857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4A86E8"/>
                </a:solidFill>
              </a:rPr>
              <a:t>$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Resumo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PFG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Preço Fixo, independente da situação e ocorrências do projeto. Risco maior para fornecedor.</a:t>
            </a:r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3652187" y="1376750"/>
            <a:ext cx="2423100" cy="164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PFRI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Preço Fixo inicial que pode ser alterado com o cumprimento ou não de metas. Risco aumenta para o comprador.</a:t>
            </a:r>
          </a:p>
        </p:txBody>
      </p:sp>
      <p:sp>
        <p:nvSpPr>
          <p:cNvPr id="224" name="Shape 224"/>
          <p:cNvSpPr txBox="1"/>
          <p:nvPr>
            <p:ph idx="3" type="body"/>
          </p:nvPr>
        </p:nvSpPr>
        <p:spPr>
          <a:xfrm>
            <a:off x="6199475" y="1376750"/>
            <a:ext cx="2423100" cy="164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PFAEP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Preço Fixo que será alterado em relação aos índices econômicos firmado entre as partes. Diminui risco do fornecedor.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CRF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Comprador assume custo do projeto. Fornecedor recebe valor fixo acima do custo. Risco maior para o comprador.</a:t>
            </a:r>
          </a:p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3652187" y="2976950"/>
            <a:ext cx="2423100" cy="164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CRI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Comprador assume custo do projeto. Fornecedor recebe valor além do custo que pode ser alterado com o cumprimento ou não de metas.</a:t>
            </a:r>
          </a:p>
        </p:txBody>
      </p:sp>
      <p:sp>
        <p:nvSpPr>
          <p:cNvPr id="228" name="Shape 228"/>
          <p:cNvSpPr txBox="1"/>
          <p:nvPr>
            <p:ph idx="3" type="body"/>
          </p:nvPr>
        </p:nvSpPr>
        <p:spPr>
          <a:xfrm>
            <a:off x="6199475" y="2976950"/>
            <a:ext cx="2423100" cy="164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CRC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Comprador assume custo do projeto. Fornecedor não recebe valor fixo, e lucro depende de metas ou critérios subjetivos.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ENCERRAMENTO DE AQUISIÇÕES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Tipos de Término de Contrato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Terminação	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Término normal das atividades.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Ambas as partes cumpriram suas obrigações, o cliente emite declaração de aceitação ou o cliente paga a última parcela.</a:t>
            </a:r>
          </a:p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Resiliação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Extinção do contrato através da manifestação de vontade pelas partes.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Pode ser unilateral (denúncia) ou bilateral (distrato).</a:t>
            </a:r>
          </a:p>
        </p:txBody>
      </p:sp>
      <p:sp>
        <p:nvSpPr>
          <p:cNvPr id="242" name="Shape 242"/>
          <p:cNvSpPr txBox="1"/>
          <p:nvPr>
            <p:ph idx="3" type="body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Inadimplemento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Inobservância das condições estabelecidas no contrato.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Se involuntário, implica na simples resolução;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Se voluntário, a parte lesada pode optar pela resolução ou cumprimento com cumulado com perdas e danos.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9" name="Shape 249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OBRIGADO</a:t>
            </a:r>
            <a:r>
              <a:rPr lang="en" sz="6000">
                <a:solidFill>
                  <a:srgbClr val="FF8700"/>
                </a:solidFill>
              </a:rPr>
              <a:t>!</a:t>
            </a:r>
          </a:p>
        </p:txBody>
      </p:sp>
      <p:sp>
        <p:nvSpPr>
          <p:cNvPr id="250" name="Shape 250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Perguntas?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1101375" y="1021950"/>
            <a:ext cx="8042700" cy="353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MENDONÇA JUNIOR, Mauro J.. Contrato de escopo variável pode ser a solução para seu projeto de software. Disponível em: &lt;http://www.jrmendonca.com.br/blog/contrato-de-escopo-variavel-pode-ser-a-solucao-para-seu-projeto-de-software/&gt;. Acesso em: 04 maio 2017.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ARANHA, Frederico. Vamos Planejar? #19: Entenda a Área de Aquisições e Tipos de Contratos. Disponível em: &lt;https://www.profissionaisti.com.br/2015/11/vamos-planejar-19-entenda-a-area-de-aquisicoes-e-tipos-de-contratos/&gt;. Acesso em: 04 maio 2017.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MONTES, Eduardo. Tipos de Contratos. Disponível em: &lt;https://escritoriodeprojetos.com.br/tipos-de-contratos&gt;. Acesso em: 04 maio 2017.</a:t>
            </a: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Referências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4294967295" type="ctrTitle"/>
          </p:nvPr>
        </p:nvSpPr>
        <p:spPr>
          <a:xfrm>
            <a:off x="4446975" y="225075"/>
            <a:ext cx="4614900" cy="1315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200">
                <a:solidFill>
                  <a:srgbClr val="FF8700"/>
                </a:solidFill>
              </a:rPr>
              <a:t>Gerência de Aquisições</a:t>
            </a:r>
          </a:p>
        </p:txBody>
      </p:sp>
      <p:sp>
        <p:nvSpPr>
          <p:cNvPr id="112" name="Shape 112"/>
          <p:cNvSpPr txBox="1"/>
          <p:nvPr>
            <p:ph idx="4294967295" type="subTitle"/>
          </p:nvPr>
        </p:nvSpPr>
        <p:spPr>
          <a:xfrm>
            <a:off x="4974425" y="1653775"/>
            <a:ext cx="4169700" cy="299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Etapas do Processo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chemeClr val="lt1"/>
                </a:solidFill>
              </a:rPr>
              <a:t>Tipos de Contrato</a:t>
            </a:r>
          </a:p>
          <a:p>
            <a:pPr indent="-3302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600">
                <a:solidFill>
                  <a:schemeClr val="lt1"/>
                </a:solidFill>
              </a:rPr>
              <a:t>Preço Fixo Garantido</a:t>
            </a:r>
          </a:p>
          <a:p>
            <a:pPr indent="-3302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Preço Fixo + Incentivo</a:t>
            </a:r>
          </a:p>
          <a:p>
            <a:pPr indent="-3302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Preço Fixo + Ajuste Econômico de Preço</a:t>
            </a:r>
          </a:p>
          <a:p>
            <a:pPr indent="-3302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Custo + Fixo</a:t>
            </a:r>
          </a:p>
          <a:p>
            <a:pPr indent="-3302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Custo + Incentivo</a:t>
            </a:r>
          </a:p>
          <a:p>
            <a:pPr indent="-3302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Custo + Remuneração Concedida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chemeClr val="lt1"/>
                </a:solidFill>
              </a:rPr>
              <a:t>Encerramento de Aquisições</a:t>
            </a: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contratodetrabajo.jpg" id="114" name="Shape 114"/>
          <p:cNvPicPr preferRelativeResize="0"/>
          <p:nvPr/>
        </p:nvPicPr>
        <p:blipFill rotWithShape="1">
          <a:blip r:embed="rId3">
            <a:alphaModFix/>
          </a:blip>
          <a:srcRect b="219" l="0" r="0" t="219"/>
          <a:stretch/>
        </p:blipFill>
        <p:spPr>
          <a:xfrm flipH="1">
            <a:off x="982118" y="731700"/>
            <a:ext cx="3742800" cy="2105400"/>
          </a:xfrm>
          <a:prstGeom prst="parallelogram">
            <a:avLst>
              <a:gd fmla="val 52008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028475" y="2345350"/>
            <a:ext cx="7850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Introdução à Gerência de Aquisição</a:t>
            </a:r>
          </a:p>
        </p:txBody>
      </p:sp>
      <p:sp>
        <p:nvSpPr>
          <p:cNvPr id="120" name="Shape 120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O gerenciamento das aquisições do projeto abrange os processos de gerenciamento de contratos e controle de mudanças que são necessários para desenvolver e administrar contratos ou pedidos de compra emitidos por membros autorizados da equipe do projeto.  - </a:t>
            </a:r>
            <a:r>
              <a:rPr i="0" lang="en" sz="3200"/>
              <a:t>PMBOK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Etapas do Processo de Aquisição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132" name="Shape 132"/>
          <p:cNvGraphicFramePr/>
          <p:nvPr/>
        </p:nvGraphicFramePr>
        <p:xfrm>
          <a:off x="634800" y="1693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{EDE235EF-1A17-4922-91EC-07F888B48F72}</a:tableStyleId>
              </a:tblPr>
              <a:tblGrid>
                <a:gridCol w="1968600"/>
                <a:gridCol w="1968600"/>
                <a:gridCol w="1968600"/>
                <a:gridCol w="1968600"/>
              </a:tblGrid>
              <a:tr h="818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Planejamento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8700">
                        <a:alpha val="853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33333"/>
                          </a:solidFill>
                        </a:rPr>
                        <a:t>Condução das Aquisições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33333"/>
                          </a:solidFill>
                        </a:rPr>
                        <a:t>Controle das Aquisições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333333"/>
                          </a:solidFill>
                        </a:rPr>
                        <a:t>Encerramento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</a:tr>
              <a:tr h="858850"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Especificar produto/serviço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Definir critérios de avaliação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Solicitar orçamentos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7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Análise de propostas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Escolha do fornecedor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Firmar contrato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7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Monitoramento de desempenho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Realizar mudanças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7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Char char="-"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Finalizar aquisições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769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104900" y="1224300"/>
            <a:ext cx="4162500" cy="29190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104900" y="1224350"/>
            <a:ext cx="41625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Pré-Contrato - Planejar as Aquisições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00"/>
              <a:t>1.  Planejar compras e aquisições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Determinar o que comprar ou adquirir e quando e como fazer isso.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2.  Planejar contratações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Documentar os requisitos de produtos, serviços e resultados e identificar possíveis fornecedores.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3.  Solicitar respostas de fornecedores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Obter informações, cotações, preços, ofertas ou propostas, conforme adequado.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Ciclo de Vida do Contrato</a:t>
            </a:r>
          </a:p>
        </p:txBody>
      </p:sp>
      <p:sp>
        <p:nvSpPr>
          <p:cNvPr id="140" name="Shape 140"/>
          <p:cNvSpPr/>
          <p:nvPr/>
        </p:nvSpPr>
        <p:spPr>
          <a:xfrm>
            <a:off x="5614350" y="1224300"/>
            <a:ext cx="2472300" cy="11856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5614350" y="1224350"/>
            <a:ext cx="2423100" cy="11856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Contrato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4.  Conduzir as Aquisições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589750" y="2843450"/>
            <a:ext cx="2472300" cy="11856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x="5614350" y="2729300"/>
            <a:ext cx="2423100" cy="14139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Pós-Contrato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5.  Administrar as Aquisições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6.  Encerrar as Aquisições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CONTRATOS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Preço Fixo Garantido (PFG)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Preço é Fixo até o fim do Contrato.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Risco maior do Fornecedor de serviço.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Costumam conter valores excedentes para compensar o risco.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050" y="2948900"/>
            <a:ext cx="1286350" cy="12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Preço Fixo com Remuneração de Incentivos (PFRI)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104900" y="1277625"/>
            <a:ext cx="7646400" cy="17601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Preço Base no início do Contrato.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Valores variam para cima ou para baixo dependendo do cumprimento de metas.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</a:pPr>
            <a:r>
              <a:rPr lang="e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Necessita que o fornecedor de Serviços tenha confiança no cumprimento das metas.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450" y="3374125"/>
            <a:ext cx="1286350" cy="1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9387284" y="3080451"/>
            <a:ext cx="605400" cy="605400"/>
          </a:xfrm>
          <a:prstGeom prst="ellipse">
            <a:avLst/>
          </a:prstGeom>
          <a:solidFill>
            <a:srgbClr val="FFD966"/>
          </a:solidFill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9460800" y="3201472"/>
            <a:ext cx="458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$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613500" y="3037725"/>
            <a:ext cx="1215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8700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++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613500" y="4101950"/>
            <a:ext cx="1215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0000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_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