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70" r:id="rId4"/>
    <p:sldId id="271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-1878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1524-EAEF-4DC7-BE4C-F4E75ED08BE1}" type="datetimeFigureOut">
              <a:rPr lang="pt-BR" smtClean="0"/>
              <a:pPr/>
              <a:t>30/08/2018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2C-AB79-46D4-B8B3-0F75CB53B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733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1524-EAEF-4DC7-BE4C-F4E75ED08BE1}" type="datetimeFigureOut">
              <a:rPr lang="pt-BR" smtClean="0"/>
              <a:pPr/>
              <a:t>30/08/2018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2C-AB79-46D4-B8B3-0F75CB53B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2577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1524-EAEF-4DC7-BE4C-F4E75ED08BE1}" type="datetimeFigureOut">
              <a:rPr lang="pt-BR" smtClean="0"/>
              <a:pPr/>
              <a:t>30/08/2018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2C-AB79-46D4-B8B3-0F75CB53B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83523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1524-EAEF-4DC7-BE4C-F4E75ED08BE1}" type="datetimeFigureOut">
              <a:rPr lang="pt-BR" smtClean="0"/>
              <a:pPr/>
              <a:t>30/08/2018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2C-AB79-46D4-B8B3-0F75CB53B9B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77481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1524-EAEF-4DC7-BE4C-F4E75ED08BE1}" type="datetimeFigureOut">
              <a:rPr lang="pt-BR" smtClean="0"/>
              <a:pPr/>
              <a:t>30/08/2018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2C-AB79-46D4-B8B3-0F75CB53B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2127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1524-EAEF-4DC7-BE4C-F4E75ED08BE1}" type="datetimeFigureOut">
              <a:rPr lang="pt-BR" smtClean="0"/>
              <a:pPr/>
              <a:t>30/08/2018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2C-AB79-46D4-B8B3-0F75CB53B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334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1524-EAEF-4DC7-BE4C-F4E75ED08BE1}" type="datetimeFigureOut">
              <a:rPr lang="pt-BR" smtClean="0"/>
              <a:pPr/>
              <a:t>30/08/2018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2C-AB79-46D4-B8B3-0F75CB53B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17096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1524-EAEF-4DC7-BE4C-F4E75ED08BE1}" type="datetimeFigureOut">
              <a:rPr lang="pt-BR" smtClean="0"/>
              <a:pPr/>
              <a:t>30/08/2018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2C-AB79-46D4-B8B3-0F75CB53B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64726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1524-EAEF-4DC7-BE4C-F4E75ED08BE1}" type="datetimeFigureOut">
              <a:rPr lang="pt-BR" smtClean="0"/>
              <a:pPr/>
              <a:t>30/08/2018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2C-AB79-46D4-B8B3-0F75CB53B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1887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1524-EAEF-4DC7-BE4C-F4E75ED08BE1}" type="datetimeFigureOut">
              <a:rPr lang="pt-BR" smtClean="0"/>
              <a:pPr/>
              <a:t>30/08/2018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2C-AB79-46D4-B8B3-0F75CB53B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5918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1524-EAEF-4DC7-BE4C-F4E75ED08BE1}" type="datetimeFigureOut">
              <a:rPr lang="pt-BR" smtClean="0"/>
              <a:pPr/>
              <a:t>30/08/2018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2C-AB79-46D4-B8B3-0F75CB53B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6006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1524-EAEF-4DC7-BE4C-F4E75ED08BE1}" type="datetimeFigureOut">
              <a:rPr lang="pt-BR" smtClean="0"/>
              <a:pPr/>
              <a:t>30/08/2018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2C-AB79-46D4-B8B3-0F75CB53B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5547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1524-EAEF-4DC7-BE4C-F4E75ED08BE1}" type="datetimeFigureOut">
              <a:rPr lang="pt-BR" smtClean="0"/>
              <a:pPr/>
              <a:t>30/08/2018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2C-AB79-46D4-B8B3-0F75CB53B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0621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1524-EAEF-4DC7-BE4C-F4E75ED08BE1}" type="datetimeFigureOut">
              <a:rPr lang="pt-BR" smtClean="0"/>
              <a:pPr/>
              <a:t>30/08/2018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2C-AB79-46D4-B8B3-0F75CB53B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3063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1524-EAEF-4DC7-BE4C-F4E75ED08BE1}" type="datetimeFigureOut">
              <a:rPr lang="pt-BR" smtClean="0"/>
              <a:pPr/>
              <a:t>30/08/2018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2C-AB79-46D4-B8B3-0F75CB53B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2627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1524-EAEF-4DC7-BE4C-F4E75ED08BE1}" type="datetimeFigureOut">
              <a:rPr lang="pt-BR" smtClean="0"/>
              <a:pPr/>
              <a:t>30/08/2018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2C-AB79-46D4-B8B3-0F75CB53B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4874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1524-EAEF-4DC7-BE4C-F4E75ED08BE1}" type="datetimeFigureOut">
              <a:rPr lang="pt-BR" smtClean="0"/>
              <a:pPr/>
              <a:t>30/08/2018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2C-AB79-46D4-B8B3-0F75CB53B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8741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CF1524-EAEF-4DC7-BE4C-F4E75ED08BE1}" type="datetimeFigureOut">
              <a:rPr lang="pt-BR" smtClean="0"/>
              <a:pPr/>
              <a:t>30/08/2018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FE2C-AB79-46D4-B8B3-0F75CB53B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49487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2768779-1213-4053-B676-4435FBFF7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46" y="2466657"/>
            <a:ext cx="11029071" cy="2420547"/>
          </a:xfrm>
        </p:spPr>
        <p:txBody>
          <a:bodyPr/>
          <a:lstStyle/>
          <a:p>
            <a:pPr algn="ctr"/>
            <a:r>
              <a:rPr lang="pt-B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 de Modelo de Sistema: </a:t>
            </a:r>
            <a:r>
              <a:rPr lang="pt-B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Fluxograma</a:t>
            </a:r>
            <a:r>
              <a:rPr lang="pt-B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pt-B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Empresa LITY</a:t>
            </a:r>
            <a:endParaRPr lang="pt-BR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DE46039-6155-403B-80F9-85F2F16B5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47710"/>
            <a:ext cx="9144000" cy="969000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>
                <a:solidFill>
                  <a:schemeClr val="tx1"/>
                </a:solidFill>
                <a:cs typeface="Arial" panose="020B0604020202020204" pitchFamily="34" charset="0"/>
              </a:rPr>
              <a:t>Introdução aos Sistemas de Informação</a:t>
            </a:r>
          </a:p>
          <a:p>
            <a:pPr algn="ctr"/>
            <a:r>
              <a:rPr lang="pt-BR" sz="2400" b="1" dirty="0">
                <a:solidFill>
                  <a:schemeClr val="tx1"/>
                </a:solidFill>
                <a:cs typeface="Arial" panose="020B0604020202020204" pitchFamily="34" charset="0"/>
              </a:rPr>
              <a:t>Universidade Federal de Itajubá</a:t>
            </a:r>
          </a:p>
        </p:txBody>
      </p:sp>
      <p:pic>
        <p:nvPicPr>
          <p:cNvPr id="9218" name="Picture 2" descr="F:\Unifei - 1ºSemestre\outros\LogoEfeitra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19034" y="5585034"/>
            <a:ext cx="1272966" cy="127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418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B17AC05-646E-401F-BA57-8A21E59A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0" y="1684422"/>
            <a:ext cx="11309684" cy="5173578"/>
          </a:xfrm>
        </p:spPr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pt-BR" sz="9600" dirty="0" smtClean="0"/>
              <a:t>A </a:t>
            </a:r>
            <a:r>
              <a:rPr lang="pt-BR" sz="9600" dirty="0" smtClean="0"/>
              <a:t>área de produção e operação que são responsáveis pela </a:t>
            </a:r>
            <a:r>
              <a:rPr lang="pt-BR" sz="9600" u="sng" dirty="0" smtClean="0"/>
              <a:t>transformação de matérias-primas em produtos e serviços</a:t>
            </a:r>
            <a:r>
              <a:rPr lang="pt-BR" sz="9600" dirty="0" smtClean="0"/>
              <a:t>. </a:t>
            </a:r>
          </a:p>
          <a:p>
            <a:pPr lvl="0">
              <a:buNone/>
            </a:pPr>
            <a:endParaRPr lang="pt-BR" sz="9600" dirty="0" smtClean="0"/>
          </a:p>
          <a:p>
            <a:pPr>
              <a:buNone/>
            </a:pPr>
            <a:endParaRPr lang="pt-BR" sz="8000" dirty="0" smtClean="0"/>
          </a:p>
          <a:p>
            <a:pPr>
              <a:buNone/>
            </a:pPr>
            <a:endParaRPr lang="pt-BR" sz="8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 </a:t>
            </a:r>
            <a:endParaRPr lang="pt-BR" sz="1800" dirty="0"/>
          </a:p>
        </p:txBody>
      </p:sp>
      <p:pic>
        <p:nvPicPr>
          <p:cNvPr id="4" name="Picture 2" descr="F:\Unifei - 1ºSemestre\outros\LogoEfeitra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19034" y="5585034"/>
            <a:ext cx="1272966" cy="127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54ABFDB-181D-449A-AD09-1C9F0037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435767"/>
          </a:xfrm>
        </p:spPr>
        <p:txBody>
          <a:bodyPr/>
          <a:lstStyle/>
          <a:p>
            <a:pPr algn="ctr"/>
            <a:r>
              <a:rPr lang="pt-BR" sz="4000" b="1" dirty="0" smtClean="0"/>
              <a:t>5.8.1 ›› Estratégia de operações: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b="1" dirty="0" smtClean="0"/>
              <a:t> 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482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B17AC05-646E-401F-BA57-8A21E59A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0" y="1684422"/>
            <a:ext cx="11044990" cy="5173578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pt-BR" sz="14000" dirty="0" smtClean="0"/>
              <a:t>A área de marketing</a:t>
            </a:r>
            <a:r>
              <a:rPr lang="pt-BR" sz="14000" u="sng" dirty="0" smtClean="0"/>
              <a:t> realiza a ligação entre a organização e o mercado</a:t>
            </a:r>
            <a:r>
              <a:rPr lang="pt-BR" sz="14000" dirty="0" smtClean="0"/>
              <a:t> e tem como principal objetivo </a:t>
            </a:r>
            <a:r>
              <a:rPr lang="pt-BR" sz="14000" u="sng" dirty="0" smtClean="0"/>
              <a:t>promover trocas que garantam a satisfação dos clientes e o alcance dos objetivos organizacionais</a:t>
            </a:r>
            <a:r>
              <a:rPr lang="pt-BR" sz="14000" dirty="0" smtClean="0"/>
              <a:t>. É o principal instrumento para desenvolver </a:t>
            </a:r>
            <a:r>
              <a:rPr lang="pt-BR" sz="14000" u="sng" dirty="0" smtClean="0"/>
              <a:t>uma estratégia de diferenciação</a:t>
            </a:r>
            <a:r>
              <a:rPr lang="pt-BR" sz="14000" dirty="0" smtClean="0"/>
              <a:t>, posicionando os produtos da organização como </a:t>
            </a:r>
            <a:r>
              <a:rPr lang="pt-BR" sz="14000" u="sng" dirty="0" smtClean="0"/>
              <a:t>únicos.</a:t>
            </a:r>
            <a:endParaRPr lang="pt-BR" sz="14000" dirty="0" smtClean="0"/>
          </a:p>
          <a:p>
            <a:pPr algn="ctr">
              <a:buNone/>
            </a:pPr>
            <a:r>
              <a:rPr lang="pt-BR" sz="14000" u="sng" dirty="0" smtClean="0"/>
              <a:t>produtos </a:t>
            </a:r>
            <a:r>
              <a:rPr lang="pt-BR" sz="14000" u="sng" dirty="0" smtClean="0"/>
              <a:t>e serviços</a:t>
            </a:r>
            <a:r>
              <a:rPr lang="pt-BR" sz="14000" dirty="0" smtClean="0"/>
              <a:t>. </a:t>
            </a:r>
          </a:p>
          <a:p>
            <a:pPr lvl="0">
              <a:buNone/>
            </a:pPr>
            <a:endParaRPr lang="pt-BR" sz="9600" dirty="0" smtClean="0"/>
          </a:p>
          <a:p>
            <a:pPr>
              <a:buNone/>
            </a:pPr>
            <a:endParaRPr lang="pt-BR" sz="8000" dirty="0" smtClean="0"/>
          </a:p>
          <a:p>
            <a:pPr>
              <a:buNone/>
            </a:pPr>
            <a:endParaRPr lang="pt-BR" sz="8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 </a:t>
            </a:r>
            <a:endParaRPr lang="pt-BR" sz="1800" dirty="0"/>
          </a:p>
        </p:txBody>
      </p:sp>
      <p:pic>
        <p:nvPicPr>
          <p:cNvPr id="4" name="Picture 2" descr="F:\Unifei - 1ºSemestre\outros\LogoEfeitra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19034" y="5585034"/>
            <a:ext cx="1272966" cy="127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54ABFDB-181D-449A-AD09-1C9F0037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435767"/>
          </a:xfrm>
        </p:spPr>
        <p:txBody>
          <a:bodyPr/>
          <a:lstStyle/>
          <a:p>
            <a:pPr algn="ctr"/>
            <a:r>
              <a:rPr lang="pt-BR" sz="4000" b="1" dirty="0" smtClean="0"/>
              <a:t>5.8.2 ›› Estratégia de </a:t>
            </a:r>
            <a:r>
              <a:rPr lang="pt-BR" sz="4000" b="1" dirty="0" smtClean="0"/>
              <a:t>marketing :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b="1" dirty="0" smtClean="0"/>
              <a:t> 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482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B17AC05-646E-401F-BA57-8A21E59A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0" y="1684422"/>
            <a:ext cx="11044990" cy="5173578"/>
          </a:xfrm>
        </p:spPr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pt-BR" sz="8400" dirty="0" smtClean="0"/>
              <a:t>A </a:t>
            </a:r>
            <a:r>
              <a:rPr lang="pt-BR" sz="8400" dirty="0" smtClean="0"/>
              <a:t>área de RH estabelece às </a:t>
            </a:r>
            <a:r>
              <a:rPr lang="pt-BR" sz="8400" u="sng" dirty="0" smtClean="0"/>
              <a:t>políticas de gestão de pessoas</a:t>
            </a:r>
            <a:r>
              <a:rPr lang="pt-BR" sz="8400" dirty="0" smtClean="0"/>
              <a:t> no contexto organizacional, ou seja, no que se refere à atração, à motivação e ao comprometimento da força de trabalho da organização. </a:t>
            </a:r>
          </a:p>
          <a:p>
            <a:pPr>
              <a:buNone/>
            </a:pPr>
            <a:endParaRPr lang="pt-BR" sz="8000" dirty="0" smtClean="0"/>
          </a:p>
          <a:p>
            <a:pPr>
              <a:buNone/>
            </a:pPr>
            <a:endParaRPr lang="pt-BR" sz="8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 </a:t>
            </a:r>
            <a:endParaRPr lang="pt-BR" sz="1800" dirty="0"/>
          </a:p>
        </p:txBody>
      </p:sp>
      <p:pic>
        <p:nvPicPr>
          <p:cNvPr id="4" name="Picture 2" descr="F:\Unifei - 1ºSemestre\outros\LogoEfeitra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19034" y="5585034"/>
            <a:ext cx="1272966" cy="127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54ABFDB-181D-449A-AD09-1C9F0037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435767"/>
          </a:xfrm>
        </p:spPr>
        <p:txBody>
          <a:bodyPr/>
          <a:lstStyle/>
          <a:p>
            <a:pPr algn="ctr"/>
            <a:r>
              <a:rPr lang="pt-BR" sz="4000" b="1" dirty="0" smtClean="0"/>
              <a:t>5.8.3 ›› Estratégia de recursos humanos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b="1" dirty="0" smtClean="0"/>
              <a:t> 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482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B17AC05-646E-401F-BA57-8A21E59A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0" y="1684422"/>
            <a:ext cx="11044990" cy="517357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 err="1" smtClean="0"/>
              <a:t>Area</a:t>
            </a:r>
            <a:r>
              <a:rPr lang="pt-BR" sz="4400" dirty="0" smtClean="0"/>
              <a:t> </a:t>
            </a:r>
            <a:r>
              <a:rPr lang="pt-BR" sz="4400" dirty="0" smtClean="0"/>
              <a:t>financeira é responsável </a:t>
            </a:r>
            <a:r>
              <a:rPr lang="pt-BR" sz="4400" u="sng" dirty="0" smtClean="0"/>
              <a:t>pela administração dos recursos financeiros</a:t>
            </a:r>
            <a:r>
              <a:rPr lang="pt-BR" sz="4400" dirty="0" smtClean="0"/>
              <a:t> de uma organização. </a:t>
            </a:r>
            <a:endParaRPr lang="pt-BR" sz="8000" dirty="0" smtClean="0"/>
          </a:p>
          <a:p>
            <a:pPr>
              <a:buNone/>
            </a:pPr>
            <a:endParaRPr lang="pt-BR" sz="8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 </a:t>
            </a:r>
            <a:endParaRPr lang="pt-BR" sz="1800" dirty="0"/>
          </a:p>
        </p:txBody>
      </p:sp>
      <p:pic>
        <p:nvPicPr>
          <p:cNvPr id="4" name="Picture 2" descr="F:\Unifei - 1ºSemestre\outros\LogoEfeitra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19034" y="5585034"/>
            <a:ext cx="1272966" cy="127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54ABFDB-181D-449A-AD09-1C9F0037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435767"/>
          </a:xfrm>
        </p:spPr>
        <p:txBody>
          <a:bodyPr/>
          <a:lstStyle/>
          <a:p>
            <a:pPr algn="ctr"/>
            <a:r>
              <a:rPr lang="pt-BR" sz="4000" b="1" dirty="0" smtClean="0"/>
              <a:t>5.8.4 ›› Estratégia financeira: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b="1" dirty="0" smtClean="0"/>
              <a:t> 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482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B17AC05-646E-401F-BA57-8A21E59A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0" y="1684422"/>
            <a:ext cx="11044990" cy="5173578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dirty="0" smtClean="0"/>
              <a:t>A implementação consiste na </a:t>
            </a:r>
            <a:r>
              <a:rPr lang="pt-BR" sz="6000" u="sng" dirty="0" smtClean="0"/>
              <a:t>execução de um conjunto de tarefas e ações gerenciais</a:t>
            </a:r>
            <a:r>
              <a:rPr lang="pt-BR" sz="6000" dirty="0" smtClean="0"/>
              <a:t> com o objetivo de </a:t>
            </a:r>
            <a:r>
              <a:rPr lang="pt-BR" sz="6000" u="sng" dirty="0" smtClean="0"/>
              <a:t>colocar a estratégia em prática.</a:t>
            </a:r>
            <a:endParaRPr lang="pt-BR" sz="6000" dirty="0" smtClean="0"/>
          </a:p>
          <a:p>
            <a:pPr lvl="0"/>
            <a:r>
              <a:rPr lang="pt-BR" sz="6000" dirty="0" smtClean="0"/>
              <a:t>A implementação estratégica requer:</a:t>
            </a:r>
          </a:p>
          <a:p>
            <a:pPr lvl="0"/>
            <a:r>
              <a:rPr lang="pt-BR" sz="6000" dirty="0" smtClean="0"/>
              <a:t>Alinhamento entre todos os sistemas da organização e a estratégia.</a:t>
            </a:r>
          </a:p>
          <a:p>
            <a:pPr lvl="0"/>
            <a:r>
              <a:rPr lang="pt-BR" sz="6000" dirty="0" smtClean="0"/>
              <a:t>Tomar decisões difíceis que sustentem e garantam o comprometimento de todos;</a:t>
            </a:r>
          </a:p>
          <a:p>
            <a:pPr lvl="0"/>
            <a:r>
              <a:rPr lang="pt-BR" sz="6000" dirty="0" smtClean="0"/>
              <a:t>Fazer mudanças na estrutura organizacional - “A estrutura segue a estratégia” (frase de Alfred Chandler)</a:t>
            </a:r>
          </a:p>
          <a:p>
            <a:pPr lvl="0"/>
            <a:r>
              <a:rPr lang="pt-BR" sz="6000" dirty="0" smtClean="0"/>
              <a:t>A </a:t>
            </a:r>
            <a:r>
              <a:rPr lang="pt-BR" sz="6000" i="1" dirty="0" smtClean="0"/>
              <a:t>estrutura organizacional </a:t>
            </a:r>
            <a:r>
              <a:rPr lang="pt-BR" sz="6000" dirty="0" smtClean="0"/>
              <a:t>possui características que devem refletir na estratégia: como a especialização do trabalho, a cadeia de comando, a amplitude de controle e os critérios de departamentalização, o grau de centralização da autoridade e o seu grau de formalização.</a:t>
            </a:r>
          </a:p>
          <a:p>
            <a:pPr lvl="0"/>
            <a:r>
              <a:rPr lang="pt-BR" sz="6000" u="sng" dirty="0" smtClean="0"/>
              <a:t>O líder deve fazer com que as pessoas acreditem nos objetivos estratégicos e se sintam motivadas por eles. </a:t>
            </a:r>
            <a:endParaRPr lang="pt-BR" sz="6000" dirty="0" smtClean="0"/>
          </a:p>
          <a:p>
            <a:pPr lvl="0"/>
            <a:r>
              <a:rPr lang="pt-BR" sz="6000" dirty="0" smtClean="0"/>
              <a:t>Após implementação, por fim, </a:t>
            </a:r>
            <a:r>
              <a:rPr lang="pt-BR" sz="6000" u="sng" dirty="0" smtClean="0"/>
              <a:t>o controle estratégico que consiste no monitoramento e avaliação da eficácia </a:t>
            </a:r>
            <a:r>
              <a:rPr lang="pt-BR" sz="6000" dirty="0" smtClean="0"/>
              <a:t>das estratégias organizacionais entra em vigor, a fim de, averiguar se a implementação da estratégia esta correta e tomando </a:t>
            </a:r>
            <a:r>
              <a:rPr lang="pt-BR" sz="6000" u="sng" dirty="0" smtClean="0"/>
              <a:t>medidas corretivas caso haja desvios</a:t>
            </a:r>
            <a:r>
              <a:rPr lang="pt-BR" sz="6000" dirty="0" smtClean="0"/>
              <a:t>. </a:t>
            </a:r>
          </a:p>
          <a:p>
            <a:pPr lvl="0"/>
            <a:r>
              <a:rPr lang="pt-BR" sz="6000" dirty="0" smtClean="0"/>
              <a:t>O controle pode ser operacionalizado através do uso de sistemas de informação e controle (orçamentos, sistemas de informação gerencial, sistemas de recompensas e incentivos ou políticas e procedimentos organizacionais).</a:t>
            </a:r>
          </a:p>
          <a:p>
            <a:pPr algn="ctr">
              <a:buNone/>
            </a:pPr>
            <a:endParaRPr lang="pt-BR" sz="8000" dirty="0" smtClean="0"/>
          </a:p>
          <a:p>
            <a:pPr>
              <a:buNone/>
            </a:pPr>
            <a:endParaRPr lang="pt-BR" sz="8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 </a:t>
            </a:r>
            <a:endParaRPr lang="pt-BR" sz="1800" dirty="0"/>
          </a:p>
        </p:txBody>
      </p:sp>
      <p:pic>
        <p:nvPicPr>
          <p:cNvPr id="4" name="Picture 2" descr="F:\Unifei - 1ºSemestre\outros\LogoEfeitra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19034" y="5585034"/>
            <a:ext cx="1272966" cy="127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54ABFDB-181D-449A-AD09-1C9F0037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435767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pt-BR" sz="4800" b="1" dirty="0" smtClean="0"/>
              <a:t>5.9 </a:t>
            </a:r>
            <a:r>
              <a:rPr lang="pt-BR" sz="4800" b="1" dirty="0" smtClean="0"/>
              <a:t>Implementação e controle estratégico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b="1" dirty="0" smtClean="0"/>
              <a:t> </a:t>
            </a: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482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A0B9BFE-53CD-4364-B1C2-FA95A13B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2" y="744269"/>
            <a:ext cx="5919536" cy="35871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b="1" dirty="0" smtClean="0"/>
              <a:t>                  </a:t>
            </a:r>
            <a:r>
              <a:rPr lang="pt-BR" sz="4400" b="1" dirty="0" smtClean="0"/>
              <a:t>Equipe </a:t>
            </a:r>
            <a:r>
              <a:rPr lang="pt-BR" sz="4400" b="1" dirty="0" smtClean="0"/>
              <a:t>3: </a:t>
            </a:r>
            <a:endParaRPr lang="pt-BR" sz="2800" b="1" dirty="0" smtClean="0"/>
          </a:p>
          <a:p>
            <a:pPr algn="ctr">
              <a:buNone/>
            </a:pPr>
            <a:r>
              <a:rPr lang="pt-BR" sz="2800" b="1" dirty="0" smtClean="0"/>
              <a:t>Ivan Leoni;</a:t>
            </a:r>
            <a:endParaRPr lang="pt-BR" sz="2800" dirty="0" smtClean="0"/>
          </a:p>
          <a:p>
            <a:pPr algn="ctr">
              <a:buNone/>
            </a:pPr>
            <a:r>
              <a:rPr lang="pt-BR" sz="2800" b="1" dirty="0" smtClean="0"/>
              <a:t>Thiago </a:t>
            </a:r>
            <a:r>
              <a:rPr lang="pt-BR" sz="2800" b="1" dirty="0" smtClean="0"/>
              <a:t>Marcelo;</a:t>
            </a:r>
            <a:endParaRPr lang="pt-BR" sz="2800" dirty="0" smtClean="0"/>
          </a:p>
          <a:p>
            <a:pPr algn="ctr">
              <a:buNone/>
            </a:pPr>
            <a:r>
              <a:rPr lang="pt-BR" sz="2800" b="1" dirty="0" smtClean="0"/>
              <a:t>Leonardo </a:t>
            </a:r>
            <a:r>
              <a:rPr lang="pt-BR" sz="2800" b="1" dirty="0" smtClean="0"/>
              <a:t>Souza;</a:t>
            </a:r>
            <a:endParaRPr lang="pt-BR" sz="2800" dirty="0" smtClean="0"/>
          </a:p>
          <a:p>
            <a:pPr algn="ctr">
              <a:buNone/>
            </a:pPr>
            <a:r>
              <a:rPr lang="pt-BR" sz="2800" b="1" dirty="0" smtClean="0"/>
              <a:t> </a:t>
            </a:r>
            <a:r>
              <a:rPr lang="pt-BR" sz="2800" b="1" dirty="0" smtClean="0"/>
              <a:t>Marcelo </a:t>
            </a:r>
            <a:r>
              <a:rPr lang="pt-BR" sz="2800" b="1" dirty="0" err="1" smtClean="0"/>
              <a:t>Minchetti</a:t>
            </a:r>
            <a:r>
              <a:rPr lang="pt-BR" sz="2800" b="1" dirty="0" smtClean="0"/>
              <a:t>;</a:t>
            </a:r>
            <a:endParaRPr lang="pt-BR" sz="2800" dirty="0" smtClean="0"/>
          </a:p>
          <a:p>
            <a:pPr algn="ctr">
              <a:buNone/>
            </a:pPr>
            <a:r>
              <a:rPr lang="pt-BR" sz="2800" b="1" dirty="0" smtClean="0"/>
              <a:t>João </a:t>
            </a:r>
            <a:r>
              <a:rPr lang="pt-BR" sz="2800" b="1" dirty="0" smtClean="0"/>
              <a:t>Marcos.</a:t>
            </a:r>
            <a:endParaRPr lang="pt-BR" sz="2800" dirty="0" smtClean="0"/>
          </a:p>
          <a:p>
            <a:pPr marL="0" indent="0" algn="ctr">
              <a:buNone/>
            </a:pPr>
            <a:endParaRPr lang="pt-BR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5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Unifei - 1ºSemestre\outros\LogoEfeitra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19034" y="5585034"/>
            <a:ext cx="1272966" cy="127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="" xmlns:a16="http://schemas.microsoft.com/office/drawing/2014/main" id="{ADE46039-6155-403B-80F9-85F2F16B55B6}"/>
              </a:ext>
            </a:extLst>
          </p:cNvPr>
          <p:cNvSpPr txBox="1">
            <a:spLocks/>
          </p:cNvSpPr>
          <p:nvPr/>
        </p:nvSpPr>
        <p:spPr>
          <a:xfrm>
            <a:off x="489282" y="4919725"/>
            <a:ext cx="10603833" cy="1938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endParaRPr lang="pt-BR" sz="2500" b="1" dirty="0" smtClean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b="1" i="1" dirty="0" smtClean="0"/>
              <a:t>ELIZABETE RIBEIRO SANCHES DA </a:t>
            </a:r>
            <a:r>
              <a:rPr lang="pt-BR" sz="2800" b="1" i="1" dirty="0" smtClean="0"/>
              <a:t>SILVA</a:t>
            </a:r>
          </a:p>
          <a:p>
            <a:pPr marL="0" indent="0" algn="ctr">
              <a:buNone/>
            </a:pPr>
            <a:r>
              <a:rPr lang="pt-BR" sz="2500" b="1" dirty="0" smtClean="0">
                <a:cs typeface="Arial" panose="020B0604020202020204" pitchFamily="34" charset="0"/>
              </a:rPr>
              <a:t>Introdução </a:t>
            </a:r>
            <a:r>
              <a:rPr lang="pt-BR" sz="2500" b="1" dirty="0" smtClean="0">
                <a:cs typeface="Arial" panose="020B0604020202020204" pitchFamily="34" charset="0"/>
              </a:rPr>
              <a:t>aos Sistemas de Informação</a:t>
            </a:r>
          </a:p>
          <a:p>
            <a:pPr marL="0" indent="0" algn="ctr">
              <a:buNone/>
            </a:pPr>
            <a:r>
              <a:rPr lang="pt-BR" sz="2500" b="1" dirty="0" smtClean="0">
                <a:cs typeface="Arial" panose="020B0604020202020204" pitchFamily="34" charset="0"/>
              </a:rPr>
              <a:t>Universidade Federal de Itajubá</a:t>
            </a:r>
          </a:p>
          <a:p>
            <a:pPr marL="0" indent="0" algn="ctr">
              <a:buNone/>
            </a:pPr>
            <a:endParaRPr lang="pt-BR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35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B17AC05-646E-401F-BA57-8A21E59A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15" y="2228722"/>
            <a:ext cx="9857211" cy="4629278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pt-BR" sz="2800" b="1" dirty="0" smtClean="0"/>
              <a:t>                    A </a:t>
            </a:r>
            <a:r>
              <a:rPr lang="pt-BR" sz="2800" b="1" dirty="0" smtClean="0"/>
              <a:t>estratégia de negocio </a:t>
            </a:r>
            <a:r>
              <a:rPr lang="pt-BR" sz="2800" b="1" dirty="0" smtClean="0"/>
              <a:t>define:</a:t>
            </a:r>
          </a:p>
          <a:p>
            <a:pPr lvl="0">
              <a:buNone/>
            </a:pPr>
            <a:endParaRPr lang="pt-BR" sz="2800" b="1" dirty="0" smtClean="0"/>
          </a:p>
          <a:p>
            <a:pPr lvl="0"/>
            <a:r>
              <a:rPr lang="pt-BR" sz="2800" b="1" dirty="0" smtClean="0"/>
              <a:t>A </a:t>
            </a:r>
            <a:r>
              <a:rPr lang="pt-BR" sz="2800" b="1" dirty="0" smtClean="0"/>
              <a:t>atratividade da </a:t>
            </a:r>
            <a:r>
              <a:rPr lang="pt-BR" sz="2800" b="1" dirty="0" smtClean="0"/>
              <a:t>organização.</a:t>
            </a:r>
          </a:p>
          <a:p>
            <a:pPr lvl="0"/>
            <a:r>
              <a:rPr lang="pt-BR" sz="2800" b="1" dirty="0" smtClean="0"/>
              <a:t>Vantagens </a:t>
            </a:r>
            <a:r>
              <a:rPr lang="pt-BR" sz="2800" b="1" dirty="0" smtClean="0"/>
              <a:t>e desvantagem em relação aos concorrentes</a:t>
            </a:r>
            <a:r>
              <a:rPr lang="pt-BR" sz="2800" b="1" dirty="0" smtClean="0"/>
              <a:t>.</a:t>
            </a:r>
          </a:p>
          <a:p>
            <a:r>
              <a:rPr lang="pt-BR" sz="2800" b="1" dirty="0" smtClean="0"/>
              <a:t>Como </a:t>
            </a:r>
            <a:r>
              <a:rPr lang="pt-BR" sz="2800" b="1" dirty="0" smtClean="0"/>
              <a:t>empresa deverá competir para sobressair sobre seus concorrentes</a:t>
            </a:r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Unifei - 1ºSemestre\outros\LogoEfeitra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19034" y="5585034"/>
            <a:ext cx="1272966" cy="127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54ABFDB-181D-449A-AD09-1C9F0037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98" y="344906"/>
            <a:ext cx="9404723" cy="1435767"/>
          </a:xfrm>
        </p:spPr>
        <p:txBody>
          <a:bodyPr/>
          <a:lstStyle/>
          <a:p>
            <a:pPr algn="ctr"/>
            <a:r>
              <a:rPr lang="pt-BR" b="1" dirty="0" smtClean="0"/>
              <a:t>5.7 ›› Formulação estratégica de nível de negócio</a:t>
            </a:r>
            <a:endParaRPr lang="pt-BR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2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B17AC05-646E-401F-BA57-8A21E59A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1925052"/>
            <a:ext cx="9964521" cy="5221707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pt-BR" sz="2200" b="1" dirty="0" smtClean="0"/>
              <a:t>Cada organização precisa ser diferente e possuir uma característica única que a distinga das restantes.</a:t>
            </a:r>
          </a:p>
          <a:p>
            <a:pPr>
              <a:buNone/>
            </a:pPr>
            <a:r>
              <a:rPr lang="pt-BR" sz="2200" b="1" dirty="0" smtClean="0"/>
              <a:t>A empresa tem vantagem competitiva </a:t>
            </a:r>
            <a:r>
              <a:rPr lang="pt-BR" sz="2200" b="1" u="sng" dirty="0" smtClean="0"/>
              <a:t>quando domina e controla recursos</a:t>
            </a:r>
            <a:r>
              <a:rPr lang="pt-BR" sz="2200" b="1" dirty="0" smtClean="0"/>
              <a:t>, </a:t>
            </a:r>
            <a:r>
              <a:rPr lang="pt-BR" sz="2200" b="1" u="sng" dirty="0" smtClean="0"/>
              <a:t>conhecimentos ou habilidades que a diferenciam de seus concorrentes</a:t>
            </a:r>
            <a:r>
              <a:rPr lang="pt-BR" sz="2200" b="1" dirty="0" smtClean="0"/>
              <a:t>, de forma a oferecer mais valor a seus clientes. </a:t>
            </a:r>
            <a:endParaRPr lang="pt-BR" sz="2200" b="1" dirty="0" smtClean="0"/>
          </a:p>
          <a:p>
            <a:pPr lvl="0">
              <a:buNone/>
            </a:pPr>
            <a:r>
              <a:rPr lang="pt-BR" sz="2200" b="1" dirty="0" smtClean="0"/>
              <a:t>A raiz da competitividade está nas </a:t>
            </a:r>
            <a:r>
              <a:rPr lang="pt-BR" sz="2200" b="1" u="sng" dirty="0" smtClean="0"/>
              <a:t>competências essenciais: Recursos ou capacidades organizacionais distintivos</a:t>
            </a:r>
            <a:r>
              <a:rPr lang="pt-BR" sz="2200" b="1" dirty="0" smtClean="0"/>
              <a:t> que possibilitam coordenar a produção, integrar tecnologias, otimizar a organização do trabalho e entregar mais valor ao cliente.</a:t>
            </a:r>
          </a:p>
          <a:p>
            <a:pPr lvl="0"/>
            <a:r>
              <a:rPr lang="pt-BR" sz="2200" b="1" dirty="0" smtClean="0"/>
              <a:t>Características das competências essenciais: </a:t>
            </a:r>
          </a:p>
          <a:p>
            <a:pPr lvl="1"/>
            <a:r>
              <a:rPr lang="pt-BR" sz="2200" b="1" dirty="0" smtClean="0"/>
              <a:t>Alta Variedade de mercado potencial;</a:t>
            </a:r>
          </a:p>
          <a:p>
            <a:pPr lvl="1"/>
            <a:r>
              <a:rPr lang="pt-BR" sz="2200" b="1" dirty="0" smtClean="0"/>
              <a:t>Satisfação das necessidades dos clientes;</a:t>
            </a:r>
          </a:p>
          <a:p>
            <a:pPr lvl="1"/>
            <a:r>
              <a:rPr lang="pt-BR" sz="2200" b="1" dirty="0" smtClean="0"/>
              <a:t>Exclusividade de uso da própria organização.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 </a:t>
            </a:r>
            <a:endParaRPr lang="pt-BR" sz="1800" dirty="0"/>
          </a:p>
        </p:txBody>
      </p:sp>
      <p:pic>
        <p:nvPicPr>
          <p:cNvPr id="4" name="Picture 2" descr="F:\Unifei - 1ºSemestre\outros\LogoEfeitra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19034" y="5585034"/>
            <a:ext cx="1272966" cy="127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54ABFDB-181D-449A-AD09-1C9F0037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98" y="344906"/>
            <a:ext cx="9404723" cy="1435767"/>
          </a:xfrm>
        </p:spPr>
        <p:txBody>
          <a:bodyPr/>
          <a:lstStyle/>
          <a:p>
            <a:pPr algn="ctr"/>
            <a:r>
              <a:rPr lang="pt-BR" b="1" dirty="0" smtClean="0"/>
              <a:t>5.7.1 ›› Vantagem competitiva e competências essenciais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482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B17AC05-646E-401F-BA57-8A21E59A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155032"/>
            <a:ext cx="11309684" cy="517357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pt-BR" sz="12800" dirty="0" smtClean="0"/>
              <a:t>Toda organização deve formular sua estratégia de negócio analisando o modelo de Michael Porter. Modelo Formado por 5 forças Competitivas que têm o poder </a:t>
            </a:r>
            <a:r>
              <a:rPr lang="pt-BR" sz="12800" b="1" dirty="0" smtClean="0"/>
              <a:t>de limitar a rentabilidade potencial </a:t>
            </a:r>
            <a:r>
              <a:rPr lang="pt-BR" sz="12800" dirty="0" smtClean="0"/>
              <a:t>da organização e </a:t>
            </a:r>
            <a:r>
              <a:rPr lang="pt-BR" sz="12800" b="1" dirty="0" smtClean="0"/>
              <a:t>definir a atratividade</a:t>
            </a:r>
            <a:r>
              <a:rPr lang="pt-BR" sz="12800" dirty="0" smtClean="0"/>
              <a:t> em relação aos </a:t>
            </a:r>
            <a:r>
              <a:rPr lang="pt-BR" sz="12800" dirty="0" smtClean="0"/>
              <a:t>concorrentes</a:t>
            </a:r>
            <a:r>
              <a:rPr lang="pt-BR" sz="8400" dirty="0" smtClean="0"/>
              <a:t>.</a:t>
            </a:r>
          </a:p>
          <a:p>
            <a:pPr>
              <a:buNone/>
            </a:pPr>
            <a:endParaRPr lang="pt-BR" sz="8400" b="1" dirty="0" smtClean="0"/>
          </a:p>
          <a:p>
            <a:pPr>
              <a:buNone/>
            </a:pPr>
            <a:r>
              <a:rPr lang="pt-BR" sz="9600" b="1" dirty="0" smtClean="0"/>
              <a:t>AMEAÇA </a:t>
            </a:r>
            <a:r>
              <a:rPr lang="pt-BR" sz="9600" b="1" dirty="0" smtClean="0"/>
              <a:t>DE NOVOS ENTRANTES </a:t>
            </a:r>
            <a:endParaRPr lang="pt-BR" sz="9600" b="1" dirty="0" smtClean="0"/>
          </a:p>
          <a:p>
            <a:pPr lvl="0" algn="ctr">
              <a:buNone/>
            </a:pPr>
            <a:endParaRPr lang="pt-BR" sz="9600" b="1" dirty="0" smtClean="0"/>
          </a:p>
          <a:p>
            <a:pPr lvl="0">
              <a:buNone/>
            </a:pPr>
            <a:r>
              <a:rPr lang="pt-BR" sz="9600" b="1" dirty="0" smtClean="0"/>
              <a:t>A </a:t>
            </a:r>
            <a:r>
              <a:rPr lang="pt-BR" sz="9600" b="1" dirty="0" smtClean="0"/>
              <a:t>entrada de novos concorrentes provoca aumento da </a:t>
            </a:r>
            <a:r>
              <a:rPr lang="pt-BR" sz="9600" b="1" dirty="0" smtClean="0"/>
              <a:t>rivalidade.</a:t>
            </a:r>
          </a:p>
          <a:p>
            <a:pPr lvl="0">
              <a:buNone/>
            </a:pPr>
            <a:r>
              <a:rPr lang="pt-BR" sz="9600" b="1" dirty="0" smtClean="0"/>
              <a:t>A </a:t>
            </a:r>
            <a:r>
              <a:rPr lang="pt-BR" sz="9600" b="1" dirty="0" smtClean="0"/>
              <a:t>força da ameaça depende de 2 fatores limitantes: </a:t>
            </a:r>
            <a:endParaRPr lang="pt-BR" sz="9600" b="1" dirty="0" smtClean="0"/>
          </a:p>
          <a:p>
            <a:pPr lvl="0">
              <a:buNone/>
            </a:pPr>
            <a:r>
              <a:rPr lang="pt-BR" sz="9600" b="1" i="1" dirty="0" smtClean="0"/>
              <a:t>Barreiras </a:t>
            </a:r>
            <a:r>
              <a:rPr lang="pt-BR" sz="9600" b="1" i="1" dirty="0" smtClean="0"/>
              <a:t>à entrada e </a:t>
            </a:r>
            <a:r>
              <a:rPr lang="pt-BR" sz="9600" b="1" dirty="0" smtClean="0"/>
              <a:t>a </a:t>
            </a:r>
            <a:r>
              <a:rPr lang="pt-BR" sz="9600" b="1" i="1" dirty="0" smtClean="0"/>
              <a:t>reação </a:t>
            </a:r>
            <a:r>
              <a:rPr lang="pt-BR" sz="9600" b="1" i="1" dirty="0" smtClean="0"/>
              <a:t>dos concorrentes </a:t>
            </a:r>
            <a:r>
              <a:rPr lang="pt-BR" sz="9600" b="1" i="1" dirty="0" smtClean="0"/>
              <a:t>atuais</a:t>
            </a:r>
            <a:r>
              <a:rPr lang="pt-BR" sz="9600" b="1" dirty="0" smtClean="0"/>
              <a:t>. </a:t>
            </a:r>
          </a:p>
          <a:p>
            <a:pPr>
              <a:buNone/>
            </a:pPr>
            <a:endParaRPr lang="pt-BR" sz="8400" dirty="0" smtClean="0"/>
          </a:p>
          <a:p>
            <a:pPr>
              <a:buNone/>
            </a:pPr>
            <a:endParaRPr lang="pt-BR" sz="8400" dirty="0" smtClean="0"/>
          </a:p>
          <a:p>
            <a:pPr>
              <a:buNone/>
            </a:pPr>
            <a:endParaRPr lang="pt-BR" sz="8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 </a:t>
            </a:r>
            <a:endParaRPr lang="pt-BR" sz="1800" dirty="0"/>
          </a:p>
        </p:txBody>
      </p:sp>
      <p:pic>
        <p:nvPicPr>
          <p:cNvPr id="4" name="Picture 2" descr="F:\Unifei - 1ºSemestre\outros\LogoEfeitra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19034" y="5585034"/>
            <a:ext cx="1272966" cy="127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54ABFDB-181D-449A-AD09-1C9F0037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25" y="0"/>
            <a:ext cx="9404723" cy="1435767"/>
          </a:xfrm>
        </p:spPr>
        <p:txBody>
          <a:bodyPr/>
          <a:lstStyle/>
          <a:p>
            <a:pPr algn="ctr"/>
            <a:r>
              <a:rPr lang="pt-BR" b="1" dirty="0" smtClean="0"/>
              <a:t>5.7.2 ›› O modelo das cinco forças competitivas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482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B17AC05-646E-401F-BA57-8A21E59A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2" y="1251284"/>
            <a:ext cx="11309684" cy="5173578"/>
          </a:xfrm>
        </p:spPr>
        <p:txBody>
          <a:bodyPr>
            <a:normAutofit fontScale="25000" lnSpcReduction="20000"/>
          </a:bodyPr>
          <a:lstStyle/>
          <a:p>
            <a:pPr lvl="0">
              <a:buNone/>
            </a:pPr>
            <a:r>
              <a:rPr lang="pt-BR" sz="8000" dirty="0" smtClean="0"/>
              <a:t>AMEAÇA DE PRODUTOS SUBSTITUTOS ›› Existe inegavelmente a concorrência entres as empresas que produzem produtos substitutos (</a:t>
            </a:r>
            <a:r>
              <a:rPr lang="pt-BR" sz="8000" u="sng" dirty="0" smtClean="0"/>
              <a:t>produto com mesma função e que satisfaz a mesma necessidade</a:t>
            </a:r>
            <a:r>
              <a:rPr lang="pt-BR" sz="8000" dirty="0" smtClean="0"/>
              <a:t>) que permite um </a:t>
            </a:r>
            <a:r>
              <a:rPr lang="pt-BR" sz="8000" b="1" dirty="0" smtClean="0"/>
              <a:t>teto nos preços</a:t>
            </a:r>
            <a:r>
              <a:rPr lang="pt-BR" sz="8000" dirty="0" smtClean="0"/>
              <a:t>. </a:t>
            </a:r>
          </a:p>
          <a:p>
            <a:pPr>
              <a:buNone/>
            </a:pPr>
            <a:r>
              <a:rPr lang="pt-BR" sz="8000" dirty="0" smtClean="0"/>
              <a:t>Quanto maior a pressão por produtos substitutos, menor será a atratividade da indústria pelo produto “original</a:t>
            </a:r>
            <a:r>
              <a:rPr lang="pt-BR" sz="8000" dirty="0" smtClean="0"/>
              <a:t>”.</a:t>
            </a:r>
          </a:p>
          <a:p>
            <a:pPr>
              <a:buNone/>
            </a:pPr>
            <a:endParaRPr lang="pt-BR" sz="8000" dirty="0" smtClean="0"/>
          </a:p>
          <a:p>
            <a:pPr lvl="0">
              <a:buNone/>
            </a:pPr>
            <a:r>
              <a:rPr lang="pt-BR" sz="8000" dirty="0" smtClean="0"/>
              <a:t>PODER DE BARGANHA DOS FORNECEDORES ›› Os fornecedores influenciam diretamente na produção e no valor do produto.</a:t>
            </a:r>
          </a:p>
          <a:p>
            <a:pPr>
              <a:buNone/>
            </a:pPr>
            <a:endParaRPr lang="pt-BR" sz="8000" dirty="0" smtClean="0"/>
          </a:p>
          <a:p>
            <a:pPr lvl="0">
              <a:buNone/>
            </a:pPr>
            <a:r>
              <a:rPr lang="pt-BR" sz="8000" dirty="0" smtClean="0"/>
              <a:t>PODER DE BARGANHA DOS CLIENTES ›› Os clientes influenciam a competição na medida em que podem provocar a diminuição dos preços e exigir maior qualidade e nível de serviço. </a:t>
            </a:r>
            <a:endParaRPr lang="pt-BR" sz="8000" dirty="0" smtClean="0"/>
          </a:p>
          <a:p>
            <a:pPr lvl="0">
              <a:buNone/>
            </a:pPr>
            <a:endParaRPr lang="pt-BR" sz="8000" dirty="0" smtClean="0"/>
          </a:p>
          <a:p>
            <a:pPr lvl="0">
              <a:buNone/>
            </a:pPr>
            <a:r>
              <a:rPr lang="pt-BR" sz="8000" dirty="0" smtClean="0"/>
              <a:t>RIVALIDADE ENTRE OS CONCORRENTES ESTABELECIDOS ›› A rivalidade em uma indústria existe pelos concorrentes se </a:t>
            </a:r>
            <a:r>
              <a:rPr lang="pt-BR" sz="8000" u="sng" dirty="0" smtClean="0"/>
              <a:t>sentirem pressionados</a:t>
            </a:r>
            <a:r>
              <a:rPr lang="pt-BR" sz="8000" dirty="0" smtClean="0"/>
              <a:t> </a:t>
            </a:r>
            <a:r>
              <a:rPr lang="pt-BR" sz="8000" dirty="0" smtClean="0"/>
              <a:t>ou </a:t>
            </a:r>
            <a:r>
              <a:rPr lang="pt-BR" sz="8000" dirty="0" smtClean="0"/>
              <a:t>por </a:t>
            </a:r>
            <a:r>
              <a:rPr lang="pt-BR" sz="8000" u="sng" dirty="0" smtClean="0"/>
              <a:t>verem oportunidades</a:t>
            </a:r>
            <a:r>
              <a:rPr lang="pt-BR" sz="8000" dirty="0" smtClean="0"/>
              <a:t> </a:t>
            </a:r>
            <a:r>
              <a:rPr lang="pt-BR" sz="8000" u="sng" dirty="0" smtClean="0"/>
              <a:t>para </a:t>
            </a:r>
            <a:r>
              <a:rPr lang="pt-BR" sz="8000" u="sng" dirty="0" smtClean="0"/>
              <a:t>de destacarem competitivamente</a:t>
            </a:r>
            <a:r>
              <a:rPr lang="pt-BR" sz="8000" dirty="0" smtClean="0"/>
              <a:t>. Seus movimentos originam retaliação ou esforços para anulá-los por parte das empresas concorrentes. </a:t>
            </a:r>
          </a:p>
          <a:p>
            <a:pPr>
              <a:buNone/>
            </a:pPr>
            <a:endParaRPr lang="pt-BR" sz="8000" dirty="0" smtClean="0"/>
          </a:p>
          <a:p>
            <a:pPr>
              <a:buNone/>
            </a:pPr>
            <a:endParaRPr lang="pt-BR" sz="8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 </a:t>
            </a:r>
            <a:endParaRPr lang="pt-BR" sz="1800" dirty="0"/>
          </a:p>
        </p:txBody>
      </p:sp>
      <p:pic>
        <p:nvPicPr>
          <p:cNvPr id="4" name="Picture 2" descr="F:\Unifei - 1ºSemestre\outros\LogoEfeitra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19034" y="5585034"/>
            <a:ext cx="1272966" cy="127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54ABFDB-181D-449A-AD09-1C9F0037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25" y="0"/>
            <a:ext cx="9404723" cy="1435767"/>
          </a:xfrm>
        </p:spPr>
        <p:txBody>
          <a:bodyPr/>
          <a:lstStyle/>
          <a:p>
            <a:pPr algn="ctr"/>
            <a:r>
              <a:rPr lang="pt-BR" sz="4000" b="1" dirty="0" smtClean="0"/>
              <a:t>5.7.2 ›› O modelo das cinco forças competitivas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482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B17AC05-646E-401F-BA57-8A21E59A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684422"/>
            <a:ext cx="11309684" cy="5173578"/>
          </a:xfrm>
        </p:spPr>
        <p:txBody>
          <a:bodyPr>
            <a:normAutofit fontScale="25000" lnSpcReduction="20000"/>
          </a:bodyPr>
          <a:lstStyle/>
          <a:p>
            <a:pPr lvl="0">
              <a:buNone/>
            </a:pPr>
            <a:r>
              <a:rPr lang="pt-BR" sz="9600" b="1" dirty="0" smtClean="0"/>
              <a:t>O objetivo estratégico tem de defender melhor a organização contra as 5 forças ou usa-las ao seu favor.</a:t>
            </a:r>
            <a:endParaRPr lang="pt-BR" sz="9600" dirty="0" smtClean="0"/>
          </a:p>
          <a:p>
            <a:pPr>
              <a:buNone/>
            </a:pPr>
            <a:r>
              <a:rPr lang="pt-BR" sz="9600" b="1" dirty="0" smtClean="0"/>
              <a:t> </a:t>
            </a:r>
            <a:endParaRPr lang="pt-BR" sz="9600" dirty="0" smtClean="0"/>
          </a:p>
          <a:p>
            <a:pPr lvl="0">
              <a:buNone/>
            </a:pPr>
            <a:r>
              <a:rPr lang="pt-BR" sz="9600" dirty="0" smtClean="0"/>
              <a:t>Depois de analise das 5 forças os administradores devem </a:t>
            </a:r>
            <a:r>
              <a:rPr lang="pt-BR" sz="9600" u="sng" dirty="0" smtClean="0"/>
              <a:t>identificar os pontos fortes e fracos da organização e definir o plano de ação para consolidar as vantagens competitivas sustentáveis.</a:t>
            </a:r>
            <a:r>
              <a:rPr lang="pt-BR" sz="9600" dirty="0" smtClean="0"/>
              <a:t> Este plano de ação deve incluir:</a:t>
            </a:r>
          </a:p>
          <a:p>
            <a:pPr lvl="0">
              <a:buNone/>
            </a:pPr>
            <a:endParaRPr lang="pt-BR" sz="9600" dirty="0" smtClean="0"/>
          </a:p>
          <a:p>
            <a:pPr lvl="0"/>
            <a:r>
              <a:rPr lang="pt-BR" sz="9600" dirty="0" smtClean="0"/>
              <a:t>Defender </a:t>
            </a:r>
            <a:r>
              <a:rPr lang="pt-BR" sz="9600" dirty="0" smtClean="0"/>
              <a:t>a organização contra as força competitiva;</a:t>
            </a:r>
          </a:p>
          <a:p>
            <a:pPr lvl="0"/>
            <a:r>
              <a:rPr lang="pt-BR" sz="9600" dirty="0" smtClean="0"/>
              <a:t>Melhora </a:t>
            </a:r>
            <a:r>
              <a:rPr lang="pt-BR" sz="9600" dirty="0" smtClean="0"/>
              <a:t>a organização na posição competitiva;</a:t>
            </a:r>
          </a:p>
          <a:p>
            <a:pPr lvl="0"/>
            <a:r>
              <a:rPr lang="pt-BR" sz="9600" dirty="0" smtClean="0"/>
              <a:t>Explorar as devidas mudanças antes de suas concorrentes;</a:t>
            </a:r>
          </a:p>
          <a:p>
            <a:pPr lvl="0"/>
            <a:r>
              <a:rPr lang="pt-BR" sz="9600" dirty="0" smtClean="0"/>
              <a:t>Definir a melhor estratégia.</a:t>
            </a:r>
          </a:p>
          <a:p>
            <a:pPr>
              <a:buNone/>
            </a:pPr>
            <a:endParaRPr lang="pt-BR" sz="8000" dirty="0" smtClean="0"/>
          </a:p>
          <a:p>
            <a:pPr>
              <a:buNone/>
            </a:pPr>
            <a:endParaRPr lang="pt-BR" sz="8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 </a:t>
            </a:r>
            <a:endParaRPr lang="pt-BR" sz="1800" dirty="0"/>
          </a:p>
        </p:txBody>
      </p:sp>
      <p:pic>
        <p:nvPicPr>
          <p:cNvPr id="4" name="Picture 2" descr="F:\Unifei - 1ºSemestre\outros\LogoEfeitra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19034" y="5585034"/>
            <a:ext cx="1272966" cy="127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54ABFDB-181D-449A-AD09-1C9F0037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25" y="0"/>
            <a:ext cx="9404723" cy="1435767"/>
          </a:xfrm>
        </p:spPr>
        <p:txBody>
          <a:bodyPr/>
          <a:lstStyle/>
          <a:p>
            <a:pPr algn="ctr"/>
            <a:r>
              <a:rPr lang="pt-BR" sz="4000" b="1" dirty="0" smtClean="0"/>
              <a:t>5.7.2 ›› O modelo das cinco forças competitivas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482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B17AC05-646E-401F-BA57-8A21E59A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5349"/>
            <a:ext cx="11309684" cy="5173578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pt-BR" sz="8000" b="1" dirty="0" smtClean="0"/>
              <a:t>LIDERANÇA EM CUSTOS</a:t>
            </a:r>
            <a:r>
              <a:rPr lang="pt-BR" sz="8000" dirty="0" smtClean="0"/>
              <a:t> ›› Visa posicionar a organização como </a:t>
            </a:r>
            <a:r>
              <a:rPr lang="pt-BR" sz="8000" b="1" dirty="0" smtClean="0"/>
              <a:t>a mais eficiente</a:t>
            </a:r>
            <a:r>
              <a:rPr lang="pt-BR" sz="8000" dirty="0" smtClean="0"/>
              <a:t> da indústria. Esta é caracterizada pelos </a:t>
            </a:r>
            <a:r>
              <a:rPr lang="pt-BR" sz="8000" b="1" dirty="0" smtClean="0"/>
              <a:t>preços mais baixos</a:t>
            </a:r>
            <a:r>
              <a:rPr lang="pt-BR" sz="8000" dirty="0" smtClean="0"/>
              <a:t> que é viabilizado por vários motivos como redução no custo de instalação e produção, economias de escala, tecnologia patenteada, acesso preferencial a matérias-primas, etc.</a:t>
            </a:r>
          </a:p>
          <a:p>
            <a:pPr>
              <a:buNone/>
            </a:pPr>
            <a:r>
              <a:rPr lang="pt-BR" sz="8000" dirty="0" smtClean="0"/>
              <a:t> </a:t>
            </a:r>
          </a:p>
          <a:p>
            <a:pPr lvl="0"/>
            <a:r>
              <a:rPr lang="pt-BR" sz="8000" b="1" dirty="0" smtClean="0"/>
              <a:t>DIFERENCIAÇÃO ››</a:t>
            </a:r>
            <a:r>
              <a:rPr lang="pt-BR" sz="8000" dirty="0" smtClean="0"/>
              <a:t> visa destacar a empresa através de algum </a:t>
            </a:r>
            <a:r>
              <a:rPr lang="pt-BR" sz="8000" b="1" dirty="0" smtClean="0"/>
              <a:t>atributo-chave</a:t>
            </a:r>
            <a:r>
              <a:rPr lang="pt-BR" sz="8000" dirty="0" smtClean="0"/>
              <a:t> que diferencie seus produtos e serviços à de seus concorrentes. A organização escolhe o(s) atributo(s) determinado(s) importante(s) por seus clientes e posiciona de forma diferenciada para satisfazer as necessidades.</a:t>
            </a:r>
          </a:p>
          <a:p>
            <a:pPr>
              <a:buNone/>
            </a:pPr>
            <a:endParaRPr lang="pt-BR" sz="8000" dirty="0" smtClean="0"/>
          </a:p>
          <a:p>
            <a:pPr lvl="0"/>
            <a:r>
              <a:rPr lang="pt-BR" sz="8000" b="1" dirty="0" smtClean="0"/>
              <a:t>FOCO OU NICHO DO MERCADO</a:t>
            </a:r>
            <a:r>
              <a:rPr lang="pt-BR" sz="8000" dirty="0" smtClean="0"/>
              <a:t> ›› Direciona os esforços de uma empresa para um </a:t>
            </a:r>
            <a:r>
              <a:rPr lang="pt-BR" sz="8000" b="1" dirty="0" smtClean="0"/>
              <a:t>segmento específico de mercado</a:t>
            </a:r>
            <a:r>
              <a:rPr lang="pt-BR" sz="8000" dirty="0" smtClean="0"/>
              <a:t>, seja </a:t>
            </a:r>
            <a:r>
              <a:rPr lang="pt-BR" sz="8000" u="sng" dirty="0" smtClean="0"/>
              <a:t>um grupo de clientes</a:t>
            </a:r>
            <a:r>
              <a:rPr lang="pt-BR" sz="8000" dirty="0" smtClean="0"/>
              <a:t> ou </a:t>
            </a:r>
            <a:r>
              <a:rPr lang="pt-BR" sz="8000" u="sng" dirty="0" smtClean="0"/>
              <a:t>uma região</a:t>
            </a:r>
            <a:r>
              <a:rPr lang="pt-BR" sz="8000" dirty="0" smtClean="0"/>
              <a:t> geográfica. Pode ser baseada na diferenciação ou nos custos. </a:t>
            </a:r>
            <a:endParaRPr lang="pt-BR" sz="8000" dirty="0" smtClean="0"/>
          </a:p>
          <a:p>
            <a:endParaRPr lang="pt-BR" sz="8000" dirty="0" smtClean="0"/>
          </a:p>
          <a:p>
            <a:pPr algn="ctr">
              <a:buNone/>
            </a:pPr>
            <a:r>
              <a:rPr lang="pt-BR" sz="8000" dirty="0" smtClean="0"/>
              <a:t>As </a:t>
            </a:r>
            <a:r>
              <a:rPr lang="pt-BR" sz="8000" dirty="0" smtClean="0"/>
              <a:t>estratégias de liderança em custos e de diferenciação almejam a </a:t>
            </a:r>
            <a:r>
              <a:rPr lang="pt-BR" sz="8000" dirty="0" smtClean="0"/>
              <a:t>vantagens competitivas </a:t>
            </a:r>
            <a:r>
              <a:rPr lang="pt-BR" sz="8000" dirty="0" smtClean="0"/>
              <a:t>em toda a indústria já a estratégia de foco objetiva um segmento estreito.</a:t>
            </a:r>
          </a:p>
          <a:p>
            <a:pPr lvl="0">
              <a:buNone/>
            </a:pPr>
            <a:endParaRPr lang="pt-BR" sz="8000" dirty="0" smtClean="0"/>
          </a:p>
          <a:p>
            <a:pPr>
              <a:buNone/>
            </a:pPr>
            <a:endParaRPr lang="pt-BR" sz="8000" dirty="0" smtClean="0"/>
          </a:p>
          <a:p>
            <a:pPr>
              <a:buNone/>
            </a:pPr>
            <a:endParaRPr lang="pt-BR" sz="8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 </a:t>
            </a:r>
            <a:endParaRPr lang="pt-BR" sz="1800" dirty="0"/>
          </a:p>
        </p:txBody>
      </p:sp>
      <p:pic>
        <p:nvPicPr>
          <p:cNvPr id="4" name="Picture 2" descr="F:\Unifei - 1ºSemestre\outros\LogoEfeitra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19034" y="5585034"/>
            <a:ext cx="1272966" cy="127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54ABFDB-181D-449A-AD09-1C9F0037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3452" y="0"/>
            <a:ext cx="11646568" cy="1435767"/>
          </a:xfrm>
        </p:spPr>
        <p:txBody>
          <a:bodyPr/>
          <a:lstStyle/>
          <a:p>
            <a:pPr algn="ctr"/>
            <a:r>
              <a:rPr lang="pt-BR" sz="4000" b="1" dirty="0" smtClean="0"/>
              <a:t>5.7.3 ›› </a:t>
            </a:r>
            <a:r>
              <a:rPr lang="pt-BR" sz="3800" b="1" dirty="0" smtClean="0"/>
              <a:t>As estratégias competitivas de Porter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482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B17AC05-646E-401F-BA57-8A21E59A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6907"/>
            <a:ext cx="11309684" cy="517357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pt-BR" sz="9600" b="1" dirty="0" smtClean="0"/>
              <a:t> </a:t>
            </a:r>
            <a:endParaRPr lang="pt-BR" sz="9600" dirty="0" smtClean="0"/>
          </a:p>
          <a:p>
            <a:pPr lvl="0"/>
            <a:r>
              <a:rPr lang="pt-BR" sz="9600" u="sng" dirty="0" smtClean="0"/>
              <a:t>O conjunto das estratégias funcionais coordenadas</a:t>
            </a:r>
            <a:r>
              <a:rPr lang="pt-BR" sz="9600" dirty="0" smtClean="0"/>
              <a:t> contribui para a realização das estratégias de negócio</a:t>
            </a:r>
            <a:r>
              <a:rPr lang="pt-BR" sz="9600" dirty="0" smtClean="0"/>
              <a:t>.</a:t>
            </a:r>
          </a:p>
          <a:p>
            <a:pPr lvl="0">
              <a:buNone/>
            </a:pPr>
            <a:endParaRPr lang="pt-BR" sz="9600" dirty="0" smtClean="0"/>
          </a:p>
          <a:p>
            <a:pPr lvl="0"/>
            <a:r>
              <a:rPr lang="pt-BR" sz="9600" u="sng" dirty="0" smtClean="0"/>
              <a:t>São formuladas pelos departamentos e constituem planos de ação que definem o papel de cada área funcional e especificam os seus objetivos e as ações necessárias para atingi-los. </a:t>
            </a:r>
            <a:endParaRPr lang="pt-BR" sz="9600" u="sng" dirty="0" smtClean="0"/>
          </a:p>
          <a:p>
            <a:pPr lvl="0"/>
            <a:endParaRPr lang="pt-BR" sz="9600" dirty="0" smtClean="0"/>
          </a:p>
          <a:p>
            <a:pPr lvl="0"/>
            <a:r>
              <a:rPr lang="pt-BR" sz="9600" dirty="0" smtClean="0"/>
              <a:t>São mais detalhadas e abrangem tempos menores que as estratégias de negócios</a:t>
            </a:r>
            <a:r>
              <a:rPr lang="pt-BR" sz="9600" dirty="0" smtClean="0"/>
              <a:t>.</a:t>
            </a:r>
          </a:p>
          <a:p>
            <a:pPr lvl="0"/>
            <a:endParaRPr lang="pt-BR" sz="9600" dirty="0" smtClean="0"/>
          </a:p>
          <a:p>
            <a:pPr lvl="0"/>
            <a:r>
              <a:rPr lang="pt-BR" sz="9600" dirty="0" smtClean="0"/>
              <a:t>É necessário coordena-las entre si para não criar conflitos e nem tratar o departamento como uma unidade organizacional independente. </a:t>
            </a:r>
          </a:p>
          <a:p>
            <a:pPr algn="ctr">
              <a:buNone/>
            </a:pPr>
            <a:r>
              <a:rPr lang="pt-BR" sz="9600" dirty="0" smtClean="0"/>
              <a:t>foco </a:t>
            </a:r>
            <a:r>
              <a:rPr lang="pt-BR" sz="9600" dirty="0" smtClean="0"/>
              <a:t>objetiva um segmento estreito.</a:t>
            </a:r>
          </a:p>
          <a:p>
            <a:pPr lvl="0">
              <a:buNone/>
            </a:pPr>
            <a:endParaRPr lang="pt-BR" sz="9600" dirty="0" smtClean="0"/>
          </a:p>
          <a:p>
            <a:pPr>
              <a:buNone/>
            </a:pPr>
            <a:endParaRPr lang="pt-BR" sz="8000" dirty="0" smtClean="0"/>
          </a:p>
          <a:p>
            <a:pPr>
              <a:buNone/>
            </a:pPr>
            <a:endParaRPr lang="pt-BR" sz="8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 </a:t>
            </a:r>
            <a:endParaRPr lang="pt-BR" sz="1800" dirty="0"/>
          </a:p>
        </p:txBody>
      </p:sp>
      <p:pic>
        <p:nvPicPr>
          <p:cNvPr id="4" name="Picture 2" descr="F:\Unifei - 1ºSemestre\outros\LogoEfeitran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19034" y="5585034"/>
            <a:ext cx="1272966" cy="127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54ABFDB-181D-449A-AD09-1C9F0037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435767"/>
          </a:xfrm>
        </p:spPr>
        <p:txBody>
          <a:bodyPr/>
          <a:lstStyle/>
          <a:p>
            <a:pPr algn="ctr"/>
            <a:r>
              <a:rPr lang="pt-BR" sz="3800" b="1" dirty="0" smtClean="0"/>
              <a:t>5.8 ›› Formulação estratégica de nível </a:t>
            </a:r>
            <a:r>
              <a:rPr lang="pt-BR" sz="3800" b="1" dirty="0" smtClean="0"/>
              <a:t/>
            </a:r>
            <a:br>
              <a:rPr lang="pt-BR" sz="3800" b="1" dirty="0" smtClean="0"/>
            </a:br>
            <a:r>
              <a:rPr lang="pt-BR" sz="3800" b="1" dirty="0" smtClean="0"/>
              <a:t>funcional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b="1" dirty="0" smtClean="0"/>
              <a:t> 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482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</TotalTime>
  <Words>664</Words>
  <Application>Microsoft Office PowerPoint</Application>
  <PresentationFormat>Personalizar</PresentationFormat>
  <Paragraphs>146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Íon</vt:lpstr>
      <vt:lpstr>Tipo de Modelo de Sistema:   Fluxograma Empresa LITY</vt:lpstr>
      <vt:lpstr>Slide 2</vt:lpstr>
      <vt:lpstr>5.7 ›› Formulação estratégica de nível de negócio</vt:lpstr>
      <vt:lpstr>5.7.1 ›› Vantagem competitiva e competências essenciais  </vt:lpstr>
      <vt:lpstr>5.7.2 ›› O modelo das cinco forças competitivas   </vt:lpstr>
      <vt:lpstr>5.7.2 ›› O modelo das cinco forças competitivas   </vt:lpstr>
      <vt:lpstr>5.7.2 ›› O modelo das cinco forças competitivas   </vt:lpstr>
      <vt:lpstr>5.7.3 ›› As estratégias competitivas de Porter    </vt:lpstr>
      <vt:lpstr>5.8 ›› Formulação estratégica de nível  funcional       </vt:lpstr>
      <vt:lpstr>5.8.1 ›› Estratégia de operações:        </vt:lpstr>
      <vt:lpstr>5.8.2 ›› Estratégia de marketing :        </vt:lpstr>
      <vt:lpstr>5.8.3 ›› Estratégia de recursos humanos       </vt:lpstr>
      <vt:lpstr>5.8.4 ›› Estratégia financeira:        </vt:lpstr>
      <vt:lpstr>5.9 Implementação e controle estratégico       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Ygor Carvalho</dc:creator>
  <cp:lastModifiedBy>Contabil-2 </cp:lastModifiedBy>
  <cp:revision>28</cp:revision>
  <dcterms:created xsi:type="dcterms:W3CDTF">2018-05-22T20:03:56Z</dcterms:created>
  <dcterms:modified xsi:type="dcterms:W3CDTF">2018-08-30T17:09:16Z</dcterms:modified>
</cp:coreProperties>
</file>