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IBM Plex Sans Extra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IBMPlexSansExtraLight-bold.fntdata"/><Relationship Id="rId52" Type="http://schemas.openxmlformats.org/officeDocument/2006/relationships/font" Target="fonts/IBMPlexSansExtraLight-regular.fntdata"/><Relationship Id="rId11" Type="http://schemas.openxmlformats.org/officeDocument/2006/relationships/slide" Target="slides/slide6.xml"/><Relationship Id="rId55" Type="http://schemas.openxmlformats.org/officeDocument/2006/relationships/font" Target="fonts/IBMPlexSansExtra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IBMPlexSansExtra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27657979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g127657979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15552a5b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15552a5b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15552a5b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15552a5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15552a5b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15552a5b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15552a5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15552a5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15552a5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15552a5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15552a5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15552a5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15552a5b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15552a5b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15552a5b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315552a5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15552a5b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15552a5b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15552a5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15552a5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2b1a2ec0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22b1a2e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15552a5b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15552a5b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15552a5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15552a5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15552a5b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15552a5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15552a5b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15552a5b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15552a5b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15552a5b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15552a5b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15552a5b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15552a5b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15552a5b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5552a5b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15552a5b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15552a5b0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15552a5b0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15552a5b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15552a5b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22b1a2ec07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22b1a2ec0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1761d7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1761d7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1761d7e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1761d7e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5552a5b0_0_3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15552a5b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15552a5b0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315552a5b0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15552a5b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15552a5b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15552a5b0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15552a5b0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15552a5b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15552a5b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315552a5b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315552a5b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15552a5b0_0_3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15552a5b0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315552a5b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315552a5b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22b1a2ec0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22b1a2ec0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15552a5b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15552a5b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1761d7e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31761d7e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2b1a2ec07_0_3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2b1a2ec07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2b1a2ec0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2b1a2ec0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15552a5b0_0_4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15552a5b0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15552a5b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315552a5b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27657979d5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27657979d5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15552a5b0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315552a5b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15552a5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15552a5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2b1a2ec07_0_3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2b1a2ec0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15552a5b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15552a5b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657979d5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657979d5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inicial - fornecer uma plataforma onde os usuários pudessem consultar informações de opções de investimento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81E30"/>
                </a:solidFill>
              </a:defRPr>
            </a:lvl1pPr>
            <a:lvl2pPr lvl="1">
              <a:buNone/>
              <a:defRPr>
                <a:solidFill>
                  <a:srgbClr val="081E30"/>
                </a:solidFill>
              </a:defRPr>
            </a:lvl2pPr>
            <a:lvl3pPr lvl="2">
              <a:buNone/>
              <a:defRPr>
                <a:solidFill>
                  <a:srgbClr val="081E30"/>
                </a:solidFill>
              </a:defRPr>
            </a:lvl3pPr>
            <a:lvl4pPr lvl="3">
              <a:buNone/>
              <a:defRPr>
                <a:solidFill>
                  <a:srgbClr val="081E30"/>
                </a:solidFill>
              </a:defRPr>
            </a:lvl4pPr>
            <a:lvl5pPr lvl="4">
              <a:buNone/>
              <a:defRPr>
                <a:solidFill>
                  <a:srgbClr val="081E30"/>
                </a:solidFill>
              </a:defRPr>
            </a:lvl5pPr>
            <a:lvl6pPr lvl="5">
              <a:buNone/>
              <a:defRPr>
                <a:solidFill>
                  <a:srgbClr val="081E30"/>
                </a:solidFill>
              </a:defRPr>
            </a:lvl6pPr>
            <a:lvl7pPr lvl="6">
              <a:buNone/>
              <a:defRPr>
                <a:solidFill>
                  <a:srgbClr val="081E30"/>
                </a:solidFill>
              </a:defRPr>
            </a:lvl7pPr>
            <a:lvl8pPr lvl="7">
              <a:buNone/>
              <a:defRPr>
                <a:solidFill>
                  <a:srgbClr val="081E30"/>
                </a:solidFill>
              </a:defRPr>
            </a:lvl8pPr>
            <a:lvl9pPr lvl="8">
              <a:buNone/>
              <a:defRPr>
                <a:solidFill>
                  <a:srgbClr val="081E3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25" y="0"/>
            <a:ext cx="9144000" cy="263400"/>
          </a:xfrm>
          <a:prstGeom prst="rect">
            <a:avLst/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3250" y="36000"/>
            <a:ext cx="280098" cy="1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descrição de seção 1">
  <p:cSld name="SECTION_TITLE_AND_DESCRIPTION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rgbClr val="081E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265500" y="15979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65500" y="33819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2700" y="1189250"/>
            <a:ext cx="2450599" cy="16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932350" y="3001700"/>
            <a:ext cx="18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Underlying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bg>
      <p:bgPr>
        <a:solidFill>
          <a:srgbClr val="081E30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6700" y="1380825"/>
            <a:ext cx="2450599" cy="16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/>
        </p:nvSpPr>
        <p:spPr>
          <a:xfrm>
            <a:off x="3646350" y="3193275"/>
            <a:ext cx="185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FFFFFF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Underlying</a:t>
            </a:r>
            <a:endParaRPr sz="2500">
              <a:solidFill>
                <a:srgbClr val="FFFFFF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 1">
  <p:cSld name="CUSTOM_1">
    <p:bg>
      <p:bgPr>
        <a:solidFill>
          <a:srgbClr val="081E3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46700" y="785200"/>
            <a:ext cx="2450599" cy="16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2711100" y="2849825"/>
            <a:ext cx="3721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Módulos - Geral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Underlying</a:t>
            </a:r>
            <a:endParaRPr sz="1600"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475" y="1046650"/>
            <a:ext cx="4933057" cy="3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2542650" y="2864950"/>
            <a:ext cx="405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Módulos - Opções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718575" y="559725"/>
            <a:ext cx="405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Options (API)</a:t>
            </a:r>
            <a:endParaRPr sz="16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813" y="1094375"/>
            <a:ext cx="5368368" cy="38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Options (Data Sources)</a:t>
            </a:r>
            <a:endParaRPr sz="1600"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238" y="1317600"/>
            <a:ext cx="6459527" cy="36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Options (Services)</a:t>
            </a:r>
            <a:endParaRPr sz="1600"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75" y="1570250"/>
            <a:ext cx="4257250" cy="3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542650" y="2864950"/>
            <a:ext cx="4058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Módulos - Ações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Stocks (API)</a:t>
            </a:r>
            <a:endParaRPr sz="1600"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000" y="1088525"/>
            <a:ext cx="5151988" cy="38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Visão de módulos</a:t>
            </a:r>
            <a:r>
              <a:rPr lang="pt-BR" sz="1600"/>
              <a:t> - Stocks (Data Sources)</a:t>
            </a:r>
            <a:endParaRPr sz="1600"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438" y="1247800"/>
            <a:ext cx="6571132" cy="37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2242800" y="2880100"/>
            <a:ext cx="4658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Módulos - Estratégias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50350" y="342325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40"/>
              <a:t>SIN412 - Desenvolvimento de Aplicações em Sistemas de Informação</a:t>
            </a:r>
            <a:endParaRPr b="1" sz="1540"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250350" y="1623425"/>
            <a:ext cx="4045200" cy="58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40"/>
              <a:t>Fase 2 - Desenvolvimento do projeto Underlying</a:t>
            </a:r>
            <a:endParaRPr b="1" sz="1540"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356100" y="4793400"/>
            <a:ext cx="1215900" cy="3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140"/>
              <a:t>06/06/2022</a:t>
            </a:r>
            <a:endParaRPr b="1" sz="1140"/>
          </a:p>
        </p:txBody>
      </p:sp>
      <p:sp>
        <p:nvSpPr>
          <p:cNvPr id="36" name="Google Shape;36;p7"/>
          <p:cNvSpPr txBox="1"/>
          <p:nvPr/>
        </p:nvSpPr>
        <p:spPr>
          <a:xfrm>
            <a:off x="514350" y="2904525"/>
            <a:ext cx="35172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/>
              <a:t>Bruno Brandão Borges - </a:t>
            </a:r>
            <a:r>
              <a:rPr lang="pt-BR" sz="1100">
                <a:solidFill>
                  <a:schemeClr val="dk1"/>
                </a:solidFill>
              </a:rPr>
              <a:t>2018014331</a:t>
            </a:r>
            <a:br>
              <a:rPr lang="pt-BR" sz="1100"/>
            </a:br>
            <a:r>
              <a:rPr lang="pt-BR" sz="1100"/>
              <a:t>Ivan Leoni Vilas Boas </a:t>
            </a:r>
            <a:r>
              <a:rPr lang="pt-BR" sz="1100"/>
              <a:t>-</a:t>
            </a:r>
            <a:r>
              <a:rPr lang="pt-BR" sz="1100"/>
              <a:t> </a:t>
            </a:r>
            <a:r>
              <a:rPr lang="pt-BR" sz="1100">
                <a:solidFill>
                  <a:schemeClr val="dk1"/>
                </a:solidFill>
              </a:rPr>
              <a:t>2018009073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Leonardo Rodrigo de Sousa - </a:t>
            </a:r>
            <a:r>
              <a:rPr lang="pt-BR" sz="1100"/>
              <a:t>2018015965</a:t>
            </a:r>
            <a:br>
              <a:rPr lang="pt-BR" sz="1100"/>
            </a:br>
            <a:r>
              <a:rPr lang="pt-BR" sz="1100"/>
              <a:t>Lucas Tiense Blazzi - </a:t>
            </a:r>
            <a:r>
              <a:rPr lang="pt-BR" sz="1100">
                <a:solidFill>
                  <a:schemeClr val="dk1"/>
                </a:solidFill>
              </a:rPr>
              <a:t>2018003310</a:t>
            </a:r>
            <a:br>
              <a:rPr lang="pt-BR" sz="1100"/>
            </a:br>
            <a:r>
              <a:rPr lang="pt-BR" sz="1100"/>
              <a:t>Thiago Marcelo Passos - </a:t>
            </a:r>
            <a:r>
              <a:rPr lang="pt-BR" sz="1100">
                <a:solidFill>
                  <a:schemeClr val="dk1"/>
                </a:solidFill>
              </a:rPr>
              <a:t>2018002850</a:t>
            </a:r>
            <a:br>
              <a:rPr lang="pt-BR" sz="1100"/>
            </a:br>
            <a:r>
              <a:rPr lang="pt-BR" sz="1100"/>
              <a:t>Wesley Alexandre de Almeida Gomes - </a:t>
            </a:r>
            <a:r>
              <a:rPr lang="pt-BR" sz="1100">
                <a:solidFill>
                  <a:schemeClr val="dk1"/>
                </a:solidFill>
              </a:rPr>
              <a:t>2018005806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</a:t>
            </a:r>
            <a:r>
              <a:rPr lang="pt-BR" sz="1600"/>
              <a:t> módulos - Strategies (API)</a:t>
            </a:r>
            <a:endParaRPr sz="1600"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38" y="1136250"/>
            <a:ext cx="7851114" cy="38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242800" y="2880100"/>
            <a:ext cx="4658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Deployment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</a:t>
            </a:r>
            <a:endParaRPr sz="1600"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275" y="713238"/>
            <a:ext cx="3003452" cy="412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 - Options Service</a:t>
            </a:r>
            <a:endParaRPr sz="1600"/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3" y="1317589"/>
            <a:ext cx="7285424" cy="32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975" y="431763"/>
            <a:ext cx="1210760" cy="42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 - Strategies Service</a:t>
            </a:r>
            <a:endParaRPr sz="1600"/>
          </a:p>
        </p:txBody>
      </p:sp>
      <p:sp>
        <p:nvSpPr>
          <p:cNvPr id="200" name="Google Shape;20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975" y="431763"/>
            <a:ext cx="1210760" cy="42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488" y="1156000"/>
            <a:ext cx="4531033" cy="38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 - Stocks Service</a:t>
            </a:r>
            <a:endParaRPr sz="1600"/>
          </a:p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975" y="431763"/>
            <a:ext cx="1210760" cy="42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7600"/>
            <a:ext cx="7471173" cy="33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 - Frontend Service</a:t>
            </a:r>
            <a:endParaRPr sz="1600"/>
          </a:p>
        </p:txBody>
      </p:sp>
      <p:sp>
        <p:nvSpPr>
          <p:cNvPr id="216" name="Google Shape;21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5975" y="431763"/>
            <a:ext cx="1210760" cy="42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025" y="1075125"/>
            <a:ext cx="4687947" cy="384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de deployment - Workflows Service</a:t>
            </a:r>
            <a:endParaRPr sz="1600"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400" y="1431488"/>
            <a:ext cx="7471175" cy="228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525" y="3999750"/>
            <a:ext cx="2252975" cy="8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2242800" y="2880100"/>
            <a:ext cx="4658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Lógica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Lógica</a:t>
            </a:r>
            <a:endParaRPr sz="1600"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50" y="1935774"/>
            <a:ext cx="7676299" cy="17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Equipe</a:t>
            </a:r>
            <a:endParaRPr b="1" sz="264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Lógica</a:t>
            </a:r>
            <a:endParaRPr sz="1600"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105375"/>
            <a:ext cx="8167658" cy="3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Lógica</a:t>
            </a:r>
            <a:endParaRPr sz="1600"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875" y="605912"/>
            <a:ext cx="2064925" cy="45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7725" y="1323324"/>
            <a:ext cx="2064925" cy="37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4250975" y="923125"/>
            <a:ext cx="119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Backlog do Sprint 1</a:t>
            </a:r>
            <a:endParaRPr b="1" sz="2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e</a:t>
            </a:r>
            <a:endParaRPr b="1" sz="26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Desempenho</a:t>
            </a:r>
            <a:endParaRPr b="1" sz="264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geral</a:t>
            </a:r>
            <a:endParaRPr sz="1600"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25" y="1519399"/>
            <a:ext cx="7691949" cy="29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Tarefas da sprint 1</a:t>
            </a:r>
            <a:endParaRPr sz="1600"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25" y="1363013"/>
            <a:ext cx="2191027" cy="31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6450" y="1351305"/>
            <a:ext cx="2191025" cy="3174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50" y="1357822"/>
            <a:ext cx="2191025" cy="3161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/>
        </p:nvSpPr>
        <p:spPr>
          <a:xfrm>
            <a:off x="718574" y="45260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</a:t>
            </a: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:</a:t>
            </a: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 7 SP | Real: 10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20/05/2022 | 17/05/2022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278" name="Google Shape;278;p39"/>
          <p:cNvSpPr txBox="1"/>
          <p:nvPr/>
        </p:nvSpPr>
        <p:spPr>
          <a:xfrm>
            <a:off x="3536448" y="4526075"/>
            <a:ext cx="21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10 SP | Real: 8 SP</a:t>
            </a:r>
            <a:endParaRPr sz="900">
              <a:solidFill>
                <a:schemeClr val="dk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20/05/2022 | 17/05/2022</a:t>
            </a:r>
            <a:endParaRPr sz="900">
              <a:solidFill>
                <a:schemeClr val="dk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279" name="Google Shape;279;p39"/>
          <p:cNvSpPr txBox="1"/>
          <p:nvPr/>
        </p:nvSpPr>
        <p:spPr>
          <a:xfrm>
            <a:off x="6591262" y="45260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7 SP | Real: 7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13/05/2022 | 15/05/2022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Tarefas da sprint 1</a:t>
            </a:r>
            <a:endParaRPr sz="1600"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86" name="Google Shape;2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400" y="1635478"/>
            <a:ext cx="2112975" cy="282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650" y="1592325"/>
            <a:ext cx="2158650" cy="269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7900" y="1592314"/>
            <a:ext cx="2158650" cy="26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896087" y="446525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8 SP | Real: 6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13/05/2022 | 20/05/2022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3754187" y="42850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10 SP | Real: 11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20/05/2022 | 27/05/2022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6679437" y="4285075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6 SP | Real: 4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20/05/2022 | 23/05/2022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Tarefas da sprint 1</a:t>
            </a:r>
            <a:endParaRPr sz="16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475" y="1272475"/>
            <a:ext cx="2178575" cy="268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3325" y="1272473"/>
            <a:ext cx="2293950" cy="32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1331962" y="399195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3 SP | Real: 3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27/05/2022 | 25/05/2022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062512" y="454105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4 SP | Real: 4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27/05/2022 | 23/05/2022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Tarefas da sprint 1</a:t>
            </a:r>
            <a:endParaRPr sz="1600"/>
          </a:p>
        </p:txBody>
      </p:sp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500" y="1441463"/>
            <a:ext cx="2178575" cy="13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301" y="1441475"/>
            <a:ext cx="2115800" cy="25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 txBox="1"/>
          <p:nvPr/>
        </p:nvSpPr>
        <p:spPr>
          <a:xfrm>
            <a:off x="1294412" y="4031600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3 SP | Real: 2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27/05/2022 | 26/05/2022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6058012" y="2652113"/>
            <a:ext cx="181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Planejado: 6 SP | Real: 7 SP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20/05/2022 | 24/05/2022</a:t>
            </a:r>
            <a:endParaRPr sz="9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Visão de desempenho</a:t>
            </a:r>
            <a:r>
              <a:rPr b="1" lang="pt-BR" sz="2640"/>
              <a:t> </a:t>
            </a:r>
            <a:endParaRPr b="1" sz="264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Gráfico de controle de velocidade</a:t>
            </a:r>
            <a:endParaRPr sz="1600"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50" y="1248525"/>
            <a:ext cx="8747076" cy="3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438" y="1108875"/>
            <a:ext cx="6829123" cy="355797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1157450" y="43950"/>
            <a:ext cx="1376700" cy="1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lt1"/>
                </a:solidFill>
              </a:rPr>
              <a:t>Equipe SCRUM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2761025" y="43950"/>
            <a:ext cx="1376700" cy="1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999999"/>
                </a:solidFill>
              </a:rPr>
              <a:t>Sistema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4364600" y="43950"/>
            <a:ext cx="1376700" cy="1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999999"/>
                </a:solidFill>
              </a:rPr>
              <a:t>Backlog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50" name="Google Shape;50;p9"/>
          <p:cNvSpPr/>
          <p:nvPr/>
        </p:nvSpPr>
        <p:spPr>
          <a:xfrm>
            <a:off x="5968175" y="43950"/>
            <a:ext cx="1376700" cy="1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999999"/>
                </a:solidFill>
              </a:rPr>
              <a:t>Mockups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7571750" y="43950"/>
            <a:ext cx="1376700" cy="189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999999"/>
                </a:solidFill>
              </a:rPr>
              <a:t>Stack</a:t>
            </a:r>
            <a:endParaRPr b="1" sz="800">
              <a:solidFill>
                <a:srgbClr val="999999"/>
              </a:solidFill>
            </a:endParaRPr>
          </a:p>
        </p:txBody>
      </p:sp>
      <p:sp>
        <p:nvSpPr>
          <p:cNvPr id="52" name="Google Shape;52;p9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Equipe</a:t>
            </a:r>
            <a:endParaRPr sz="1600"/>
          </a:p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Diagrama de Fluxo Cumulativo</a:t>
            </a:r>
            <a:endParaRPr sz="1600"/>
          </a:p>
        </p:txBody>
      </p:sp>
      <p:sp>
        <p:nvSpPr>
          <p:cNvPr id="329" name="Google Shape;32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3225"/>
            <a:ext cx="8839197" cy="3336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/>
        </p:nvSpPr>
        <p:spPr>
          <a:xfrm>
            <a:off x="718575" y="559725"/>
            <a:ext cx="479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Desempenho da S</a:t>
            </a:r>
            <a:r>
              <a:rPr lang="pt-BR" sz="1600">
                <a:solidFill>
                  <a:schemeClr val="dk1"/>
                </a:solidFill>
              </a:rPr>
              <a:t>print 1</a:t>
            </a:r>
            <a:endParaRPr sz="1600"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718575" y="1416800"/>
            <a:ext cx="5772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Total de Story Points planejado: 60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Total de Story Points real (sem testes): 62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Tempo médio de atividade: 5 dias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Erros de estimativa ocasionados por: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ExtraLight"/>
              <a:buChar char="●"/>
            </a:pPr>
            <a:r>
              <a:rPr lang="pt-BR" sz="1000">
                <a:solidFill>
                  <a:schemeClr val="dk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 Realização de testes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ExtraLight"/>
              <a:buChar char="○"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Complexidade aumentada pela necessidade de realização de testes na AWS.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ExtraLight"/>
              <a:buChar char="○"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Falta de conhecimento de frameworks de teste em React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ExtraLight"/>
              <a:buChar char="●"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ExtraLight"/>
              <a:buChar char="○"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Modelagem de arquitetura com foco em redução de custo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IBM Plex Sans ExtraLight"/>
              <a:buChar char="○"/>
            </a:pPr>
            <a:r>
              <a:rPr lang="pt-BR" sz="1000"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Geração de performance insatisfatória no mecanismo de busca - mudança de recurso de busca (nova tecnologia + retrabalho)</a:t>
            </a:r>
            <a:endParaRPr sz="1000"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Backlog do Produto</a:t>
            </a:r>
            <a:endParaRPr b="1" sz="264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Sprint 2</a:t>
            </a:r>
            <a:endParaRPr sz="1600"/>
          </a:p>
        </p:txBody>
      </p:sp>
      <p:sp>
        <p:nvSpPr>
          <p:cNvPr id="348" name="Google Shape;34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349" name="Google Shape;3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638" y="1034625"/>
            <a:ext cx="7028723" cy="384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9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Retrospectiva</a:t>
            </a:r>
            <a:endParaRPr b="1" sz="264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360" name="Google Shape;360;p50"/>
          <p:cNvSpPr/>
          <p:nvPr/>
        </p:nvSpPr>
        <p:spPr>
          <a:xfrm>
            <a:off x="595750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04948C"/>
          </a:solidFill>
          <a:ln cap="flat" cmpd="sng" w="9525">
            <a:solidFill>
              <a:srgbClr val="0494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O que deu certo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1" name="Google Shape;361;p50"/>
          <p:cNvSpPr/>
          <p:nvPr/>
        </p:nvSpPr>
        <p:spPr>
          <a:xfrm>
            <a:off x="2782125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EC1C64"/>
          </a:solidFill>
          <a:ln cap="flat" cmpd="sng" w="9525">
            <a:solidFill>
              <a:srgbClr val="EC1C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O que deu errado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2" name="Google Shape;362;p50"/>
          <p:cNvSpPr/>
          <p:nvPr/>
        </p:nvSpPr>
        <p:spPr>
          <a:xfrm>
            <a:off x="4898700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9D26B4"/>
          </a:solidFill>
          <a:ln cap="flat" cmpd="sng" w="9525">
            <a:solidFill>
              <a:srgbClr val="9D26B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Pontos de atenção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3" name="Google Shape;363;p50"/>
          <p:cNvSpPr/>
          <p:nvPr/>
        </p:nvSpPr>
        <p:spPr>
          <a:xfrm>
            <a:off x="7090325" y="558325"/>
            <a:ext cx="1493400" cy="251100"/>
          </a:xfrm>
          <a:prstGeom prst="roundRect">
            <a:avLst>
              <a:gd fmla="val 16667" name="adj"/>
            </a:avLst>
          </a:prstGeom>
          <a:solidFill>
            <a:srgbClr val="3B54B3"/>
          </a:solidFill>
          <a:ln cap="flat" cmpd="sng" w="9525">
            <a:solidFill>
              <a:srgbClr val="3B54B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</a:rPr>
              <a:t>Ações para melhorar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364" name="Google Shape;364;p50"/>
          <p:cNvSpPr txBox="1"/>
          <p:nvPr/>
        </p:nvSpPr>
        <p:spPr>
          <a:xfrm>
            <a:off x="379425" y="1235300"/>
            <a:ext cx="1779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Features do frontend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Features do backend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Elaboração da arquitetura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Documentação proposta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Adaptação da arquitetura para ganho de performance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Deploy da arquitetura serverless na nuvem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Pipeline de deployment automatizado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Comunicação para integração entre pessoas (back/front)</a:t>
            </a:r>
            <a:endParaRPr sz="800"/>
          </a:p>
        </p:txBody>
      </p:sp>
      <p:cxnSp>
        <p:nvCxnSpPr>
          <p:cNvPr id="365" name="Google Shape;365;p50"/>
          <p:cNvCxnSpPr/>
          <p:nvPr/>
        </p:nvCxnSpPr>
        <p:spPr>
          <a:xfrm flipH="1">
            <a:off x="2421775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50"/>
          <p:cNvCxnSpPr/>
          <p:nvPr/>
        </p:nvCxnSpPr>
        <p:spPr>
          <a:xfrm flipH="1">
            <a:off x="4568550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0"/>
          <p:cNvCxnSpPr/>
          <p:nvPr/>
        </p:nvCxnSpPr>
        <p:spPr>
          <a:xfrm flipH="1">
            <a:off x="6715325" y="1235300"/>
            <a:ext cx="6900" cy="30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50"/>
          <p:cNvSpPr txBox="1"/>
          <p:nvPr/>
        </p:nvSpPr>
        <p:spPr>
          <a:xfrm>
            <a:off x="4898688" y="1235300"/>
            <a:ext cx="149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Teste unitário AWS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Teste unitário Jest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Validação de desempenho de recurso antes da implementação para evitar retrabalho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Controle das tarefas no Jira </a:t>
            </a:r>
            <a:endParaRPr sz="800"/>
          </a:p>
        </p:txBody>
      </p:sp>
      <p:sp>
        <p:nvSpPr>
          <p:cNvPr id="369" name="Google Shape;369;p50"/>
          <p:cNvSpPr txBox="1"/>
          <p:nvPr/>
        </p:nvSpPr>
        <p:spPr>
          <a:xfrm>
            <a:off x="6985050" y="1235300"/>
            <a:ext cx="1843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Alocar pessoas especificamente para a realização dos testes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Definir horário de reunião semanal com uma semana de antecedência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Estudar de modo aprofundado as tecnologias que envolvem testes unitários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Criar recursos da aws fictícios para realização de testes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Solicitar atualização diária das atividades no Jira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Padronizar ações no GitHub - GitFlow</a:t>
            </a:r>
            <a:endParaRPr sz="800"/>
          </a:p>
        </p:txBody>
      </p:sp>
      <p:sp>
        <p:nvSpPr>
          <p:cNvPr id="370" name="Google Shape;370;p50"/>
          <p:cNvSpPr txBox="1"/>
          <p:nvPr/>
        </p:nvSpPr>
        <p:spPr>
          <a:xfrm>
            <a:off x="2751913" y="1235300"/>
            <a:ext cx="149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Testes de implementação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Comunicação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Realocação de tarefas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Validação da entrega com o usuário </a:t>
            </a:r>
            <a:endParaRPr sz="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(tempo / disponibilidade)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Objetivos </a:t>
            </a:r>
            <a:r>
              <a:rPr b="1" lang="pt-BR" sz="2640"/>
              <a:t>do Sistema</a:t>
            </a:r>
            <a:endParaRPr b="1" sz="26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718575" y="559725"/>
            <a:ext cx="31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Objetivos do sistema</a:t>
            </a:r>
            <a:endParaRPr sz="1600"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3864663" y="2622613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</a:rPr>
              <a:t>Underlying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5293950" y="559725"/>
            <a:ext cx="3727200" cy="85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81E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081E30"/>
                </a:solidFill>
              </a:rPr>
              <a:t>Plataforma no ramo do mercado financeiro voltada principalmente para mercado de opções, com o objetivo de auxiliar investidores de opções a tomar decisões de maneira mais precisa e com maior velocidade em relação aos meios atuais.</a:t>
            </a:r>
            <a:endParaRPr b="1" sz="800">
              <a:solidFill>
                <a:srgbClr val="081E30"/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5756225" y="1605100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Conteúdo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5756225" y="3710925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Facilitadores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69" name="Google Shape;69;p11"/>
          <p:cNvSpPr/>
          <p:nvPr/>
        </p:nvSpPr>
        <p:spPr>
          <a:xfrm>
            <a:off x="1858575" y="3568325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Interface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0" name="Google Shape;70;p11"/>
          <p:cNvSpPr/>
          <p:nvPr/>
        </p:nvSpPr>
        <p:spPr>
          <a:xfrm>
            <a:off x="1858575" y="1605100"/>
            <a:ext cx="1269900" cy="331500"/>
          </a:xfrm>
          <a:prstGeom prst="roundRect">
            <a:avLst>
              <a:gd fmla="val 16667" name="adj"/>
            </a:avLst>
          </a:prstGeom>
          <a:solidFill>
            <a:srgbClr val="081E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lt1"/>
                </a:solidFill>
              </a:rPr>
              <a:t>Arquitetura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6505700" y="2018725"/>
            <a:ext cx="2363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Visualização de opções (registro / séries)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Montagem de testes de operações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Métricas de mercado e greeks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Criação de opções fictícias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Payoff de opções e estratégias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Grades de opções de uma ação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2" name="Google Shape;72;p11"/>
          <p:cNvCxnSpPr>
            <a:stCxn id="67" idx="2"/>
            <a:endCxn id="71" idx="1"/>
          </p:cNvCxnSpPr>
          <p:nvPr/>
        </p:nvCxnSpPr>
        <p:spPr>
          <a:xfrm flipH="1" rot="-5400000">
            <a:off x="6022625" y="2305150"/>
            <a:ext cx="851700" cy="114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1"/>
          <p:cNvSpPr txBox="1"/>
          <p:nvPr/>
        </p:nvSpPr>
        <p:spPr>
          <a:xfrm>
            <a:off x="6546450" y="4179625"/>
            <a:ext cx="23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Busca avançada de opções (filtros)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Velocidade de resposta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Compartilhamento de operações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4" name="Google Shape;74;p11"/>
          <p:cNvCxnSpPr>
            <a:stCxn id="68" idx="2"/>
            <a:endCxn id="73" idx="1"/>
          </p:cNvCxnSpPr>
          <p:nvPr/>
        </p:nvCxnSpPr>
        <p:spPr>
          <a:xfrm flipH="1" rot="-5400000">
            <a:off x="6200225" y="4233375"/>
            <a:ext cx="537300" cy="15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1"/>
          <p:cNvSpPr txBox="1"/>
          <p:nvPr/>
        </p:nvSpPr>
        <p:spPr>
          <a:xfrm>
            <a:off x="0" y="2086000"/>
            <a:ext cx="236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Alta disponibilidade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Escalável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Alta velocidade de resposta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Pay-as-you-go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Fácil manutenção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6" name="Google Shape;76;p11"/>
          <p:cNvCxnSpPr>
            <a:stCxn id="70" idx="2"/>
            <a:endCxn id="75" idx="3"/>
          </p:cNvCxnSpPr>
          <p:nvPr/>
        </p:nvCxnSpPr>
        <p:spPr>
          <a:xfrm rot="5400000">
            <a:off x="2030625" y="2269600"/>
            <a:ext cx="795900" cy="1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1"/>
          <p:cNvSpPr txBox="1"/>
          <p:nvPr/>
        </p:nvSpPr>
        <p:spPr>
          <a:xfrm>
            <a:off x="0" y="4179625"/>
            <a:ext cx="236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Amigável (vantagem competitiva)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Intuitiva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Focada em visualização de dados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78" name="Google Shape;78;p11"/>
          <p:cNvCxnSpPr>
            <a:stCxn id="69" idx="2"/>
            <a:endCxn id="77" idx="3"/>
          </p:cNvCxnSpPr>
          <p:nvPr/>
        </p:nvCxnSpPr>
        <p:spPr>
          <a:xfrm rot="5400000">
            <a:off x="2088525" y="4174925"/>
            <a:ext cx="680100" cy="129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>
            <a:stCxn id="65" idx="1"/>
            <a:endCxn id="70" idx="3"/>
          </p:cNvCxnSpPr>
          <p:nvPr/>
        </p:nvCxnSpPr>
        <p:spPr>
          <a:xfrm rot="10800000">
            <a:off x="3128463" y="1770763"/>
            <a:ext cx="736200" cy="1017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>
            <a:stCxn id="65" idx="1"/>
            <a:endCxn id="69" idx="3"/>
          </p:cNvCxnSpPr>
          <p:nvPr/>
        </p:nvCxnSpPr>
        <p:spPr>
          <a:xfrm flipH="1">
            <a:off x="3128463" y="2788363"/>
            <a:ext cx="736200" cy="945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1"/>
          <p:cNvCxnSpPr>
            <a:stCxn id="65" idx="3"/>
            <a:endCxn id="67" idx="1"/>
          </p:cNvCxnSpPr>
          <p:nvPr/>
        </p:nvCxnSpPr>
        <p:spPr>
          <a:xfrm flipH="1" rot="10800000">
            <a:off x="5134563" y="1770763"/>
            <a:ext cx="621600" cy="10176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1"/>
          <p:cNvCxnSpPr>
            <a:stCxn id="65" idx="3"/>
            <a:endCxn id="68" idx="1"/>
          </p:cNvCxnSpPr>
          <p:nvPr/>
        </p:nvCxnSpPr>
        <p:spPr>
          <a:xfrm>
            <a:off x="5134563" y="2788363"/>
            <a:ext cx="621600" cy="10884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250350" y="342325"/>
            <a:ext cx="4045200" cy="43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640"/>
              <a:t>Arquitetura do Sistema</a:t>
            </a:r>
            <a:endParaRPr b="1" sz="264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2624700" y="3192000"/>
            <a:ext cx="23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085650" y="2842250"/>
            <a:ext cx="29727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Arquitetura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IBM Plex Sans ExtraLight"/>
                <a:ea typeface="IBM Plex Sans ExtraLight"/>
                <a:cs typeface="IBM Plex Sans ExtraLight"/>
                <a:sym typeface="IBM Plex Sans ExtraLight"/>
              </a:rPr>
              <a:t>Visão de Camadas</a:t>
            </a:r>
            <a:endParaRPr sz="2400">
              <a:solidFill>
                <a:schemeClr val="lt1"/>
              </a:solidFill>
              <a:latin typeface="IBM Plex Sans ExtraLight"/>
              <a:ea typeface="IBM Plex Sans ExtraLight"/>
              <a:cs typeface="IBM Plex Sans ExtraLight"/>
              <a:sym typeface="IBM Plex Sans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718575" y="559725"/>
            <a:ext cx="357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Visão em camadas</a:t>
            </a:r>
            <a:endParaRPr sz="1600"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highlight>
                <a:srgbClr val="081E30"/>
              </a:highlight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888" y="1249225"/>
            <a:ext cx="5818224" cy="36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