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IBM Plex Sans"/>
      <p:regular r:id="rId44"/>
      <p:bold r:id="rId45"/>
      <p:italic r:id="rId46"/>
      <p:boldItalic r:id="rId47"/>
    </p:embeddedFont>
    <p:embeddedFont>
      <p:font typeface="IBM Plex Sans Extra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IBMPlexSans-regular.fntdata"/><Relationship Id="rId43" Type="http://schemas.openxmlformats.org/officeDocument/2006/relationships/slide" Target="slides/slide38.xml"/><Relationship Id="rId46" Type="http://schemas.openxmlformats.org/officeDocument/2006/relationships/font" Target="fonts/IBMPlexSans-italic.fntdata"/><Relationship Id="rId45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SansExtraLight-regular.fntdata"/><Relationship Id="rId47" Type="http://schemas.openxmlformats.org/officeDocument/2006/relationships/font" Target="fonts/IBMPlexSans-boldItalic.fntdata"/><Relationship Id="rId49" Type="http://schemas.openxmlformats.org/officeDocument/2006/relationships/font" Target="fonts/IBMPlexSans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SansExtraLight-boldItalic.fntdata"/><Relationship Id="rId50" Type="http://schemas.openxmlformats.org/officeDocument/2006/relationships/font" Target="fonts/IBMPlexSansExtra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7657979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27657979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c58a02ac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c58a02ac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c58a02ac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c58a02ac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58a02ac7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58a02a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1761d7e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1761d7e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58a02ac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c58a02ac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552e7a2a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c552e7a2a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c58a02ac7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c58a02a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c58a02a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c58a02a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58a02a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c58a02a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c58a02a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c58a02a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2b1a2ec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22b1a2e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c58a02a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c58a02a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c58a02ac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c58a02a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c58a02ac7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c58a02a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c58a02ac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c58a02ac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c58a02ac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c58a02ac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c58a02a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c58a02a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c58a02a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c58a02a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c58a02a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c58a02a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c58a02a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c58a02a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c58a02ac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c58a02ac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2b1a2ec07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22b1a2ec0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c58a02a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c58a02a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c58a02a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c58a02a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c58a02ac7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c58a02ac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c58a02a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c58a02a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c58a02ac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c58a02ac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15552a5b0_0_4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15552a5b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15552a5b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15552a5b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7657979d5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7657979d5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c58a02ac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c58a02ac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2b1a2ec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22b1a2ec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15552a5b0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315552a5b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15552a5b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15552a5b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b1a2ec07_0_3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b1a2ec0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c58a02a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c58a02a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58a02ac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c58a02ac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81E30"/>
                </a:solidFill>
              </a:defRPr>
            </a:lvl1pPr>
            <a:lvl2pPr lvl="1">
              <a:buNone/>
              <a:defRPr>
                <a:solidFill>
                  <a:srgbClr val="081E30"/>
                </a:solidFill>
              </a:defRPr>
            </a:lvl2pPr>
            <a:lvl3pPr lvl="2">
              <a:buNone/>
              <a:defRPr>
                <a:solidFill>
                  <a:srgbClr val="081E30"/>
                </a:solidFill>
              </a:defRPr>
            </a:lvl3pPr>
            <a:lvl4pPr lvl="3">
              <a:buNone/>
              <a:defRPr>
                <a:solidFill>
                  <a:srgbClr val="081E30"/>
                </a:solidFill>
              </a:defRPr>
            </a:lvl4pPr>
            <a:lvl5pPr lvl="4">
              <a:buNone/>
              <a:defRPr>
                <a:solidFill>
                  <a:srgbClr val="081E30"/>
                </a:solidFill>
              </a:defRPr>
            </a:lvl5pPr>
            <a:lvl6pPr lvl="5">
              <a:buNone/>
              <a:defRPr>
                <a:solidFill>
                  <a:srgbClr val="081E30"/>
                </a:solidFill>
              </a:defRPr>
            </a:lvl6pPr>
            <a:lvl7pPr lvl="6">
              <a:buNone/>
              <a:defRPr>
                <a:solidFill>
                  <a:srgbClr val="081E30"/>
                </a:solidFill>
              </a:defRPr>
            </a:lvl7pPr>
            <a:lvl8pPr lvl="7">
              <a:buNone/>
              <a:defRPr>
                <a:solidFill>
                  <a:srgbClr val="081E30"/>
                </a:solidFill>
              </a:defRPr>
            </a:lvl8pPr>
            <a:lvl9pPr lvl="8">
              <a:buNone/>
              <a:defRPr>
                <a:solidFill>
                  <a:srgbClr val="081E3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25" y="0"/>
            <a:ext cx="9144000" cy="263400"/>
          </a:xfrm>
          <a:prstGeom prst="rect">
            <a:avLst/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250" y="36000"/>
            <a:ext cx="280098" cy="1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">
  <p:cSld name="SECTION_TITLE_AND_DESCRIPTION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081E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65500" y="15979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65500" y="33819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2700" y="1189250"/>
            <a:ext cx="2450599" cy="16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932350" y="3001700"/>
            <a:ext cx="18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Underlying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bg>
      <p:bgPr>
        <a:solidFill>
          <a:srgbClr val="081E3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6700" y="1380825"/>
            <a:ext cx="2450599" cy="16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3646350" y="3193275"/>
            <a:ext cx="18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Underlying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 1">
  <p:cSld name="CUSTOM_1">
    <p:bg>
      <p:bgPr>
        <a:solidFill>
          <a:srgbClr val="081E3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6700" y="785200"/>
            <a:ext cx="2450599" cy="16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-6jzJSaaKWO-d6FkuO2Qee-iqxAs_Qu7/view" TargetMode="External"/><Relationship Id="rId4" Type="http://schemas.openxmlformats.org/officeDocument/2006/relationships/image" Target="../media/image3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43.pn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Sprint 2 - Atividades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38" y="1333363"/>
            <a:ext cx="2373975" cy="11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1089737" y="2496713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8 SP | Real: 8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01/07/2022 | 21/06/2022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725" y="3287000"/>
            <a:ext cx="2241184" cy="10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2205724" y="435837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5 SP | Real: 5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28/06/2022 | 03/07/2022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600" y="1348025"/>
            <a:ext cx="2303525" cy="11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5025" y="1352950"/>
            <a:ext cx="2373950" cy="112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3608387" y="2496713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4 SP | Real: 3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28/06/2022 | 25/06/2022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7028" y="1333371"/>
            <a:ext cx="2387929" cy="11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6273237" y="2496713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3 SP | Real: 1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28/06/2022 | 21/06/2022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553" y="3153208"/>
            <a:ext cx="2241175" cy="12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5650" y="3153200"/>
            <a:ext cx="2413794" cy="11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4700324" y="435837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3 SP | Real: 2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26/06/2022 | 17/06/2022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Sprint 2 - Atividades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800" y="1570300"/>
            <a:ext cx="2806675" cy="13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321949" y="2931100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10 SP | Real: 9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17/07/2022 | 17/07/2022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725" y="1570300"/>
            <a:ext cx="2771477" cy="13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5354649" y="2931100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10 SP | Real: 10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17/07/2022 | 17/07/2022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700" y="4129373"/>
            <a:ext cx="6812600" cy="6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1165700" y="3790675"/>
            <a:ext cx="3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Fora do escopo (Sprint 3): </a:t>
            </a:r>
            <a:endParaRPr sz="1000"/>
          </a:p>
        </p:txBody>
      </p:sp>
      <p:sp>
        <p:nvSpPr>
          <p:cNvPr id="138" name="Google Shape;138;p16"/>
          <p:cNvSpPr txBox="1"/>
          <p:nvPr/>
        </p:nvSpPr>
        <p:spPr>
          <a:xfrm>
            <a:off x="6824275" y="40735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Real: 3 SP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824275" y="42928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Real: 7 SP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6824275" y="44981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Real: 4 SP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Análise de desempenho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Desempenho da S</a:t>
            </a:r>
            <a:r>
              <a:rPr b="1" lang="pt-BR" sz="1600">
                <a:solidFill>
                  <a:srgbClr val="0C0C3F"/>
                </a:solidFill>
              </a:rPr>
              <a:t>print 2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18575" y="1284200"/>
            <a:ext cx="77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IBM Plex Sans"/>
                <a:ea typeface="IBM Plex Sans"/>
                <a:cs typeface="IBM Plex Sans"/>
                <a:sym typeface="IBM Plex Sans"/>
              </a:rPr>
              <a:t>Total de Story Points planejado: 63    |    Total de Story Points real: 67    |    Tempo médio de atividade: 5 dias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975" y="1916275"/>
            <a:ext cx="7055008" cy="27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Velocidade </a:t>
            </a:r>
            <a:r>
              <a:rPr b="1" lang="pt-BR" sz="1600">
                <a:solidFill>
                  <a:srgbClr val="0C0C3F"/>
                </a:solidFill>
              </a:rPr>
              <a:t>da Equipe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8575" y="4152475"/>
            <a:ext cx="775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8575" y="1045325"/>
            <a:ext cx="77538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C0C3F"/>
              </a:buClr>
              <a:buSzPts val="1100"/>
              <a:buFont typeface="IBM Plex Sans"/>
              <a:buChar char="●"/>
            </a:pPr>
            <a:r>
              <a:rPr b="1" lang="pt-BR" sz="11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V</a:t>
            </a:r>
            <a:r>
              <a:rPr b="1" lang="pt-BR" sz="11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elocidade média atual da equipe: 65 SPV</a:t>
            </a:r>
            <a:endParaRPr b="1" sz="1100">
              <a:solidFill>
                <a:srgbClr val="0C0C3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Char char="●"/>
            </a:pP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Total de SP planejado Sprint 2→ 63 SP</a:t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Char char="●"/>
            </a:pP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Aumento do escopo planejado durante a sprint 2→ 84 SP (+21 SP)</a:t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Char char="●"/>
            </a:pPr>
            <a:r>
              <a:rPr b="1" lang="pt-BR" sz="1100">
                <a:solidFill>
                  <a:srgbClr val="0D0D57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Real da </a:t>
            </a:r>
            <a:r>
              <a:rPr b="1" lang="pt-BR" sz="1100">
                <a:solidFill>
                  <a:srgbClr val="0D0D57"/>
                </a:solidFill>
                <a:latin typeface="IBM Plex Sans"/>
                <a:ea typeface="IBM Plex Sans"/>
                <a:cs typeface="IBM Plex Sans"/>
                <a:sym typeface="IBM Plex Sans"/>
              </a:rPr>
              <a:t>Sprint 2</a:t>
            </a:r>
            <a:r>
              <a:rPr b="1" lang="pt-BR" sz="1100">
                <a:solidFill>
                  <a:srgbClr val="0D0D57"/>
                </a:solidFill>
                <a:latin typeface="IBM Plex Sans"/>
                <a:ea typeface="IBM Plex Sans"/>
                <a:cs typeface="IBM Plex Sans"/>
                <a:sym typeface="IBM Plex Sans"/>
              </a:rPr>
              <a:t> → 67 SP</a:t>
            </a: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 (+4 SP)</a:t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Dois </a:t>
            </a:r>
            <a:r>
              <a:rPr b="1" lang="pt-BR" sz="10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principais</a:t>
            </a:r>
            <a:r>
              <a:rPr b="1" lang="pt-BR" sz="10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 Motivos da </a:t>
            </a:r>
            <a:r>
              <a:rPr b="1" lang="pt-BR" sz="10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inclusão de atividades da Sprint 3:</a:t>
            </a:r>
            <a:endParaRPr b="1" sz="1000">
              <a:solidFill>
                <a:srgbClr val="0C0C3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Os valores</a:t>
            </a: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das tarefas no planejamento foram </a:t>
            </a: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superestimados.</a:t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 menor tempo gasto com arquitetura na sprint 2</a:t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C0C3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C0C3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Relação do tempo gasto com a </a:t>
            </a:r>
            <a:r>
              <a:rPr b="1" lang="pt-BR" sz="11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Arquitetura</a:t>
            </a:r>
            <a:r>
              <a:rPr b="1" lang="pt-BR" sz="11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 AWS :</a:t>
            </a:r>
            <a:endParaRPr b="1" sz="1100">
              <a:solidFill>
                <a:srgbClr val="0C0C3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Char char="●"/>
            </a:pP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Sprint 1 → 20 SP relacionados à arquitetura →</a:t>
            </a:r>
            <a:r>
              <a:rPr b="1" lang="pt-BR" sz="1100">
                <a:solidFill>
                  <a:srgbClr val="07376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pt-BR" sz="1100">
                <a:solidFill>
                  <a:srgbClr val="0D0D57"/>
                </a:solidFill>
                <a:latin typeface="IBM Plex Sans"/>
                <a:ea typeface="IBM Plex Sans"/>
                <a:cs typeface="IBM Plex Sans"/>
                <a:sym typeface="IBM Plex Sans"/>
              </a:rPr>
              <a:t>32,3%</a:t>
            </a:r>
            <a:endParaRPr b="1" sz="1100">
              <a:solidFill>
                <a:srgbClr val="0D0D5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Char char="●"/>
            </a:pP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Sprint 2 → 3 SP relacionados </a:t>
            </a: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à arquitetura</a:t>
            </a: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 → </a:t>
            </a:r>
            <a:r>
              <a:rPr b="1" lang="pt-BR" sz="1100">
                <a:solidFill>
                  <a:srgbClr val="0D0D57"/>
                </a:solidFill>
                <a:latin typeface="IBM Plex Sans"/>
                <a:ea typeface="IBM Plex Sans"/>
                <a:cs typeface="IBM Plex Sans"/>
                <a:sym typeface="IBM Plex Sans"/>
              </a:rPr>
              <a:t>4,47%</a:t>
            </a:r>
            <a:endParaRPr b="1" sz="1100">
              <a:solidFill>
                <a:srgbClr val="0D0D5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C0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Benefícios:</a:t>
            </a:r>
            <a:endParaRPr b="1" sz="1100">
              <a:solidFill>
                <a:srgbClr val="0C0C3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➔"/>
            </a:pP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Preocupação com arquitetura na sprint 1 impactou na redução do escopo da sprint 3             </a:t>
            </a: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Adiantamento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➔"/>
            </a:pP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sprint 2 trouxe maior entrega de funcionalidades ao cliente</a:t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773375" y="4333675"/>
            <a:ext cx="187200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0D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Cronograma sprint 3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75" y="1259675"/>
            <a:ext cx="3908974" cy="32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99" y="1643950"/>
            <a:ext cx="4211650" cy="284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Testes Funcionais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771400" y="2863200"/>
            <a:ext cx="3601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Funcionais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Unitários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Backend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25" y="961075"/>
            <a:ext cx="3160999" cy="352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5806725" y="4582975"/>
            <a:ext cx="357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Coverage: 88%</a:t>
            </a:r>
            <a:br>
              <a:rPr lang="pt-BR"/>
            </a:br>
            <a:r>
              <a:rPr lang="pt-BR" sz="1100"/>
              <a:t>Strategies: 97%  |  Options: 79%</a:t>
            </a:r>
            <a:endParaRPr sz="11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963" y="1534125"/>
            <a:ext cx="2295875" cy="6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63" y="1534125"/>
            <a:ext cx="2835661" cy="6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95417" y="2210925"/>
            <a:ext cx="148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Classe Oráculo</a:t>
            </a:r>
            <a:endParaRPr sz="800"/>
          </a:p>
        </p:txBody>
      </p:sp>
      <p:sp>
        <p:nvSpPr>
          <p:cNvPr id="193" name="Google Shape;193;p23"/>
          <p:cNvSpPr txBox="1"/>
          <p:nvPr/>
        </p:nvSpPr>
        <p:spPr>
          <a:xfrm>
            <a:off x="134975" y="1117775"/>
            <a:ext cx="38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Black Box: valor limite e combinatorial</a:t>
            </a:r>
            <a:endParaRPr sz="1200"/>
          </a:p>
        </p:txBody>
      </p:sp>
      <p:sp>
        <p:nvSpPr>
          <p:cNvPr id="194" name="Google Shape;194;p23"/>
          <p:cNvSpPr txBox="1"/>
          <p:nvPr/>
        </p:nvSpPr>
        <p:spPr>
          <a:xfrm>
            <a:off x="2994967" y="2191100"/>
            <a:ext cx="148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Teste de unidade</a:t>
            </a:r>
            <a:endParaRPr sz="800"/>
          </a:p>
        </p:txBody>
      </p:sp>
      <p:sp>
        <p:nvSpPr>
          <p:cNvPr id="195" name="Google Shape;195;p23"/>
          <p:cNvSpPr txBox="1"/>
          <p:nvPr/>
        </p:nvSpPr>
        <p:spPr>
          <a:xfrm>
            <a:off x="173625" y="2538550"/>
            <a:ext cx="38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Options</a:t>
            </a:r>
            <a:r>
              <a:rPr lang="pt-BR" sz="1200">
                <a:solidFill>
                  <a:schemeClr val="dk1"/>
                </a:solidFill>
              </a:rPr>
              <a:t>, White Box: caminho</a:t>
            </a:r>
            <a:endParaRPr sz="12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350" y="2927675"/>
            <a:ext cx="3064150" cy="20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5107" y="2907843"/>
            <a:ext cx="2413786" cy="4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Frontend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508000" y="4452050"/>
            <a:ext cx="53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Coverage: todas as entradas de usuário testadas</a:t>
            </a:r>
            <a:br>
              <a:rPr lang="pt-BR"/>
            </a:br>
            <a:endParaRPr sz="11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550" y="1547800"/>
            <a:ext cx="36766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50" y="1863450"/>
            <a:ext cx="3578399" cy="14165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566175" y="3280050"/>
            <a:ext cx="28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Teste </a:t>
            </a:r>
            <a:r>
              <a:rPr i="1" lang="pt-BR" sz="1200"/>
              <a:t>snapshot</a:t>
            </a:r>
            <a:r>
              <a:rPr lang="pt-BR" sz="1200"/>
              <a:t> para cada página</a:t>
            </a:r>
            <a:endParaRPr sz="1200"/>
          </a:p>
        </p:txBody>
      </p:sp>
      <p:sp>
        <p:nvSpPr>
          <p:cNvPr id="208" name="Google Shape;208;p24"/>
          <p:cNvSpPr txBox="1"/>
          <p:nvPr/>
        </p:nvSpPr>
        <p:spPr>
          <a:xfrm>
            <a:off x="476325" y="1178488"/>
            <a:ext cx="46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Testes combinatoriais - React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50350" y="342325"/>
            <a:ext cx="40452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40">
                <a:solidFill>
                  <a:srgbClr val="0C0C3F"/>
                </a:solidFill>
              </a:rPr>
              <a:t>SIN412 - Desenvolvimento de Aplicações em Sistemas de Informação</a:t>
            </a:r>
            <a:endParaRPr b="1" sz="1540">
              <a:solidFill>
                <a:srgbClr val="0C0C3F"/>
              </a:solidFill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250350" y="1623425"/>
            <a:ext cx="40452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40">
                <a:solidFill>
                  <a:srgbClr val="0C0C3F"/>
                </a:solidFill>
              </a:rPr>
              <a:t>Fase 3 - Desenvolvimento do projeto Underlying</a:t>
            </a:r>
            <a:endParaRPr b="1" sz="1540">
              <a:solidFill>
                <a:srgbClr val="0C0C3F"/>
              </a:solidFill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356100" y="4793400"/>
            <a:ext cx="1215900" cy="3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140">
                <a:solidFill>
                  <a:srgbClr val="0C0C3F"/>
                </a:solidFill>
              </a:rPr>
              <a:t>19/07/2022</a:t>
            </a:r>
            <a:endParaRPr b="1" sz="1140">
              <a:solidFill>
                <a:srgbClr val="0C0C3F"/>
              </a:solidFill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514350" y="2904525"/>
            <a:ext cx="3517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D0D57"/>
                </a:solidFill>
              </a:rPr>
              <a:t>Bruno Brandão Borges - </a:t>
            </a:r>
            <a:r>
              <a:rPr lang="pt-BR" sz="1100">
                <a:solidFill>
                  <a:srgbClr val="0D0D57"/>
                </a:solidFill>
              </a:rPr>
              <a:t>2018014331</a:t>
            </a:r>
            <a:br>
              <a:rPr lang="pt-BR" sz="1100">
                <a:solidFill>
                  <a:srgbClr val="0D0D57"/>
                </a:solidFill>
              </a:rPr>
            </a:br>
            <a:r>
              <a:rPr lang="pt-BR" sz="1100">
                <a:solidFill>
                  <a:srgbClr val="0D0D57"/>
                </a:solidFill>
              </a:rPr>
              <a:t>Ivan Leoni Vilas Boas </a:t>
            </a:r>
            <a:r>
              <a:rPr lang="pt-BR" sz="1100">
                <a:solidFill>
                  <a:srgbClr val="0D0D57"/>
                </a:solidFill>
              </a:rPr>
              <a:t>-</a:t>
            </a:r>
            <a:r>
              <a:rPr lang="pt-BR" sz="1100">
                <a:solidFill>
                  <a:srgbClr val="0D0D57"/>
                </a:solidFill>
              </a:rPr>
              <a:t> </a:t>
            </a:r>
            <a:r>
              <a:rPr lang="pt-BR" sz="1100">
                <a:solidFill>
                  <a:srgbClr val="0D0D57"/>
                </a:solidFill>
              </a:rPr>
              <a:t>2018009073</a:t>
            </a:r>
            <a:br>
              <a:rPr lang="pt-BR" sz="1100">
                <a:solidFill>
                  <a:srgbClr val="0D0D57"/>
                </a:solidFill>
              </a:rPr>
            </a:br>
            <a:r>
              <a:rPr lang="pt-BR" sz="1100">
                <a:solidFill>
                  <a:srgbClr val="0D0D57"/>
                </a:solidFill>
              </a:rPr>
              <a:t>Leonardo Rodrigo de Sousa - </a:t>
            </a:r>
            <a:r>
              <a:rPr lang="pt-BR" sz="1100">
                <a:solidFill>
                  <a:srgbClr val="0D0D57"/>
                </a:solidFill>
              </a:rPr>
              <a:t>2018015965</a:t>
            </a:r>
            <a:br>
              <a:rPr lang="pt-BR" sz="1100">
                <a:solidFill>
                  <a:srgbClr val="0D0D57"/>
                </a:solidFill>
              </a:rPr>
            </a:br>
            <a:r>
              <a:rPr lang="pt-BR" sz="1100">
                <a:solidFill>
                  <a:srgbClr val="0D0D57"/>
                </a:solidFill>
              </a:rPr>
              <a:t>Lucas Tiense Blazzi - </a:t>
            </a:r>
            <a:r>
              <a:rPr lang="pt-BR" sz="1100">
                <a:solidFill>
                  <a:srgbClr val="0D0D57"/>
                </a:solidFill>
              </a:rPr>
              <a:t>2018003310</a:t>
            </a:r>
            <a:br>
              <a:rPr lang="pt-BR" sz="1100">
                <a:solidFill>
                  <a:srgbClr val="0D0D57"/>
                </a:solidFill>
              </a:rPr>
            </a:br>
            <a:r>
              <a:rPr lang="pt-BR" sz="1100">
                <a:solidFill>
                  <a:srgbClr val="0D0D57"/>
                </a:solidFill>
              </a:rPr>
              <a:t>Thiago Marcelo Passos - </a:t>
            </a:r>
            <a:r>
              <a:rPr lang="pt-BR" sz="1100">
                <a:solidFill>
                  <a:srgbClr val="0D0D57"/>
                </a:solidFill>
              </a:rPr>
              <a:t>2018002850</a:t>
            </a:r>
            <a:br>
              <a:rPr lang="pt-BR" sz="1100">
                <a:solidFill>
                  <a:srgbClr val="0D0D57"/>
                </a:solidFill>
              </a:rPr>
            </a:br>
            <a:r>
              <a:rPr lang="pt-BR" sz="1100">
                <a:solidFill>
                  <a:srgbClr val="0D0D57"/>
                </a:solidFill>
              </a:rPr>
              <a:t>Wesley Alexandre de Almeida Gomes - </a:t>
            </a:r>
            <a:r>
              <a:rPr lang="pt-BR" sz="1100">
                <a:solidFill>
                  <a:srgbClr val="0D0D57"/>
                </a:solidFill>
              </a:rPr>
              <a:t>201800580</a:t>
            </a:r>
            <a:r>
              <a:rPr lang="pt-BR" sz="1100">
                <a:solidFill>
                  <a:schemeClr val="dk1"/>
                </a:solidFill>
              </a:rPr>
              <a:t>6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2771400" y="2863200"/>
            <a:ext cx="3601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Funcionais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de Integração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Integração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0" y="1804912"/>
            <a:ext cx="4285701" cy="20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705550" y="1234725"/>
            <a:ext cx="64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Criação de ambiente de testes AWS - Validação da integração com banco de dados</a:t>
            </a:r>
            <a:endParaRPr sz="1200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676" y="1804913"/>
            <a:ext cx="4390062" cy="20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705550" y="4364575"/>
            <a:ext cx="64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Validação de integração com API utilizando Postman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Testes Não Funcionais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771400" y="2863200"/>
            <a:ext cx="3601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Não Funcionais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de Interface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Interface - Selenium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42" name="Google Shape;242;p29" title="Testes Seleniu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663" y="1079725"/>
            <a:ext cx="6840667" cy="3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2771400" y="2863200"/>
            <a:ext cx="3601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Não Funcionais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 de Desempenho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estresse - API 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089" y="1020900"/>
            <a:ext cx="5723876" cy="403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237275" y="1745863"/>
            <a:ext cx="2128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Cenário 1: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Concorrência:</a:t>
            </a:r>
            <a:r>
              <a:rPr lang="pt-BR" sz="1000"/>
              <a:t>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Usuários p/ s: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Cenário 2: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Concorrência: 100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Usuários p/ s: 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Cenário 3: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Concorrência: 1000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Usuários p/ s: 100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</a:t>
            </a:r>
            <a:r>
              <a:rPr b="1" lang="pt-BR" sz="1600">
                <a:solidFill>
                  <a:srgbClr val="0C0C3F"/>
                </a:solidFill>
              </a:rPr>
              <a:t>estresse </a:t>
            </a:r>
            <a:r>
              <a:rPr b="1" lang="pt-BR" sz="1600">
                <a:solidFill>
                  <a:srgbClr val="0C0C3F"/>
                </a:solidFill>
              </a:rPr>
              <a:t>- API 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50" y="1207800"/>
            <a:ext cx="6714901" cy="35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2771400" y="2863200"/>
            <a:ext cx="3601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Não Funcionais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Testes de Segurança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718575" y="559725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Segurança - Pentest Tools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4" y="1194080"/>
            <a:ext cx="5154049" cy="162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100" y="2932300"/>
            <a:ext cx="4563303" cy="20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437" y="1527250"/>
            <a:ext cx="2473513" cy="3002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Equipe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718575" y="559725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Segurança - Arachni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38" y="1424875"/>
            <a:ext cx="7643123" cy="32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/>
        </p:nvSpPr>
        <p:spPr>
          <a:xfrm>
            <a:off x="718575" y="559725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Segurança - Arachni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63" y="1486525"/>
            <a:ext cx="8206877" cy="320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Testes de Aceitação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Aceitação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718575" y="1234250"/>
            <a:ext cx="65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Lista de regras de negócio + metodologia orientada a cenário</a:t>
            </a:r>
            <a:endParaRPr sz="1200"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875" y="1509875"/>
            <a:ext cx="2845800" cy="2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875" y="4111375"/>
            <a:ext cx="2845800" cy="43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75" y="1671275"/>
            <a:ext cx="5833224" cy="28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Testes de Aceitação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107875" y="1462300"/>
            <a:ext cx="30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Após a aplicação dos testes</a:t>
            </a:r>
            <a:endParaRPr sz="1200"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50" y="1871675"/>
            <a:ext cx="2307250" cy="22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/>
        </p:nvSpPr>
        <p:spPr>
          <a:xfrm>
            <a:off x="6612963" y="1462300"/>
            <a:ext cx="21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Cenário Atual</a:t>
            </a:r>
            <a:endParaRPr sz="1200"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675" y="1879863"/>
            <a:ext cx="2431763" cy="2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/>
          <p:nvPr/>
        </p:nvSpPr>
        <p:spPr>
          <a:xfrm>
            <a:off x="2991150" y="1944500"/>
            <a:ext cx="3260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Feedback de resultado não encontrado na busca</a:t>
            </a:r>
            <a:endParaRPr sz="9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Validação dos campos na criação da estratégia</a:t>
            </a:r>
            <a:endParaRPr sz="9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Correção de adição de opção fictícia na estratégia</a:t>
            </a:r>
            <a:endParaRPr sz="9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Validação dos campos na edição da estratégia</a:t>
            </a:r>
            <a:endParaRPr sz="900"/>
          </a:p>
        </p:txBody>
      </p:sp>
      <p:sp>
        <p:nvSpPr>
          <p:cNvPr id="319" name="Google Shape;319;p39"/>
          <p:cNvSpPr txBox="1"/>
          <p:nvPr/>
        </p:nvSpPr>
        <p:spPr>
          <a:xfrm>
            <a:off x="3675038" y="1462300"/>
            <a:ext cx="21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Correção dos pontos críticos</a:t>
            </a:r>
            <a:endParaRPr sz="1200"/>
          </a:p>
        </p:txBody>
      </p:sp>
      <p:sp>
        <p:nvSpPr>
          <p:cNvPr id="320" name="Google Shape;320;p39"/>
          <p:cNvSpPr txBox="1"/>
          <p:nvPr/>
        </p:nvSpPr>
        <p:spPr>
          <a:xfrm>
            <a:off x="2229300" y="4579050"/>
            <a:ext cx="478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Faltando para finalização: HU05, HU09, HU11 → Total: 75% concluído</a:t>
            </a:r>
            <a:endParaRPr b="1" sz="1000"/>
          </a:p>
        </p:txBody>
      </p:sp>
      <p:sp>
        <p:nvSpPr>
          <p:cNvPr id="321" name="Google Shape;321;p39"/>
          <p:cNvSpPr txBox="1"/>
          <p:nvPr/>
        </p:nvSpPr>
        <p:spPr>
          <a:xfrm>
            <a:off x="6612975" y="4107138"/>
            <a:ext cx="21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Necessário a revalidação com usuário</a:t>
            </a:r>
            <a:endParaRPr b="1"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Retrospectiva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595750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04948C"/>
          </a:solidFill>
          <a:ln cap="flat" cmpd="sng" w="9525">
            <a:solidFill>
              <a:srgbClr val="0494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O que deu certo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2782125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EC1C64"/>
          </a:solidFill>
          <a:ln cap="flat" cmpd="sng" w="9525">
            <a:solidFill>
              <a:srgbClr val="EC1C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O que deu errado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4898700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9D26B4"/>
          </a:solidFill>
          <a:ln cap="flat" cmpd="sng" w="9525">
            <a:solidFill>
              <a:srgbClr val="9D26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Pontos de atenção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5" name="Google Shape;335;p41"/>
          <p:cNvSpPr/>
          <p:nvPr/>
        </p:nvSpPr>
        <p:spPr>
          <a:xfrm>
            <a:off x="7090325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3B54B3"/>
          </a:solidFill>
          <a:ln cap="flat" cmpd="sng" w="9525">
            <a:solidFill>
              <a:srgbClr val="3B54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Ações para melhorar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379425" y="1235300"/>
            <a:ext cx="1956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Features do frontend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Features do backend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Redução de esforço com arquitetura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Maior valor e resultado ao usuário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Entrega além do planejado (cronograma adiantado)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Ambiente de testes AWS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Teste de aceitação do usuário final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Testes funcionais e não funcionais</a:t>
            </a:r>
            <a:endParaRPr sz="800"/>
          </a:p>
        </p:txBody>
      </p:sp>
      <p:cxnSp>
        <p:nvCxnSpPr>
          <p:cNvPr id="337" name="Google Shape;337;p41"/>
          <p:cNvCxnSpPr/>
          <p:nvPr/>
        </p:nvCxnSpPr>
        <p:spPr>
          <a:xfrm flipH="1">
            <a:off x="2421775" y="1235300"/>
            <a:ext cx="6900" cy="30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1"/>
          <p:cNvCxnSpPr/>
          <p:nvPr/>
        </p:nvCxnSpPr>
        <p:spPr>
          <a:xfrm flipH="1">
            <a:off x="4568550" y="1235300"/>
            <a:ext cx="6900" cy="30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1"/>
          <p:cNvCxnSpPr/>
          <p:nvPr/>
        </p:nvCxnSpPr>
        <p:spPr>
          <a:xfrm flipH="1">
            <a:off x="6715325" y="1235300"/>
            <a:ext cx="6900" cy="30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1"/>
          <p:cNvSpPr txBox="1"/>
          <p:nvPr/>
        </p:nvSpPr>
        <p:spPr>
          <a:xfrm>
            <a:off x="4898701" y="1235300"/>
            <a:ext cx="161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Foco e planejamento de tempo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Proatividade e interesse dos integrantes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Controle das tarefas no Jira 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Cumprimento dos prazos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Testes com Jest</a:t>
            </a:r>
            <a:endParaRPr sz="800"/>
          </a:p>
        </p:txBody>
      </p:sp>
      <p:sp>
        <p:nvSpPr>
          <p:cNvPr id="341" name="Google Shape;341;p41"/>
          <p:cNvSpPr txBox="1"/>
          <p:nvPr/>
        </p:nvSpPr>
        <p:spPr>
          <a:xfrm>
            <a:off x="6985050" y="1235300"/>
            <a:ext cx="1843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Solicitar atualização diária das atividades no Jira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Reuniões</a:t>
            </a:r>
            <a:r>
              <a:rPr lang="pt-BR" sz="800"/>
              <a:t> semanais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Mais participação, colaboração e empatia dos envolvidos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42" name="Google Shape;342;p41"/>
          <p:cNvSpPr txBox="1"/>
          <p:nvPr/>
        </p:nvSpPr>
        <p:spPr>
          <a:xfrm>
            <a:off x="2751913" y="1235300"/>
            <a:ext cx="1493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</a:t>
            </a:r>
            <a:r>
              <a:rPr lang="pt-BR" sz="800">
                <a:solidFill>
                  <a:schemeClr val="dk1"/>
                </a:solidFill>
              </a:rPr>
              <a:t>tualização das atividades finalizadas no Jira para análise e controle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Fluxo </a:t>
            </a:r>
            <a:r>
              <a:rPr lang="pt-BR" sz="800">
                <a:solidFill>
                  <a:schemeClr val="dk1"/>
                </a:solidFill>
              </a:rPr>
              <a:t>GitHub - GitFlow (evitar conflitos de código)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 ação nas tarefas: mesmo atingindo o cronograma uns se envolveram mais que outros no projeto.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Técnicas de testes utilizadas no backend</a:t>
            </a:r>
            <a:endParaRPr sz="1600"/>
          </a:p>
        </p:txBody>
      </p:sp>
      <p:sp>
        <p:nvSpPr>
          <p:cNvPr id="352" name="Google Shape;35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708625" y="1316450"/>
            <a:ext cx="2901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Caixa preta: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Particionamento de equivalência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Análise do valor limite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Testes combinatórios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5503525" y="1134150"/>
            <a:ext cx="267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Caixa branca: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 de todos os caminhos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 de todos os nós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 de todas as arestas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75" y="2377125"/>
            <a:ext cx="3367922" cy="2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88" y="2400225"/>
            <a:ext cx="3240769" cy="20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38" y="1108875"/>
            <a:ext cx="6829123" cy="355797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Equipe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Objetivos </a:t>
            </a:r>
            <a:r>
              <a:rPr b="1" lang="pt-BR" sz="2640">
                <a:solidFill>
                  <a:srgbClr val="0C0C3F"/>
                </a:solidFill>
              </a:rPr>
              <a:t>do Sistema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Objetivos do sistema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3864663" y="2622613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</a:rPr>
              <a:t>Underlying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93950" y="559725"/>
            <a:ext cx="3727200" cy="85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81E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81E30"/>
                </a:solidFill>
              </a:rPr>
              <a:t>Plataforma no ramo do mercado financeiro voltada principalmente para mercado de opções, com o objetivo de auxiliar investidores de opções a tomar decisões de maneira mais precisa e com maior velocidade em relação aos meios atuais.</a:t>
            </a:r>
            <a:endParaRPr b="1" sz="800">
              <a:solidFill>
                <a:srgbClr val="081E30"/>
              </a:solidFill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756225" y="1605100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Conteúdo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5756225" y="3710925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Facilitadores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1858575" y="3568325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Interface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858575" y="1605100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Arquitetura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6505700" y="2018725"/>
            <a:ext cx="2363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Visualização de opções (registro / séries)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Montagem de testes de operações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Métricas de mercado e greeks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Criação de opções fictícias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Payoff de opções e estratégias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Grades de opções de uma ação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67" name="Google Shape;67;p11"/>
          <p:cNvCxnSpPr>
            <a:stCxn id="62" idx="2"/>
            <a:endCxn id="66" idx="1"/>
          </p:cNvCxnSpPr>
          <p:nvPr/>
        </p:nvCxnSpPr>
        <p:spPr>
          <a:xfrm flipH="1" rot="-5400000">
            <a:off x="6022625" y="2305150"/>
            <a:ext cx="851700" cy="11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1"/>
          <p:cNvSpPr txBox="1"/>
          <p:nvPr/>
        </p:nvSpPr>
        <p:spPr>
          <a:xfrm>
            <a:off x="6546450" y="4179625"/>
            <a:ext cx="236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Busca avançada de opções (filtros)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Velocidade de resposta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Compartilhamento de operações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69" name="Google Shape;69;p11"/>
          <p:cNvCxnSpPr>
            <a:stCxn id="63" idx="2"/>
            <a:endCxn id="68" idx="1"/>
          </p:cNvCxnSpPr>
          <p:nvPr/>
        </p:nvCxnSpPr>
        <p:spPr>
          <a:xfrm flipH="1" rot="-5400000">
            <a:off x="6200225" y="4233375"/>
            <a:ext cx="537300" cy="15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/>
        </p:nvSpPr>
        <p:spPr>
          <a:xfrm>
            <a:off x="0" y="2086000"/>
            <a:ext cx="236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Alta disponibilidade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Escalável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Alta velocidade de resposta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Pay-as-you-go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Fácil manutenção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1" name="Google Shape;71;p11"/>
          <p:cNvCxnSpPr>
            <a:stCxn id="65" idx="2"/>
            <a:endCxn id="70" idx="3"/>
          </p:cNvCxnSpPr>
          <p:nvPr/>
        </p:nvCxnSpPr>
        <p:spPr>
          <a:xfrm rot="5400000">
            <a:off x="2030625" y="2269600"/>
            <a:ext cx="795900" cy="12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1"/>
          <p:cNvSpPr txBox="1"/>
          <p:nvPr/>
        </p:nvSpPr>
        <p:spPr>
          <a:xfrm>
            <a:off x="0" y="4179625"/>
            <a:ext cx="236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Amigável (vantagem competitiva)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Intuitiva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Focada em visualização de dados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3" name="Google Shape;73;p11"/>
          <p:cNvCxnSpPr>
            <a:stCxn id="64" idx="2"/>
            <a:endCxn id="72" idx="3"/>
          </p:cNvCxnSpPr>
          <p:nvPr/>
        </p:nvCxnSpPr>
        <p:spPr>
          <a:xfrm rot="5400000">
            <a:off x="2088525" y="4174925"/>
            <a:ext cx="680100" cy="12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1"/>
          <p:cNvCxnSpPr>
            <a:stCxn id="60" idx="1"/>
            <a:endCxn id="65" idx="3"/>
          </p:cNvCxnSpPr>
          <p:nvPr/>
        </p:nvCxnSpPr>
        <p:spPr>
          <a:xfrm rot="10800000">
            <a:off x="3128463" y="1770763"/>
            <a:ext cx="736200" cy="1017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1"/>
          <p:cNvCxnSpPr>
            <a:stCxn id="60" idx="1"/>
            <a:endCxn id="64" idx="3"/>
          </p:cNvCxnSpPr>
          <p:nvPr/>
        </p:nvCxnSpPr>
        <p:spPr>
          <a:xfrm flipH="1">
            <a:off x="3128463" y="2788363"/>
            <a:ext cx="736200" cy="945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1"/>
          <p:cNvCxnSpPr>
            <a:stCxn id="60" idx="3"/>
            <a:endCxn id="62" idx="1"/>
          </p:cNvCxnSpPr>
          <p:nvPr/>
        </p:nvCxnSpPr>
        <p:spPr>
          <a:xfrm flipH="1" rot="10800000">
            <a:off x="5134563" y="1770763"/>
            <a:ext cx="621600" cy="1017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1"/>
          <p:cNvCxnSpPr>
            <a:stCxn id="60" idx="3"/>
            <a:endCxn id="63" idx="1"/>
          </p:cNvCxnSpPr>
          <p:nvPr/>
        </p:nvCxnSpPr>
        <p:spPr>
          <a:xfrm>
            <a:off x="5134563" y="2788363"/>
            <a:ext cx="621600" cy="1088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>
                <a:solidFill>
                  <a:srgbClr val="0C0C3F"/>
                </a:solidFill>
              </a:rPr>
              <a:t>Backlog do Sprint 2</a:t>
            </a:r>
            <a:endParaRPr b="1" sz="2640">
              <a:solidFill>
                <a:srgbClr val="0C0C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Sprint 2 - Visão Geral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75" y="1423924"/>
            <a:ext cx="6931250" cy="32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C0C3F"/>
                </a:solidFill>
              </a:rPr>
              <a:t>Sprint 2 - </a:t>
            </a:r>
            <a:r>
              <a:rPr b="1" lang="pt-BR" sz="1600">
                <a:solidFill>
                  <a:srgbClr val="0C0C3F"/>
                </a:solidFill>
              </a:rPr>
              <a:t>Atividades</a:t>
            </a:r>
            <a:endParaRPr b="1" sz="1600">
              <a:solidFill>
                <a:srgbClr val="0C0C3F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38" y="1333363"/>
            <a:ext cx="2373975" cy="11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89737" y="2496713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5 SP | Real: 3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23/06/2022 | 21/06/2022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688" y="1333350"/>
            <a:ext cx="2261450" cy="11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399787" y="2496713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3 SP | Real: 3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23/06/2022 | 21/06/2022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709837" y="2496713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1 SP | Real: 1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23/06/2022 | 16/06/2022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837" y="1333363"/>
            <a:ext cx="2344422" cy="11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775" y="3300950"/>
            <a:ext cx="2241184" cy="10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113774" y="437232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1 SP | Real: 1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23/06/2022 | 18/06/2022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1274" y="3288500"/>
            <a:ext cx="2261450" cy="1096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3423824" y="437232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4 SP | Real: 3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01/07/2022 | 28/06/2022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3875" y="3282087"/>
            <a:ext cx="2241175" cy="11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5948137" y="439117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6 SP | Real: 4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03/07/2022 | 26/06/2022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