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ebc8072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ebc8072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ebc8072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ebc8072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425100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5425100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425100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5425100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425100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425100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5425100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5425100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5425100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5425100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425100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5425100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5425100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5425100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5425100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5425100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3e3170e4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3e3170e4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3e3170e4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3e3170e4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4eb959f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4eb959f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4eb959f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4eb959f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4eb959f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4eb959f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4eb959f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4eb959f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3e5dc1c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3e5dc1c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e5dc1c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3e5dc1c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3e5dc1c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3e5dc1c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3e5dc1c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3e5dc1c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3e5dc1c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3e5dc1c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ea704fa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ea704fa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3e5dc1c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3e5dc1c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3e5dc1c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3e5dc1c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3e5dc1c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3e5dc1c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3e5dc1c6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3e5dc1c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3e3170e4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3e3170e4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471eb78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471eb78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471eb78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471eb78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60cb3e2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60cb3e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471eb78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471eb78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471eb78b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471eb78b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a704fa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a704fa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471eb78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a471eb78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471eb78b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471eb78b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3e3170e4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3e3170e4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a704fa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a704fa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bc8072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bc8072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6ed6a13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56ed6a13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6ed6a13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6ed6a13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6ed6a13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6ed6a13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6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134F5C"/>
                </a:solidFill>
              </a:rPr>
              <a:t>Microsserviços</a:t>
            </a:r>
            <a:r>
              <a:rPr b="1" lang="pt-BR" sz="4000">
                <a:solidFill>
                  <a:srgbClr val="134F5C"/>
                </a:solidFill>
              </a:rPr>
              <a:t>: Ontem, Hoje e Amanhã</a:t>
            </a:r>
            <a:endParaRPr b="1" sz="4000">
              <a:solidFill>
                <a:srgbClr val="134F5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</a:rPr>
              <a:t>Nicola Dragoni, Saverio Giallorenzo, Alberto Lluch Lafuente,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</a:rPr>
              <a:t>Manuel Mazzara, Fabrizio Montesi, Ruslan Mustafin e Larisa Safina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863475"/>
            <a:ext cx="54912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Arthur Rezn</a:t>
            </a:r>
            <a:r>
              <a:rPr lang="pt-BR" sz="1200"/>
              <a:t>ik Martins </a:t>
            </a:r>
            <a:r>
              <a:rPr lang="pt-BR" sz="1200">
                <a:solidFill>
                  <a:srgbClr val="000000"/>
                </a:solidFill>
              </a:rPr>
              <a:t>					2016001460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Noriyuki Sasaki					2016009842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Guilherme Delgado de Carvalho da Costa Braga 	2019003806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Ivan Leoni Vilas Boas 					2018009073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Karen de Souza Pompeu					2016001610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Rodrigo Filippo Dias					2016001479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" name="Google Shape;57;p13"/>
          <p:cNvSpPr txBox="1"/>
          <p:nvPr/>
        </p:nvSpPr>
        <p:spPr>
          <a:xfrm>
            <a:off x="5426925" y="3863400"/>
            <a:ext cx="37170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Professor: Rafael de Magalhães Dias Frinhani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Disciplina: Sistemas Distribuídos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Universidade Federal de Itajubá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Outubro</a:t>
            </a:r>
            <a:r>
              <a:rPr lang="pt-BR" sz="1200">
                <a:solidFill>
                  <a:srgbClr val="000000"/>
                </a:solidFill>
              </a:rPr>
              <a:t> de 2020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-374100" y="1381075"/>
            <a:ext cx="343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Arquitetura de Software			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" y="1990675"/>
            <a:ext cx="2603153" cy="24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972" y="2031828"/>
            <a:ext cx="2603153" cy="2399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288550" y="1398725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Design de Software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2750100" y="1990675"/>
            <a:ext cx="189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Qual o tipo de armazenamento de dados?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Como os módulos se interagem entre si?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Qual sistema de recuperação está instalado?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825175" y="1990675"/>
            <a:ext cx="16428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Qual as responsabilidades do módulo X?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Quais as funções da classe Y?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O que uma classe pode ou não fazer?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460050" y="1381075"/>
            <a:ext cx="222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Exemplos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134F5C"/>
                </a:solidFill>
              </a:rPr>
              <a:t>Diferenças</a:t>
            </a:r>
            <a:endParaRPr b="1" sz="2500">
              <a:solidFill>
                <a:srgbClr val="134F5C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134F5C"/>
                </a:solidFill>
              </a:rPr>
              <a:t>Perspectives on an Emerging Discipline por Garlan and Shaw</a:t>
            </a:r>
            <a:endParaRPr b="1" sz="2200">
              <a:solidFill>
                <a:srgbClr val="134F5C"/>
              </a:solidFill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398725"/>
            <a:ext cx="2538234" cy="34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381075"/>
            <a:ext cx="56841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Crescimento do número de padrões de arquiteturas de software (estilos)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Foi necessário uma classificação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Esse problema foi tratado no livro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349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134F5C"/>
                </a:solidFill>
              </a:rPr>
              <a:t>Jan Bosch</a:t>
            </a:r>
            <a:endParaRPr b="1" sz="2200">
              <a:solidFill>
                <a:srgbClr val="134F5C"/>
              </a:solidFill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3967325"/>
            <a:ext cx="58605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Visão geral do estado da pesquisa atual na engenharia de software e na arquitetura de software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134F5C"/>
                </a:solidFill>
              </a:rPr>
              <a:t>Anos 80</a:t>
            </a:r>
            <a:endParaRPr b="1" sz="2200">
              <a:solidFill>
                <a:srgbClr val="134F5C"/>
              </a:solidFill>
            </a:endParaRPr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140632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Aparição d</a:t>
            </a:r>
            <a:r>
              <a:rPr lang="pt-BR">
                <a:solidFill>
                  <a:schemeClr val="dk1"/>
                </a:solidFill>
              </a:rPr>
              <a:t>a arquitetura de software</a:t>
            </a:r>
            <a:r>
              <a:rPr lang="pt-BR">
                <a:solidFill>
                  <a:srgbClr val="000000"/>
                </a:solidFill>
              </a:rPr>
              <a:t> nos anos 80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Disciplina madura com o uso de notações, ferramentas e várias técnicas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Pura e ocasional especulação, base da pesquisa acadêmica básica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Elemento essencial para a construção de software industrial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134F5C"/>
                </a:solidFill>
              </a:rPr>
              <a:t>Anos 90</a:t>
            </a:r>
            <a:endParaRPr b="1" sz="2200">
              <a:solidFill>
                <a:srgbClr val="134F5C"/>
              </a:solidFill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40632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Classic de Gamma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Padrões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Foi o primeiro a reunir e popularizar as ideias em grande escala.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Na era pré Gamma: Modelo MVC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138107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Engenharia de software baseada em componentes (component-based software engineering (CBSE))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Melhor controle no design, implementação e na evolução de sistemas de software.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Transição voltada para o conceito do serviço e depois para a evolução natural para microsserviços.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134F5C"/>
                </a:solidFill>
              </a:rPr>
              <a:t>Computação Orientada a Serviço</a:t>
            </a:r>
            <a:endParaRPr b="1" sz="2300">
              <a:solidFill>
                <a:srgbClr val="134F5C"/>
              </a:solidFill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1700" y="1381075"/>
            <a:ext cx="85206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C</a:t>
            </a:r>
            <a:r>
              <a:rPr lang="pt-BR" sz="1700">
                <a:solidFill>
                  <a:schemeClr val="dk1"/>
                </a:solidFill>
              </a:rPr>
              <a:t>omputação orientada a serviço (SOC) - Paradigma emergente para SDs e processamento de comércio eletrônico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Encontra sua origem na computação orientada a objetos e na computação de componentes.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Combate a complexidade de sistemas distribuídos e integra diferentes aplicações de software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Um programa que requisita um serviço fornece funcionalidades a outros componentes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Os serviços separam suas interfaces da própria implementação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134F5C"/>
                </a:solidFill>
              </a:rPr>
              <a:t>Computação Orientada a Serviço</a:t>
            </a:r>
            <a:endParaRPr b="1" sz="2300">
              <a:solidFill>
                <a:srgbClr val="134F5C"/>
              </a:solidFill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138107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Linguagens específicas são definidas para serem capazes de orquestrar as ações complexas dos serviços.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Utilizam alguns formalismos conhecidos da teoria concorrente, como o cálculo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Desenvolvimento de modelos formais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Melhor entendimento e verificação de interações de serviço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3" name="Google Shape;223;p28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134F5C"/>
                </a:solidFill>
              </a:rPr>
              <a:t>Computação Orientada a Serviço</a:t>
            </a:r>
            <a:endParaRPr b="1" sz="2300">
              <a:solidFill>
                <a:srgbClr val="134F5C"/>
              </a:solidFill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311700" y="138107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B</a:t>
            </a:r>
            <a:r>
              <a:rPr lang="pt-BR" sz="1700">
                <a:solidFill>
                  <a:schemeClr val="dk1"/>
                </a:solidFill>
              </a:rPr>
              <a:t>enefícios: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Dinamismo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Modularização e reutilização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Desenvolvimento distribuído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Integração de sistemas heterogêneos e legado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134F5C"/>
                </a:solidFill>
              </a:rPr>
              <a:t>Computação Orientada a Serviço</a:t>
            </a:r>
            <a:endParaRPr b="1" sz="2300">
              <a:solidFill>
                <a:srgbClr val="134F5C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311700" y="122867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Componentização</a:t>
            </a:r>
            <a:r>
              <a:rPr lang="pt-BR">
                <a:solidFill>
                  <a:schemeClr val="dk1"/>
                </a:solidFill>
              </a:rPr>
              <a:t> na</a:t>
            </a:r>
            <a:r>
              <a:rPr lang="pt-BR">
                <a:solidFill>
                  <a:schemeClr val="dk1"/>
                </a:solidFill>
              </a:rPr>
              <a:t> orientação de serviços (semelhante à POO)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Foco no encapsulamento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Cenário de memória compartilhada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Noção de capacidade de negócios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Foco na análise e no design para servir de base para que a arquitetura do sistema seja determin</a:t>
            </a:r>
            <a:r>
              <a:rPr lang="pt-BR">
                <a:solidFill>
                  <a:schemeClr val="dk1"/>
                </a:solidFill>
              </a:rPr>
              <a:t>ada.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30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134F5C"/>
                </a:solidFill>
              </a:rPr>
              <a:t>Segunda geração de serviços</a:t>
            </a:r>
            <a:endParaRPr b="1" sz="2300">
              <a:solidFill>
                <a:srgbClr val="134F5C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11700" y="122867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primeira “geração” de serviços orientados a arquitetura (SOA)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Assustadores contratos de serviço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Microsserviços são a evolução do conceito SOA e SOC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ideia é retirar os níveis de complexidade desnecessários para focar na programação de serviços simples que implementam efetivamente uma única funcionalidade.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Ferramentas específicas para dar suporte aos programadores e naturalmente leva ao surgimento de padrões de designs específicos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134F5C"/>
                </a:solidFill>
              </a:rPr>
              <a:t>Segunda geração de serviços</a:t>
            </a:r>
            <a:endParaRPr b="1" sz="2300">
              <a:solidFill>
                <a:srgbClr val="134F5C"/>
              </a:solidFill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Introdução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98875"/>
            <a:ext cx="36333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       Arquitetura Monolítica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0" y="1692700"/>
            <a:ext cx="2536100" cy="29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846775" y="1737650"/>
            <a:ext cx="48465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       </a:t>
            </a:r>
            <a:r>
              <a:rPr b="1" lang="pt-BR">
                <a:solidFill>
                  <a:srgbClr val="000000"/>
                </a:solidFill>
              </a:rPr>
              <a:t>Aplicações Monolíticas: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Módulos</a:t>
            </a:r>
            <a:r>
              <a:rPr lang="pt-BR">
                <a:solidFill>
                  <a:srgbClr val="000000"/>
                </a:solidFill>
              </a:rPr>
              <a:t> formam uma e</a:t>
            </a:r>
            <a:r>
              <a:rPr lang="pt-BR">
                <a:solidFill>
                  <a:srgbClr val="000000"/>
                </a:solidFill>
              </a:rPr>
              <a:t>strutura única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Módulos</a:t>
            </a:r>
            <a:r>
              <a:rPr lang="pt-BR">
                <a:solidFill>
                  <a:srgbClr val="000000"/>
                </a:solidFill>
              </a:rPr>
              <a:t> são dependentes um do outro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Módulos compartilham mesmos recursos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Ivan Leoni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Termo recente e utilizado para descrever um novo paradigma de programação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Uma nova tendência em arquitetura de software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Gerenciam a complexidade crescente decompondo grandes sistemas em um conjunto de serviços independentes.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79542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Karen Pompeu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Diferenciais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Tamanho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Contexto Limitado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Independência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79542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Karen Pompeu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Características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Flexibilidade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Modularidade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Evolução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79542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Karen Pompeu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Equipes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Organizar equipes multifuncionais em torno de serviços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Abordagem “você constrói, você executa”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79542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Karen Pompeu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Automação Total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Entrega e atualização independentes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Entrega e Integração Contínuas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9" name="Google Shape;299;p36"/>
          <p:cNvSpPr txBox="1"/>
          <p:nvPr/>
        </p:nvSpPr>
        <p:spPr>
          <a:xfrm>
            <a:off x="79542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Karen Pompeu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Orquestração x </a:t>
            </a:r>
            <a:r>
              <a:rPr b="1" lang="pt-BR">
                <a:solidFill>
                  <a:schemeClr val="dk1"/>
                </a:solidFill>
              </a:rPr>
              <a:t>Coreografia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orquestração conta com um serviço central (condutor) que gerencia as demandas e respostas dos serviços.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coreografia utiliza eventos e mecanismos de publicação/inscrição para gerir a cooperação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63" y="1833690"/>
            <a:ext cx="3717325" cy="283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775" y="1822100"/>
            <a:ext cx="3687121" cy="28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/>
        </p:nvSpPr>
        <p:spPr>
          <a:xfrm>
            <a:off x="1570675" y="1166825"/>
            <a:ext cx="2027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Orquestração</a:t>
            </a:r>
            <a:endParaRPr b="1" sz="1700"/>
          </a:p>
        </p:txBody>
      </p:sp>
      <p:sp>
        <p:nvSpPr>
          <p:cNvPr id="319" name="Google Shape;319;p38"/>
          <p:cNvSpPr txBox="1"/>
          <p:nvPr/>
        </p:nvSpPr>
        <p:spPr>
          <a:xfrm>
            <a:off x="6109528" y="1166825"/>
            <a:ext cx="16173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Coreografia</a:t>
            </a:r>
            <a:endParaRPr b="1" sz="1700"/>
          </a:p>
        </p:txBody>
      </p:sp>
      <p:sp>
        <p:nvSpPr>
          <p:cNvPr id="320" name="Google Shape;320;p38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Impacto na qualidade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Como os microsserviços impactam na qualidade do software?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Para isso vamos analisar os atributos: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Disponibilidade</a:t>
            </a:r>
            <a:r>
              <a:rPr lang="pt-BR">
                <a:solidFill>
                  <a:srgbClr val="000000"/>
                </a:solidFill>
              </a:rPr>
              <a:t> (Availability)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Confiabilidade (Reliability)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Manutenibilidade (Maintainability)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Desempenho (Performance)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Segurança (Security)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Testabilidade (Testability)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8" name="Google Shape;32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Disponibilidade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Avaliamos a disponibilidade de serviços independentes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Um único serviço in</a:t>
            </a:r>
            <a:r>
              <a:rPr lang="pt-BR">
                <a:solidFill>
                  <a:srgbClr val="000000"/>
                </a:solidFill>
              </a:rPr>
              <a:t>disponível</a:t>
            </a:r>
            <a:r>
              <a:rPr lang="pt-BR">
                <a:solidFill>
                  <a:srgbClr val="000000"/>
                </a:solidFill>
              </a:rPr>
              <a:t> pode gerar falha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Menor tamanho dos componentes = maior densidade de falhas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Maior tamanho dos componentes = maior tendência a falhas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Tamanho máximo dos microsserviços leva a tamanho ideal para reduzir falhas</a:t>
            </a: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Criação de muitos microsserviços pode afetar a capacidade de disponibilizar todos </a:t>
            </a:r>
            <a:r>
              <a:rPr lang="pt-BR">
                <a:solidFill>
                  <a:srgbClr val="000000"/>
                </a:solidFill>
              </a:rPr>
              <a:t>simultaneamente</a:t>
            </a:r>
            <a:r>
              <a:rPr lang="pt-BR">
                <a:solidFill>
                  <a:srgbClr val="000000"/>
                </a:solidFill>
              </a:rPr>
              <a:t> e instantaneamente.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Confiabilidade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Confiabilidade é avaliada em serviços e</a:t>
            </a:r>
            <a:r>
              <a:rPr lang="pt-BR">
                <a:solidFill>
                  <a:schemeClr val="dk1"/>
                </a:solidFill>
              </a:rPr>
              <a:t> mecanismos de</a:t>
            </a:r>
            <a:r>
              <a:rPr lang="pt-BR">
                <a:solidFill>
                  <a:srgbClr val="000000"/>
                </a:solidFill>
              </a:rPr>
              <a:t> troca de mensagens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Construção em pequenos componentes</a:t>
            </a: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maior desafio é na integração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Troca de mensagens de forma direta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6" name="Google Shape;34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Introdução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46825"/>
            <a:ext cx="80601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Problemas</a:t>
            </a:r>
            <a:r>
              <a:rPr b="1" lang="pt-BR">
                <a:solidFill>
                  <a:srgbClr val="000000"/>
                </a:solidFill>
              </a:rPr>
              <a:t> </a:t>
            </a:r>
            <a:r>
              <a:rPr b="1" lang="pt-BR">
                <a:solidFill>
                  <a:srgbClr val="000000"/>
                </a:solidFill>
              </a:rPr>
              <a:t>das </a:t>
            </a:r>
            <a:r>
              <a:rPr b="1" lang="pt-BR">
                <a:solidFill>
                  <a:srgbClr val="000000"/>
                </a:solidFill>
              </a:rPr>
              <a:t>grandes Aplicações </a:t>
            </a:r>
            <a:r>
              <a:rPr b="1" lang="pt-BR">
                <a:solidFill>
                  <a:srgbClr val="000000"/>
                </a:solidFill>
              </a:rPr>
              <a:t>Monolíticas: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1- Alta Complexidade no código (difícil evolução)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2- Alta dependências de componentes do código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3- Indisponibilidade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4- Tecnologia Estática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5- </a:t>
            </a:r>
            <a:r>
              <a:rPr lang="pt-BR">
                <a:solidFill>
                  <a:srgbClr val="000000"/>
                </a:solidFill>
              </a:rPr>
              <a:t>Difícil</a:t>
            </a:r>
            <a:r>
              <a:rPr lang="pt-BR">
                <a:solidFill>
                  <a:srgbClr val="000000"/>
                </a:solidFill>
              </a:rPr>
              <a:t> escalabilidade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6- Linguagem única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650" y="445025"/>
            <a:ext cx="3102650" cy="4404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Ivan Leoni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Manutenibilidade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Acoplamento fraco facilita manutenção e reduz os custos de: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Manutenção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Modificação de serviços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Correção de erros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Adição de novas funcionalidades</a:t>
            </a: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Aspecto “Você constrói, você cuida” (“</a:t>
            </a:r>
            <a:r>
              <a:rPr i="1" lang="pt-BR">
                <a:solidFill>
                  <a:srgbClr val="000000"/>
                </a:solidFill>
              </a:rPr>
              <a:t>you build it, you run it</a:t>
            </a:r>
            <a:r>
              <a:rPr lang="pt-BR">
                <a:solidFill>
                  <a:srgbClr val="000000"/>
                </a:solidFill>
              </a:rPr>
              <a:t>”)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5" name="Google Shape;3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6" name="Google Shape;356;p42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Desempenho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Fatores que afetam: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Comunicação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Restrições de tamanho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Qtd. de requisições na rede/memória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Grau de interconectividade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Acoplamento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Segurança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Fatores que influenciam a segurança na arquitetura de microsserviços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É necessário cuidado com a </a:t>
            </a:r>
            <a:r>
              <a:rPr lang="pt-BR">
                <a:solidFill>
                  <a:srgbClr val="000000"/>
                </a:solidFill>
              </a:rPr>
              <a:t>transferência</a:t>
            </a:r>
            <a:r>
              <a:rPr lang="pt-BR">
                <a:solidFill>
                  <a:srgbClr val="000000"/>
                </a:solidFill>
              </a:rPr>
              <a:t> de dados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Criptografia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Promovem reutilização de código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Mecanismos de autenticação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3" name="Google Shape;37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Hoje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81" name="Google Shape;3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Testabilidade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arquitetura de microsserviços permite: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Teste em componentes isolados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Ajustes no escopo dos testes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Isolamento de mudanças e partes afetadas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dificuldade está em testes de integração, principalmente em sistemas grandes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2" name="Google Shape;38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3" name="Google Shape;383;p45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Amanhã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90" name="Google Shape;3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Pode-se tentar prever alguns </a:t>
            </a:r>
            <a:r>
              <a:rPr b="1" lang="pt-BR">
                <a:solidFill>
                  <a:srgbClr val="000000"/>
                </a:solidFill>
              </a:rPr>
              <a:t>possíveis</a:t>
            </a:r>
            <a:r>
              <a:rPr b="1" lang="pt-BR">
                <a:solidFill>
                  <a:srgbClr val="000000"/>
                </a:solidFill>
              </a:rPr>
              <a:t> problemas no futuro: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Como gerenciar algumas mudanças em algum serviço que cause alguns efeitos negativos em outros serviços?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Como evitar ataques que exploram falhas de rede?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1" name="Google Shape;39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2" name="Google Shape;392;p46"/>
          <p:cNvSpPr txBox="1"/>
          <p:nvPr/>
        </p:nvSpPr>
        <p:spPr>
          <a:xfrm>
            <a:off x="76962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Rodrigo Filippo</a:t>
            </a:r>
            <a:endParaRPr sz="1200"/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Amanhã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Interface: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Documentação informal;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Tentando passar para uma documentação mais formal;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Algumas tecnologias nem tem linguagens específicas ou checagem de compatibilidade com os microsserviços;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Não existe nenhuma ferramenta suporte para checar se a interface do serviço implementado está correta.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1" name="Google Shape;401;p47"/>
          <p:cNvSpPr txBox="1"/>
          <p:nvPr/>
        </p:nvSpPr>
        <p:spPr>
          <a:xfrm>
            <a:off x="76962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Rodrigo Filippo</a:t>
            </a:r>
            <a:endParaRPr sz="1200"/>
          </a:p>
        </p:txBody>
      </p:sp>
      <p:pic>
        <p:nvPicPr>
          <p:cNvPr id="402" name="Google Shape;4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Amanhã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Especificações comportamentais e coreografias: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Mesmo definindo formalmente interfaces em forma de API não é o suficiente pra trazer compatibilidade, já que podem precisar realizar troca de mensagens em ordens específicas (deadlocks);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Uma maneira de melhorar os microsserviços seria as execuções não-determinísticas.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9" name="Google Shape;4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0" name="Google Shape;410;p48"/>
          <p:cNvSpPr txBox="1"/>
          <p:nvPr/>
        </p:nvSpPr>
        <p:spPr>
          <a:xfrm>
            <a:off x="76962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Rodrigo Filippo</a:t>
            </a:r>
            <a:endParaRPr sz="1200"/>
          </a:p>
        </p:txBody>
      </p:sp>
      <p:pic>
        <p:nvPicPr>
          <p:cNvPr id="411" name="Google Shape;4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Amanhã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417" name="Google Shape;41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Coreografia e Fundamentações </a:t>
            </a:r>
            <a:r>
              <a:rPr b="1" lang="pt-BR">
                <a:solidFill>
                  <a:srgbClr val="000000"/>
                </a:solidFill>
              </a:rPr>
              <a:t>Sólidas</a:t>
            </a:r>
            <a:r>
              <a:rPr b="1" lang="pt-BR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Coreografias são descrições de alto nível de como as mensagens serão trocadas nos endpoints;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Choreographic Programming;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Todos esses pontos anteriormente mostram os problemas em especificação, verificação e sintetização em comportamentos de comunicações.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8" name="Google Shape;41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9" name="Google Shape;419;p49"/>
          <p:cNvSpPr txBox="1"/>
          <p:nvPr/>
        </p:nvSpPr>
        <p:spPr>
          <a:xfrm>
            <a:off x="76962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Rodrigo Filippo</a:t>
            </a:r>
            <a:endParaRPr sz="1200"/>
          </a:p>
        </p:txBody>
      </p:sp>
      <p:pic>
        <p:nvPicPr>
          <p:cNvPr id="420" name="Google Shape;4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Amanhã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426" name="Google Shape;42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Segurança e Confiança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Ataques em Áreas extensas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Maior quantidade de Pontos de Acesso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Heterogeneidade de Sistemas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Exposição ao mundo externo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27" name="Google Shape;42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8" name="Google Shape;428;p50"/>
          <p:cNvSpPr txBox="1"/>
          <p:nvPr/>
        </p:nvSpPr>
        <p:spPr>
          <a:xfrm>
            <a:off x="7666650" y="0"/>
            <a:ext cx="125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Arthur Reznik</a:t>
            </a:r>
            <a:endParaRPr/>
          </a:p>
        </p:txBody>
      </p:sp>
      <p:pic>
        <p:nvPicPr>
          <p:cNvPr id="429" name="Google Shape;4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Amanhã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435" name="Google Shape;43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Segurança e Confiança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Complexidade de Rede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Múltiplas</a:t>
            </a:r>
            <a:r>
              <a:rPr b="1" lang="pt-BR">
                <a:solidFill>
                  <a:srgbClr val="000000"/>
                </a:solidFill>
              </a:rPr>
              <a:t> comunicações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Exposição à rede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Complexidade de manutenção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36" name="Google Shape;43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7" name="Google Shape;437;p51"/>
          <p:cNvSpPr txBox="1"/>
          <p:nvPr/>
        </p:nvSpPr>
        <p:spPr>
          <a:xfrm>
            <a:off x="7666650" y="0"/>
            <a:ext cx="125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Arthur Reznik</a:t>
            </a:r>
            <a:endParaRPr/>
          </a:p>
        </p:txBody>
      </p:sp>
      <p:pic>
        <p:nvPicPr>
          <p:cNvPr id="438" name="Google Shape;4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Introdução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01575" y="1114375"/>
            <a:ext cx="36762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   Arquitetura de </a:t>
            </a:r>
            <a:r>
              <a:rPr b="1" lang="pt-BR">
                <a:solidFill>
                  <a:srgbClr val="000000"/>
                </a:solidFill>
              </a:rPr>
              <a:t>Microsserviços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065850" y="1674975"/>
            <a:ext cx="47214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   </a:t>
            </a:r>
            <a:r>
              <a:rPr b="1" lang="pt-BR">
                <a:solidFill>
                  <a:srgbClr val="000000"/>
                </a:solidFill>
              </a:rPr>
              <a:t>Aplicações de Microsserviços: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Módulos são independentes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Módulos são coesos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Módulos com banco de dados</a:t>
            </a:r>
            <a:r>
              <a:rPr lang="pt-BR">
                <a:solidFill>
                  <a:srgbClr val="000000"/>
                </a:solidFill>
              </a:rPr>
              <a:t> dedicado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25" y="1728675"/>
            <a:ext cx="2953475" cy="29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12325" y="3207875"/>
            <a:ext cx="96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Notas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458725" y="3207875"/>
            <a:ext cx="105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Aluno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510225" y="3207875"/>
            <a:ext cx="96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Email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Ivan Leoni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Amanhã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444" name="Google Shape;44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Segurança e Confiança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Confiança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Pressuposto de </a:t>
            </a:r>
            <a:r>
              <a:rPr b="1" lang="pt-BR">
                <a:solidFill>
                  <a:srgbClr val="000000"/>
                </a:solidFill>
              </a:rPr>
              <a:t>Comunicações</a:t>
            </a:r>
            <a:r>
              <a:rPr b="1" lang="pt-BR">
                <a:solidFill>
                  <a:srgbClr val="000000"/>
                </a:solidFill>
              </a:rPr>
              <a:t> íntegras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Comprometimento de Serviços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Operabilidade do Sistema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45" name="Google Shape;44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6" name="Google Shape;446;p52"/>
          <p:cNvSpPr txBox="1"/>
          <p:nvPr/>
        </p:nvSpPr>
        <p:spPr>
          <a:xfrm>
            <a:off x="7666650" y="0"/>
            <a:ext cx="125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Arthur Reznik</a:t>
            </a:r>
            <a:endParaRPr/>
          </a:p>
        </p:txBody>
      </p:sp>
      <p:pic>
        <p:nvPicPr>
          <p:cNvPr id="447" name="Google Shape;4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Amanhã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453" name="Google Shape;45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Segurança e Confiança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Heterogeneidade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Entidades Autônomas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Vários</a:t>
            </a:r>
            <a:r>
              <a:rPr b="1" lang="pt-BR">
                <a:solidFill>
                  <a:srgbClr val="000000"/>
                </a:solidFill>
              </a:rPr>
              <a:t> </a:t>
            </a:r>
            <a:r>
              <a:rPr b="1" lang="pt-BR">
                <a:solidFill>
                  <a:srgbClr val="000000"/>
                </a:solidFill>
              </a:rPr>
              <a:t>Domínios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Infraestrutura de Segurança</a:t>
            </a:r>
            <a:endParaRPr b="1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Garantia de Aplicação de Regras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54" name="Google Shape;45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5" name="Google Shape;455;p53"/>
          <p:cNvSpPr txBox="1"/>
          <p:nvPr/>
        </p:nvSpPr>
        <p:spPr>
          <a:xfrm>
            <a:off x="7666650" y="0"/>
            <a:ext cx="125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Arthur Reznik</a:t>
            </a:r>
            <a:endParaRPr/>
          </a:p>
        </p:txBody>
      </p:sp>
      <p:pic>
        <p:nvPicPr>
          <p:cNvPr id="456" name="Google Shape;4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Conclusão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462" name="Google Shape;46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Introdução</a:t>
            </a:r>
            <a:endParaRPr b="1">
              <a:solidFill>
                <a:srgbClr val="134F5C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801" y="482325"/>
            <a:ext cx="3519900" cy="44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017725"/>
            <a:ext cx="80601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Soluções fornecidas pelos Microsserviços: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1- Baixa Complexidade no código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1.1.Fácil manutenção e evolução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2- Sem dependências de componentes do código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2.1</a:t>
            </a:r>
            <a:r>
              <a:rPr lang="pt-BR">
                <a:solidFill>
                  <a:schemeClr val="dk1"/>
                </a:solidFill>
              </a:rPr>
              <a:t> - Atualizações independentes e rápidas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3- Alta Disponibilidade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4- Tecnologia Flexível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5- Alta escalabilidade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6- Linguagens múltiplas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Ivan Leoni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Arquitetura é o que permite com que os sistemas se desenvolvam e forneçam um nível de serviço ao longo do seu ciclo de vida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325" y="2162875"/>
            <a:ext cx="4027350" cy="26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38107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Anos 60 - Problemas no desenvolvimento de softwares de larga-escala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134F5C"/>
                </a:solidFill>
              </a:rPr>
              <a:t>Dos primeiros dias ao padrões OO</a:t>
            </a:r>
            <a:endParaRPr b="1" sz="2500">
              <a:solidFill>
                <a:srgbClr val="134F5C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058" y="1822075"/>
            <a:ext cx="4923876" cy="27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1857900" y="4573675"/>
            <a:ext cx="542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Complexidade do tamanho do Software. </a:t>
            </a:r>
            <a:r>
              <a:rPr lang="pt-BR" sz="1100">
                <a:solidFill>
                  <a:schemeClr val="dk1"/>
                </a:solidFill>
              </a:rPr>
              <a:t>Fonte: th</a:t>
            </a:r>
            <a:r>
              <a:rPr lang="pt-BR" sz="1100">
                <a:solidFill>
                  <a:schemeClr val="dk1"/>
                </a:solidFill>
              </a:rPr>
              <a:t>e Space Effort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38107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Anos 60 - Problemas no desenvolvimento de softwares de larga-escala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Anos 70 - Design de software e implicações no desenvolvimento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134F5C"/>
                </a:solidFill>
              </a:rPr>
              <a:t>Dos primeiros dias ao padrões OO</a:t>
            </a:r>
            <a:endParaRPr b="1" sz="2500">
              <a:solidFill>
                <a:srgbClr val="134F5C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869" y="2495550"/>
            <a:ext cx="4132248" cy="233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1857900" y="4802275"/>
            <a:ext cx="542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Design</a:t>
            </a:r>
            <a:r>
              <a:rPr b="1" lang="pt-BR" sz="1100">
                <a:solidFill>
                  <a:schemeClr val="dk1"/>
                </a:solidFill>
              </a:rPr>
              <a:t> de Software.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34F5C"/>
                </a:solidFill>
              </a:rPr>
              <a:t>Ontem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38107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Anos 60 - Problemas no desenvolvimento de softwares de larga-escala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Anos 70 - Design de software e implicações no desenvolvimento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Anos 80 - Integração total do design no processo de desenvolvimento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	- Referências à Arquitetura de Software começaram a surgir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1992 	- Tópicos de Perry e Wolf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134F5C"/>
                </a:solidFill>
              </a:rPr>
              <a:t>Dos primeiros dias ao padrões OO</a:t>
            </a:r>
            <a:endParaRPr b="1" sz="2500">
              <a:solidFill>
                <a:srgbClr val="134F5C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