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</p:sldIdLst>
  <p:sldSz cy="5143500" cx="9144000"/>
  <p:notesSz cx="6858000" cy="9144000"/>
  <p:embeddedFontLst>
    <p:embeddedFont>
      <p:font typeface="Roboto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348C6A3-C807-40EB-96D3-94A4C8E5EE59}">
  <a:tblStyle styleId="{6348C6A3-C807-40EB-96D3-94A4C8E5EE5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oboto-regular.fntdata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Roboto-italic.fntdata"/><Relationship Id="rId10" Type="http://schemas.openxmlformats.org/officeDocument/2006/relationships/slide" Target="slides/slide4.xml"/><Relationship Id="rId32" Type="http://schemas.openxmlformats.org/officeDocument/2006/relationships/font" Target="fonts/Roboto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34" Type="http://schemas.openxmlformats.org/officeDocument/2006/relationships/font" Target="fonts/Roboto-bold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96abc453ba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96abc453ba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9873ef08df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9873ef08df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96abc453ba_2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96abc453ba_2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9862cfbca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9862cfbca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987c8d44ba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987c8d44ba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987c8d44ba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987c8d44ba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987c8d44ba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987c8d44ba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987c8d44ba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987c8d44ba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987c8d44ba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987c8d44ba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987c8d44ba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987c8d44ba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9696e8b74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9696e8b74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é um padrão para passar mensagens entre aplicações ou organizações.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A gente vai ver mais pra frente como que ele faz isso.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Surgiu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Foi concebido em 2003 por um sujeito chamado John O'hara que era desenvolvedor no JPMorgan Chase, que é um banco de investimentos e o seu objetivo inicial era atender às necessidades de instituições financeiras.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987c8d44b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987c8d44b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9862cfbca4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9862cfbca4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9862cfbca4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9862cfbca4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96abc453b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96abc453b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9873ef08df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9873ef08df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975facdac4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975facdac4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O desenvolvimento continua nas mãos do mercado financeiro, hoje sendo composto por um consorteum que já inclui o Goldman sachs, bank of america, e credit suisse entre outros em conjunto com companhias de desenvolvimento de soluções computacionais, como a Redhat, Microsoft e Cisco além de outras. São um total de 23 empresas envolvidas, não tem como citar todas.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975facdac4_2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975facdac4_2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A relevância do AMQP no mercado é que ele permite a intercomunicação, e divisão de recursos entre aplicações novas e aplicações legado. Isso pra bancos e instituições financeiras é muito útil porque grande parte dos softwares bancários são softwares legado. Aproximadamente 70% da lógica de dados dos negócios críticos, que são esses negócios relacionados a financias ou a segurancça são escritos em cobol.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975facdac4_2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975facdac4_2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A necessidade de criar um padrão veio porque praticamente todos os grandes bancos de wall street já tiveram que desenvolver um middleware de mensagens próprio e porque a indústria por natureza requer muita confiabilidade em garantia de entrega de mensagens, visto que se trata de algo tão sensível e que qualquer erro poderia custar muito caro.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975facdac4_2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975facdac4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Para conseguir criar efetivamente esse protocolo e pra ele ter o alcance que era planejado, ele teve que obedecer aos mesmos padrões que padrões de intercomunicação amplamente disseminados como a internet, ethernet e e-mail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Ele não podia ter patente ou royalties, sua especificação tinha que permanecer pública e  devia vir com uma implementação básica gratuita. Isso tudo permitiria que qualquer um implementasse um serviço compatível. Não podia ser um serviço custoso que demandasse um estudo dedicado a somente aquio. precisava ser ágil de algúem pegar, entender e aplicar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975facdac4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975facdac4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 versão 1.0 do AMQP foi lançada somente em 2011, eu falei que o projeto começou em 2003, e nesse meio tempo houveram versões anteriores mas que eram bem diferentes do 1.0 que é a versão relevante até hoje. E vale lembrar que por mais que seja um protocolo que foi originado para a industria financeira, ele hoje tem aplicabilidade em diversar áreas 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9862cfbca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9862cfbca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9873ef08df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9873ef08d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Relationship Id="rId4" Type="http://schemas.openxmlformats.org/officeDocument/2006/relationships/image" Target="../media/image27.png"/><Relationship Id="rId5" Type="http://schemas.openxmlformats.org/officeDocument/2006/relationships/image" Target="../media/image3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5.png"/><Relationship Id="rId4" Type="http://schemas.openxmlformats.org/officeDocument/2006/relationships/image" Target="../media/image32.png"/><Relationship Id="rId5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Relationship Id="rId4" Type="http://schemas.openxmlformats.org/officeDocument/2006/relationships/image" Target="../media/image2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8.png"/><Relationship Id="rId4" Type="http://schemas.openxmlformats.org/officeDocument/2006/relationships/image" Target="../media/image31.png"/><Relationship Id="rId5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0.png"/><Relationship Id="rId4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3.png"/><Relationship Id="rId4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8.png"/><Relationship Id="rId4" Type="http://schemas.openxmlformats.org/officeDocument/2006/relationships/image" Target="../media/image31.png"/><Relationship Id="rId5" Type="http://schemas.openxmlformats.org/officeDocument/2006/relationships/image" Target="../media/image1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8.png"/><Relationship Id="rId4" Type="http://schemas.openxmlformats.org/officeDocument/2006/relationships/image" Target="../media/image31.png"/><Relationship Id="rId5" Type="http://schemas.openxmlformats.org/officeDocument/2006/relationships/image" Target="../media/image36.png"/><Relationship Id="rId6" Type="http://schemas.openxmlformats.org/officeDocument/2006/relationships/image" Target="../media/image1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8.png"/><Relationship Id="rId4" Type="http://schemas.openxmlformats.org/officeDocument/2006/relationships/image" Target="../media/image31.png"/><Relationship Id="rId5" Type="http://schemas.openxmlformats.org/officeDocument/2006/relationships/image" Target="../media/image36.png"/><Relationship Id="rId6" Type="http://schemas.openxmlformats.org/officeDocument/2006/relationships/image" Target="../media/image34.png"/><Relationship Id="rId7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7.png"/><Relationship Id="rId4" Type="http://schemas.openxmlformats.org/officeDocument/2006/relationships/image" Target="../media/image1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8.png"/><Relationship Id="rId4" Type="http://schemas.openxmlformats.org/officeDocument/2006/relationships/image" Target="../media/image31.png"/><Relationship Id="rId5" Type="http://schemas.openxmlformats.org/officeDocument/2006/relationships/image" Target="../media/image1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5.png"/><Relationship Id="rId4" Type="http://schemas.openxmlformats.org/officeDocument/2006/relationships/image" Target="../media/image38.png"/><Relationship Id="rId5" Type="http://schemas.openxmlformats.org/officeDocument/2006/relationships/image" Target="../media/image1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www.ime.usp.br/~reverbel/students/master_theses/thadeu_de_russo_e_carmo.pdf" TargetMode="External"/><Relationship Id="rId4" Type="http://schemas.openxmlformats.org/officeDocument/2006/relationships/hyperlink" Target="https://medium.com/totvsdevelopers/diferen%C3%A7as-do-amqp-1-0-para-as-vers%C3%B5es-anteriores-9db828cc9e3e" TargetMode="External"/></Relationships>
</file>

<file path=ppt/slides/_rels/slide3.xml.rels><?xml version="1.0" encoding="UTF-8" standalone="yes"?><Relationships xmlns="http://schemas.openxmlformats.org/package/2006/relationships"><Relationship Id="rId20" Type="http://schemas.openxmlformats.org/officeDocument/2006/relationships/image" Target="../media/image29.png"/><Relationship Id="rId11" Type="http://schemas.openxmlformats.org/officeDocument/2006/relationships/image" Target="../media/image8.png"/><Relationship Id="rId22" Type="http://schemas.openxmlformats.org/officeDocument/2006/relationships/image" Target="../media/image20.png"/><Relationship Id="rId10" Type="http://schemas.openxmlformats.org/officeDocument/2006/relationships/image" Target="../media/image18.png"/><Relationship Id="rId21" Type="http://schemas.openxmlformats.org/officeDocument/2006/relationships/image" Target="../media/image22.png"/><Relationship Id="rId13" Type="http://schemas.openxmlformats.org/officeDocument/2006/relationships/image" Target="../media/image14.png"/><Relationship Id="rId24" Type="http://schemas.openxmlformats.org/officeDocument/2006/relationships/image" Target="../media/image15.png"/><Relationship Id="rId12" Type="http://schemas.openxmlformats.org/officeDocument/2006/relationships/image" Target="../media/image7.png"/><Relationship Id="rId23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7.png"/><Relationship Id="rId4" Type="http://schemas.openxmlformats.org/officeDocument/2006/relationships/image" Target="../media/image13.png"/><Relationship Id="rId9" Type="http://schemas.openxmlformats.org/officeDocument/2006/relationships/image" Target="../media/image6.png"/><Relationship Id="rId15" Type="http://schemas.openxmlformats.org/officeDocument/2006/relationships/image" Target="../media/image9.png"/><Relationship Id="rId14" Type="http://schemas.openxmlformats.org/officeDocument/2006/relationships/image" Target="../media/image5.png"/><Relationship Id="rId17" Type="http://schemas.openxmlformats.org/officeDocument/2006/relationships/image" Target="../media/image11.png"/><Relationship Id="rId16" Type="http://schemas.openxmlformats.org/officeDocument/2006/relationships/image" Target="../media/image2.png"/><Relationship Id="rId5" Type="http://schemas.openxmlformats.org/officeDocument/2006/relationships/image" Target="../media/image3.png"/><Relationship Id="rId19" Type="http://schemas.openxmlformats.org/officeDocument/2006/relationships/image" Target="../media/image16.png"/><Relationship Id="rId6" Type="http://schemas.openxmlformats.org/officeDocument/2006/relationships/image" Target="../media/image1.png"/><Relationship Id="rId18" Type="http://schemas.openxmlformats.org/officeDocument/2006/relationships/image" Target="../media/image10.png"/><Relationship Id="rId7" Type="http://schemas.openxmlformats.org/officeDocument/2006/relationships/image" Target="../media/image4.png"/><Relationship Id="rId8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6.png"/><Relationship Id="rId4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9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</a:t>
            </a:r>
            <a:r>
              <a:rPr lang="pt-BR" sz="3100"/>
              <a:t>(Advanced Message Queuing Protocol)</a:t>
            </a:r>
            <a:endParaRPr sz="3100"/>
          </a:p>
        </p:txBody>
      </p:sp>
      <p:sp>
        <p:nvSpPr>
          <p:cNvPr id="55" name="Google Shape;55;p13"/>
          <p:cNvSpPr txBox="1"/>
          <p:nvPr/>
        </p:nvSpPr>
        <p:spPr>
          <a:xfrm>
            <a:off x="0" y="3863475"/>
            <a:ext cx="4767000" cy="12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</a:rPr>
              <a:t>Arthur Rezn</a:t>
            </a:r>
            <a:r>
              <a:rPr lang="pt-BR" sz="1200"/>
              <a:t>ik Martins </a:t>
            </a:r>
            <a:r>
              <a:rPr lang="pt-BR" sz="1200">
                <a:solidFill>
                  <a:schemeClr val="dk1"/>
                </a:solidFill>
              </a:rPr>
              <a:t>					2016001460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Caio Noriyuki Sasaki					2016009842 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Guilherme Delgado de Carvalho da Costa Braga 	2019003806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</a:rPr>
              <a:t>Ivan Leoni Vilas Boas 					2018009073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</a:rPr>
              <a:t>Karen de Souza Pompeu					2016001610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Rodrigo Filippo Dias</a:t>
            </a:r>
            <a:r>
              <a:rPr lang="pt-BR" sz="1200"/>
              <a:t>					2016001479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56" name="Google Shape;56;p13"/>
          <p:cNvSpPr txBox="1"/>
          <p:nvPr/>
        </p:nvSpPr>
        <p:spPr>
          <a:xfrm>
            <a:off x="5426925" y="3863400"/>
            <a:ext cx="3717000" cy="12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</a:rPr>
              <a:t>Professor: Rafael de Magalhães Dias Frinhani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</a:rPr>
              <a:t>Disciplina: Sistemas Distribuídos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</a:rPr>
              <a:t>Universidade Federal de Itajubá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</a:rPr>
              <a:t>Setembro de 2020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RabbitMQ</a:t>
            </a:r>
            <a:endParaRPr/>
          </a:p>
        </p:txBody>
      </p:sp>
      <p:sp>
        <p:nvSpPr>
          <p:cNvPr id="58" name="Google Shape;58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59" name="Google Shape;5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4625" y="896700"/>
            <a:ext cx="4191000" cy="123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Funcionamento do AMQP</a:t>
            </a:r>
            <a:endParaRPr/>
          </a:p>
        </p:txBody>
      </p:sp>
      <p:sp>
        <p:nvSpPr>
          <p:cNvPr id="161" name="Google Shape;161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62" name="Google Shape;162;p22"/>
          <p:cNvSpPr txBox="1"/>
          <p:nvPr/>
        </p:nvSpPr>
        <p:spPr>
          <a:xfrm>
            <a:off x="7467600" y="0"/>
            <a:ext cx="3491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</a:rPr>
              <a:t>Ivan Leoni Vilas Boas 	</a:t>
            </a:r>
            <a:endParaRPr/>
          </a:p>
        </p:txBody>
      </p:sp>
      <p:pic>
        <p:nvPicPr>
          <p:cNvPr id="163" name="Google Shape;16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65300" y="55775"/>
            <a:ext cx="282025" cy="282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9875" y="2027275"/>
            <a:ext cx="3803026" cy="199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17451" y="1783325"/>
            <a:ext cx="3823896" cy="2721442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2"/>
          <p:cNvSpPr txBox="1"/>
          <p:nvPr>
            <p:ph idx="1" type="body"/>
          </p:nvPr>
        </p:nvSpPr>
        <p:spPr>
          <a:xfrm>
            <a:off x="3338100" y="1139700"/>
            <a:ext cx="2467800" cy="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pt-BR">
                <a:solidFill>
                  <a:srgbClr val="111111"/>
                </a:solidFill>
                <a:highlight>
                  <a:srgbClr val="FFFFFF"/>
                </a:highlight>
              </a:rPr>
              <a:t>AMQP Versão 1.0</a:t>
            </a:r>
            <a:r>
              <a:rPr b="1" lang="pt-BR">
                <a:solidFill>
                  <a:srgbClr val="111111"/>
                </a:solidFill>
                <a:highlight>
                  <a:srgbClr val="FFFFFF"/>
                </a:highlight>
              </a:rPr>
              <a:t>   </a:t>
            </a:r>
            <a:r>
              <a:rPr b="1" lang="pt-BR" sz="1150">
                <a:solidFill>
                  <a:srgbClr val="111111"/>
                </a:solidFill>
                <a:highlight>
                  <a:srgbClr val="FFFFFF"/>
                </a:highlight>
              </a:rPr>
              <a:t>            </a:t>
            </a:r>
            <a:endParaRPr b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Funcionamento do AMQP</a:t>
            </a:r>
            <a:endParaRPr/>
          </a:p>
        </p:txBody>
      </p:sp>
      <p:sp>
        <p:nvSpPr>
          <p:cNvPr id="172" name="Google Shape;17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73" name="Google Shape;173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pt-BR">
                <a:solidFill>
                  <a:srgbClr val="111111"/>
                </a:solidFill>
                <a:highlight>
                  <a:srgbClr val="FFFFFF"/>
                </a:highlight>
              </a:rPr>
              <a:t>Exemplificando a troca de mensagem e comparado as </a:t>
            </a:r>
            <a:r>
              <a:rPr b="1" lang="pt-BR">
                <a:solidFill>
                  <a:srgbClr val="111111"/>
                </a:solidFill>
                <a:highlight>
                  <a:srgbClr val="FFFFFF"/>
                </a:highlight>
              </a:rPr>
              <a:t>Versões</a:t>
            </a:r>
            <a:endParaRPr b="1" sz="1150">
              <a:solidFill>
                <a:srgbClr val="111111"/>
              </a:solidFill>
              <a:highlight>
                <a:srgbClr val="FFFFFF"/>
              </a:highlight>
            </a:endParaRPr>
          </a:p>
        </p:txBody>
      </p:sp>
      <p:pic>
        <p:nvPicPr>
          <p:cNvPr id="174" name="Google Shape;17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675" y="1569111"/>
            <a:ext cx="3491100" cy="31047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27175" y="1576025"/>
            <a:ext cx="3571967" cy="309090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3"/>
          <p:cNvSpPr txBox="1"/>
          <p:nvPr/>
        </p:nvSpPr>
        <p:spPr>
          <a:xfrm>
            <a:off x="7467600" y="0"/>
            <a:ext cx="3491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</a:rPr>
              <a:t>Ivan Leoni Vilas Boas 	</a:t>
            </a:r>
            <a:endParaRPr/>
          </a:p>
        </p:txBody>
      </p:sp>
      <p:pic>
        <p:nvPicPr>
          <p:cNvPr id="177" name="Google Shape;177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65300" y="55775"/>
            <a:ext cx="282025" cy="2820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8" name="Google Shape;178;p23"/>
          <p:cNvCxnSpPr/>
          <p:nvPr/>
        </p:nvCxnSpPr>
        <p:spPr>
          <a:xfrm>
            <a:off x="4373800" y="1576025"/>
            <a:ext cx="36600" cy="309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Funcionamento do AMQP</a:t>
            </a:r>
            <a:endParaRPr/>
          </a:p>
        </p:txBody>
      </p:sp>
      <p:sp>
        <p:nvSpPr>
          <p:cNvPr id="184" name="Google Shape;18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85" name="Google Shape;185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111111"/>
                </a:solidFill>
                <a:highlight>
                  <a:srgbClr val="FFFFFF"/>
                </a:highlight>
              </a:rPr>
              <a:t>Troca de mensagem por Tópicos:</a:t>
            </a:r>
            <a:endParaRPr b="1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150">
              <a:solidFill>
                <a:srgbClr val="111111"/>
              </a:solidFill>
              <a:highlight>
                <a:srgbClr val="FFFFFF"/>
              </a:highlight>
            </a:endParaRPr>
          </a:p>
        </p:txBody>
      </p:sp>
      <p:sp>
        <p:nvSpPr>
          <p:cNvPr id="186" name="Google Shape;186;p24"/>
          <p:cNvSpPr txBox="1"/>
          <p:nvPr/>
        </p:nvSpPr>
        <p:spPr>
          <a:xfrm>
            <a:off x="7467600" y="0"/>
            <a:ext cx="3491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</a:rPr>
              <a:t>Ivan Leoni Vilas Boas 	</a:t>
            </a:r>
            <a:endParaRPr/>
          </a:p>
        </p:txBody>
      </p:sp>
      <p:pic>
        <p:nvPicPr>
          <p:cNvPr id="187" name="Google Shape;18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65300" y="55775"/>
            <a:ext cx="282025" cy="282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1477" y="1633325"/>
            <a:ext cx="7241024" cy="293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Utilidade do Protocolo AMQP</a:t>
            </a:r>
            <a:endParaRPr/>
          </a:p>
        </p:txBody>
      </p:sp>
      <p:sp>
        <p:nvSpPr>
          <p:cNvPr id="194" name="Google Shape;194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95" name="Google Shape;195;p25"/>
          <p:cNvSpPr txBox="1"/>
          <p:nvPr>
            <p:ph idx="1" type="body"/>
          </p:nvPr>
        </p:nvSpPr>
        <p:spPr>
          <a:xfrm>
            <a:off x="301750" y="1018225"/>
            <a:ext cx="8520600" cy="386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>
                <a:solidFill>
                  <a:schemeClr val="dk1"/>
                </a:solidFill>
              </a:rPr>
              <a:t>Permite a interoperabilidade entre diferentes tecnologias e plataformas</a:t>
            </a:r>
            <a:endParaRPr>
              <a:solidFill>
                <a:schemeClr val="dk1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>
                <a:solidFill>
                  <a:schemeClr val="dk1"/>
                </a:solidFill>
              </a:rPr>
              <a:t>M</a:t>
            </a:r>
            <a:r>
              <a:rPr lang="pt-BR">
                <a:solidFill>
                  <a:schemeClr val="dk1"/>
                </a:solidFill>
              </a:rPr>
              <a:t>elhora e estabiliza falhas</a:t>
            </a:r>
            <a:endParaRPr sz="1400">
              <a:solidFill>
                <a:schemeClr val="dk1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>
                <a:solidFill>
                  <a:schemeClr val="dk1"/>
                </a:solidFill>
              </a:rPr>
              <a:t>Produz um padrão aberto para protocolos de mensagem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>
                <a:solidFill>
                  <a:schemeClr val="dk1"/>
                </a:solidFill>
              </a:rPr>
              <a:t>Publicação/Inscrição permitem o envio de uma mensagem para vários consumidores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>
                <a:solidFill>
                  <a:schemeClr val="dk1"/>
                </a:solidFill>
              </a:rPr>
              <a:t>Tópicos (uso avançado de Publicação/Inscrição)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>
                <a:solidFill>
                  <a:schemeClr val="dk1"/>
                </a:solidFill>
              </a:rPr>
              <a:t>RPC (Remote Procedure Call), chamada de procedimento remoto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96" name="Google Shape;196;p25"/>
          <p:cNvSpPr txBox="1"/>
          <p:nvPr/>
        </p:nvSpPr>
        <p:spPr>
          <a:xfrm>
            <a:off x="7467600" y="0"/>
            <a:ext cx="3491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</a:rPr>
              <a:t>Caio Noriyuki Sasaki</a:t>
            </a:r>
            <a:r>
              <a:rPr lang="pt-BR" sz="1200">
                <a:solidFill>
                  <a:schemeClr val="dk1"/>
                </a:solidFill>
              </a:rPr>
              <a:t> 	</a:t>
            </a:r>
            <a:endParaRPr/>
          </a:p>
        </p:txBody>
      </p:sp>
      <p:pic>
        <p:nvPicPr>
          <p:cNvPr id="197" name="Google Shape;19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65300" y="55775"/>
            <a:ext cx="282025" cy="28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RabbitMQ vs Apache Kafka</a:t>
            </a:r>
            <a:endParaRPr/>
          </a:p>
        </p:txBody>
      </p:sp>
      <p:sp>
        <p:nvSpPr>
          <p:cNvPr id="203" name="Google Shape;203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204" name="Google Shape;20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58140" y="553100"/>
            <a:ext cx="1373900" cy="145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62687" y="2297050"/>
            <a:ext cx="3364825" cy="1892725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26"/>
          <p:cNvSpPr txBox="1"/>
          <p:nvPr>
            <p:ph idx="1" type="body"/>
          </p:nvPr>
        </p:nvSpPr>
        <p:spPr>
          <a:xfrm>
            <a:off x="311700" y="1152475"/>
            <a:ext cx="7155000" cy="376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1"/>
                </a:solidFill>
              </a:rPr>
              <a:t>RabbitMQ </a:t>
            </a:r>
            <a:endParaRPr b="1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 sz="1800">
                <a:solidFill>
                  <a:schemeClr val="dk1"/>
                </a:solidFill>
              </a:rPr>
              <a:t>Intermediador de mensagens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 sz="1800">
                <a:solidFill>
                  <a:schemeClr val="dk1"/>
                </a:solidFill>
              </a:rPr>
              <a:t>Processa até 20.000 mensagens/segundo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 sz="1800">
                <a:solidFill>
                  <a:schemeClr val="dk1"/>
                </a:solidFill>
              </a:rPr>
              <a:t>Utiliza os principais protocolos (http, amqp, entre outros...)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4572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1"/>
                </a:solidFill>
              </a:rPr>
              <a:t>Apache Kafka</a:t>
            </a:r>
            <a:endParaRPr b="1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 sz="1800">
                <a:solidFill>
                  <a:schemeClr val="dk1"/>
                </a:solidFill>
              </a:rPr>
              <a:t>Barramento de mensagens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 sz="1800">
                <a:solidFill>
                  <a:schemeClr val="dk1"/>
                </a:solidFill>
              </a:rPr>
              <a:t>Alto processamento de fluxo. Processa até 100.000 mensagens/segundo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 sz="1800">
                <a:solidFill>
                  <a:schemeClr val="dk1"/>
                </a:solidFill>
              </a:rPr>
              <a:t>Trabalha com mensagens primitivas (String e bin)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6"/>
          <p:cNvSpPr txBox="1"/>
          <p:nvPr/>
        </p:nvSpPr>
        <p:spPr>
          <a:xfrm>
            <a:off x="7467600" y="0"/>
            <a:ext cx="3491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</a:rPr>
              <a:t>Caio Noriyuki Sasaki 	</a:t>
            </a:r>
            <a:endParaRPr/>
          </a:p>
        </p:txBody>
      </p:sp>
      <p:pic>
        <p:nvPicPr>
          <p:cNvPr id="208" name="Google Shape;208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65300" y="55775"/>
            <a:ext cx="282025" cy="28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RabbitMQ vs Apache Kafka</a:t>
            </a:r>
            <a:endParaRPr/>
          </a:p>
        </p:txBody>
      </p:sp>
      <p:sp>
        <p:nvSpPr>
          <p:cNvPr id="214" name="Google Shape;214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15" name="Google Shape;215;p27"/>
          <p:cNvSpPr txBox="1"/>
          <p:nvPr>
            <p:ph idx="1" type="body"/>
          </p:nvPr>
        </p:nvSpPr>
        <p:spPr>
          <a:xfrm>
            <a:off x="311700" y="1152475"/>
            <a:ext cx="4643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1"/>
                </a:solidFill>
              </a:rPr>
              <a:t>RabbitMQ </a:t>
            </a:r>
            <a:endParaRPr b="1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 sz="1800">
                <a:solidFill>
                  <a:schemeClr val="dk1"/>
                </a:solidFill>
              </a:rPr>
              <a:t>Aplicação produz a mensagem e envia para o broker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 sz="1800">
                <a:solidFill>
                  <a:schemeClr val="dk1"/>
                </a:solidFill>
              </a:rPr>
              <a:t>Exchange (middleware) roteia as mensagens para as filas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 sz="1800">
                <a:solidFill>
                  <a:schemeClr val="dk1"/>
                </a:solidFill>
              </a:rPr>
              <a:t>Envia as filas para os </a:t>
            </a:r>
            <a:r>
              <a:rPr i="1" lang="pt-BR" sz="1800">
                <a:solidFill>
                  <a:schemeClr val="dk1"/>
                </a:solidFill>
              </a:rPr>
              <a:t>consumers </a:t>
            </a:r>
            <a:r>
              <a:rPr lang="pt-BR" sz="1800">
                <a:solidFill>
                  <a:schemeClr val="dk1"/>
                </a:solidFill>
              </a:rPr>
              <a:t>(aplicações inscritas nas filas)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16" name="Google Shape;21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2625" y="429764"/>
            <a:ext cx="3166438" cy="4283974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27"/>
          <p:cNvSpPr txBox="1"/>
          <p:nvPr/>
        </p:nvSpPr>
        <p:spPr>
          <a:xfrm>
            <a:off x="7467600" y="0"/>
            <a:ext cx="3491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</a:rPr>
              <a:t>Caio Noriyuki Sasaki 	</a:t>
            </a:r>
            <a:endParaRPr/>
          </a:p>
        </p:txBody>
      </p:sp>
      <p:pic>
        <p:nvPicPr>
          <p:cNvPr id="218" name="Google Shape;218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65300" y="55775"/>
            <a:ext cx="282025" cy="28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RabbitMQ vs Apache Kafka</a:t>
            </a:r>
            <a:endParaRPr/>
          </a:p>
        </p:txBody>
      </p:sp>
      <p:sp>
        <p:nvSpPr>
          <p:cNvPr id="224" name="Google Shape;224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225" name="Google Shape;22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2874" y="461950"/>
            <a:ext cx="3909425" cy="4219599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28"/>
          <p:cNvSpPr txBox="1"/>
          <p:nvPr>
            <p:ph idx="1" type="body"/>
          </p:nvPr>
        </p:nvSpPr>
        <p:spPr>
          <a:xfrm>
            <a:off x="311700" y="1170625"/>
            <a:ext cx="4611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1"/>
                </a:solidFill>
              </a:rPr>
              <a:t>Apache Kafka</a:t>
            </a:r>
            <a:endParaRPr b="1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 sz="1800">
                <a:solidFill>
                  <a:schemeClr val="dk1"/>
                </a:solidFill>
              </a:rPr>
              <a:t>Aplicação produz a mensagem e envia para um cluster do Kafka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 sz="1800">
                <a:solidFill>
                  <a:schemeClr val="dk1"/>
                </a:solidFill>
              </a:rPr>
              <a:t>A mensagem é roteada para um broker que possui um tópico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 sz="1800">
                <a:solidFill>
                  <a:schemeClr val="dk1"/>
                </a:solidFill>
              </a:rPr>
              <a:t>Os tópicos são particionados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 sz="1800">
                <a:solidFill>
                  <a:schemeClr val="dk1"/>
                </a:solidFill>
              </a:rPr>
              <a:t>Os </a:t>
            </a:r>
            <a:r>
              <a:rPr i="1" lang="pt-BR" sz="1800">
                <a:solidFill>
                  <a:schemeClr val="dk1"/>
                </a:solidFill>
              </a:rPr>
              <a:t>consumers </a:t>
            </a:r>
            <a:r>
              <a:rPr lang="pt-BR" sz="1800">
                <a:solidFill>
                  <a:schemeClr val="dk1"/>
                </a:solidFill>
              </a:rPr>
              <a:t>são inscritos nessas partições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8"/>
          <p:cNvSpPr txBox="1"/>
          <p:nvPr/>
        </p:nvSpPr>
        <p:spPr>
          <a:xfrm>
            <a:off x="7467600" y="0"/>
            <a:ext cx="3491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</a:rPr>
              <a:t>Caio Noriyuki Sasaki 	</a:t>
            </a:r>
            <a:endParaRPr/>
          </a:p>
        </p:txBody>
      </p:sp>
      <p:pic>
        <p:nvPicPr>
          <p:cNvPr id="228" name="Google Shape;228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65300" y="55775"/>
            <a:ext cx="282025" cy="28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RabbitMQ vs Apache Kafka</a:t>
            </a:r>
            <a:endParaRPr/>
          </a:p>
        </p:txBody>
      </p:sp>
      <p:sp>
        <p:nvSpPr>
          <p:cNvPr id="234" name="Google Shape;234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235" name="Google Shape;23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4024" y="350310"/>
            <a:ext cx="548699" cy="5813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51875" y="73300"/>
            <a:ext cx="2018400" cy="11353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37" name="Google Shape;237;p29"/>
          <p:cNvGraphicFramePr/>
          <p:nvPr/>
        </p:nvGraphicFramePr>
        <p:xfrm>
          <a:off x="30150" y="960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{6348C6A3-C807-40EB-96D3-94A4C8E5EE59}</a:tableStyleId>
              </a:tblPr>
              <a:tblGrid>
                <a:gridCol w="4541850"/>
                <a:gridCol w="4541850"/>
              </a:tblGrid>
              <a:tr h="4183325">
                <a:tc>
                  <a:txBody>
                    <a:bodyPr/>
                    <a:lstStyle/>
                    <a:p>
                      <a:pPr indent="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600"/>
                        <a:t>RabbitMQ </a:t>
                      </a:r>
                      <a:endParaRPr b="1" sz="1600"/>
                    </a:p>
                    <a:p>
                      <a:pPr indent="-3302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Char char="●"/>
                      </a:pPr>
                      <a:r>
                        <a:rPr lang="pt-BR" sz="1600"/>
                        <a:t>Aplicação produz a mensagem e envia para o broker</a:t>
                      </a:r>
                      <a:endParaRPr sz="1600"/>
                    </a:p>
                    <a:p>
                      <a:pPr indent="-3302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Char char="●"/>
                      </a:pPr>
                      <a:r>
                        <a:rPr lang="pt-BR" sz="1600"/>
                        <a:t>Exchange (middleware) roteia as mensagens para as filas</a:t>
                      </a:r>
                      <a:endParaRPr sz="1600"/>
                    </a:p>
                    <a:p>
                      <a:pPr indent="-3302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Char char="●"/>
                      </a:pPr>
                      <a:r>
                        <a:rPr lang="pt-BR" sz="1600"/>
                        <a:t>Envia as filas para os </a:t>
                      </a:r>
                      <a:r>
                        <a:rPr i="1" lang="pt-BR" sz="1600"/>
                        <a:t>consumers </a:t>
                      </a:r>
                      <a:r>
                        <a:rPr lang="pt-BR" sz="1600"/>
                        <a:t>(aplicações inscritas nas filas)</a:t>
                      </a:r>
                      <a:endParaRPr sz="1600"/>
                    </a:p>
                    <a:p>
                      <a:pPr indent="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45720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600"/>
                        <a:t>Apache Kafka</a:t>
                      </a:r>
                      <a:endParaRPr b="1" sz="1600"/>
                    </a:p>
                    <a:p>
                      <a:pPr indent="-3302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Char char="●"/>
                      </a:pPr>
                      <a:r>
                        <a:rPr lang="pt-BR" sz="1600"/>
                        <a:t>Aplicação produz a mensagem e envia para um cluster do Kafka</a:t>
                      </a:r>
                      <a:endParaRPr sz="1600"/>
                    </a:p>
                    <a:p>
                      <a:pPr indent="-3302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Char char="●"/>
                      </a:pPr>
                      <a:r>
                        <a:rPr lang="pt-BR" sz="1600"/>
                        <a:t>A mensagem é roteada para um broker que possui um tópico</a:t>
                      </a:r>
                      <a:endParaRPr sz="1600"/>
                    </a:p>
                    <a:p>
                      <a:pPr indent="-3302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Char char="●"/>
                      </a:pPr>
                      <a:r>
                        <a:rPr lang="pt-BR" sz="1600"/>
                        <a:t>Os tópicos são particionados</a:t>
                      </a:r>
                      <a:endParaRPr sz="1600"/>
                    </a:p>
                    <a:p>
                      <a:pPr indent="-3302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Char char="●"/>
                      </a:pPr>
                      <a:r>
                        <a:rPr lang="pt-BR" sz="1600"/>
                        <a:t>Os </a:t>
                      </a:r>
                      <a:r>
                        <a:rPr i="1" lang="pt-BR" sz="1600"/>
                        <a:t>consumers </a:t>
                      </a:r>
                      <a:r>
                        <a:rPr lang="pt-BR" sz="1600"/>
                        <a:t>são inscritos </a:t>
                      </a:r>
                      <a:endParaRPr sz="1600"/>
                    </a:p>
                    <a:p>
                      <a:pPr indent="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/>
                        <a:t>nessas partições</a:t>
                      </a:r>
                      <a:endParaRPr sz="1600"/>
                    </a:p>
                    <a:p>
                      <a:pPr indent="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38" name="Google Shape;238;p29"/>
          <p:cNvSpPr txBox="1"/>
          <p:nvPr/>
        </p:nvSpPr>
        <p:spPr>
          <a:xfrm>
            <a:off x="7467600" y="0"/>
            <a:ext cx="3491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</a:rPr>
              <a:t>Caio Noriyuki Sasaki 	</a:t>
            </a:r>
            <a:endParaRPr/>
          </a:p>
        </p:txBody>
      </p:sp>
      <p:pic>
        <p:nvPicPr>
          <p:cNvPr id="239" name="Google Shape;239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65300" y="55775"/>
            <a:ext cx="282025" cy="28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RabbitMQ vs Apache Kafka</a:t>
            </a:r>
            <a:endParaRPr/>
          </a:p>
        </p:txBody>
      </p:sp>
      <p:sp>
        <p:nvSpPr>
          <p:cNvPr id="245" name="Google Shape;245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246" name="Google Shape;24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4024" y="350310"/>
            <a:ext cx="548699" cy="5813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51875" y="73300"/>
            <a:ext cx="2018400" cy="11353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48" name="Google Shape;248;p30"/>
          <p:cNvGraphicFramePr/>
          <p:nvPr/>
        </p:nvGraphicFramePr>
        <p:xfrm>
          <a:off x="30150" y="960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{6348C6A3-C807-40EB-96D3-94A4C8E5EE59}</a:tableStyleId>
              </a:tblPr>
              <a:tblGrid>
                <a:gridCol w="4541850"/>
                <a:gridCol w="4541850"/>
              </a:tblGrid>
              <a:tr h="4183325">
                <a:tc>
                  <a:txBody>
                    <a:bodyPr/>
                    <a:lstStyle/>
                    <a:p>
                      <a:pPr indent="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600">
                          <a:solidFill>
                            <a:schemeClr val="dk1"/>
                          </a:solidFill>
                        </a:rPr>
                        <a:t>RabbitMQ </a:t>
                      </a:r>
                      <a:endParaRPr b="1" sz="1600">
                        <a:solidFill>
                          <a:schemeClr val="dk1"/>
                        </a:solidFill>
                      </a:endParaRPr>
                    </a:p>
                    <a:p>
                      <a:pPr indent="-3302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1600"/>
                        <a:buChar char="●"/>
                      </a:pPr>
                      <a:r>
                        <a:rPr lang="pt-BR" sz="1600">
                          <a:solidFill>
                            <a:srgbClr val="999999"/>
                          </a:solidFill>
                        </a:rPr>
                        <a:t>Aplicação produz a mensagem e envia para o broker</a:t>
                      </a:r>
                      <a:endParaRPr sz="1600">
                        <a:solidFill>
                          <a:srgbClr val="999999"/>
                        </a:solidFill>
                      </a:endParaRPr>
                    </a:p>
                    <a:p>
                      <a:pPr indent="-3302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1600"/>
                        <a:buChar char="●"/>
                      </a:pPr>
                      <a:r>
                        <a:rPr lang="pt-BR" sz="1600">
                          <a:solidFill>
                            <a:srgbClr val="999999"/>
                          </a:solidFill>
                        </a:rPr>
                        <a:t>Exchange (middleware) roteia as mensagens para as filas</a:t>
                      </a:r>
                      <a:endParaRPr sz="1600">
                        <a:solidFill>
                          <a:srgbClr val="999999"/>
                        </a:solidFill>
                      </a:endParaRPr>
                    </a:p>
                    <a:p>
                      <a:pPr indent="-3302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1600"/>
                        <a:buChar char="●"/>
                      </a:pPr>
                      <a:r>
                        <a:rPr lang="pt-BR" sz="1600">
                          <a:solidFill>
                            <a:srgbClr val="999999"/>
                          </a:solidFill>
                        </a:rPr>
                        <a:t>Envia as filas para os </a:t>
                      </a:r>
                      <a:r>
                        <a:rPr i="1" lang="pt-BR" sz="1600">
                          <a:solidFill>
                            <a:srgbClr val="999999"/>
                          </a:solidFill>
                        </a:rPr>
                        <a:t>consumers </a:t>
                      </a:r>
                      <a:r>
                        <a:rPr lang="pt-BR" sz="1600">
                          <a:solidFill>
                            <a:srgbClr val="999999"/>
                          </a:solidFill>
                        </a:rPr>
                        <a:t>(aplicações inscritas nas filas)</a:t>
                      </a:r>
                      <a:endParaRPr sz="1600">
                        <a:solidFill>
                          <a:srgbClr val="999999"/>
                        </a:solidFill>
                      </a:endParaRPr>
                    </a:p>
                    <a:p>
                      <a:pPr indent="-3302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Char char="●"/>
                      </a:pPr>
                      <a:r>
                        <a:rPr lang="pt-BR" sz="1600">
                          <a:solidFill>
                            <a:schemeClr val="dk1"/>
                          </a:solidFill>
                        </a:rPr>
                        <a:t>Abordagem Push (empurra a fila para os </a:t>
                      </a:r>
                      <a:r>
                        <a:rPr i="1" lang="pt-BR" sz="1600">
                          <a:solidFill>
                            <a:schemeClr val="dk1"/>
                          </a:solidFill>
                        </a:rPr>
                        <a:t>consumers (retornam um ACK)</a:t>
                      </a:r>
                      <a:r>
                        <a:rPr lang="pt-BR" sz="1600">
                          <a:solidFill>
                            <a:schemeClr val="dk1"/>
                          </a:solidFill>
                        </a:rPr>
                        <a:t>)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  <a:p>
                      <a:pPr indent="-3302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Char char="●"/>
                      </a:pPr>
                      <a:r>
                        <a:rPr lang="pt-BR" sz="1600">
                          <a:solidFill>
                            <a:schemeClr val="dk1"/>
                          </a:solidFill>
                        </a:rPr>
                        <a:t>Consumidores competitivos (1/1)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  <a:p>
                      <a:pPr indent="-3302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Char char="●"/>
                      </a:pPr>
                      <a:r>
                        <a:rPr lang="pt-BR" sz="1600">
                          <a:solidFill>
                            <a:schemeClr val="dk1"/>
                          </a:solidFill>
                        </a:rPr>
                        <a:t>Não guarda mensagens (intermediador)</a:t>
                      </a:r>
                      <a:endParaRPr sz="1600">
                        <a:solidFill>
                          <a:srgbClr val="999999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45720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600">
                          <a:solidFill>
                            <a:schemeClr val="dk1"/>
                          </a:solidFill>
                        </a:rPr>
                        <a:t>Apache Kafka</a:t>
                      </a:r>
                      <a:endParaRPr b="1" sz="1600">
                        <a:solidFill>
                          <a:schemeClr val="dk1"/>
                        </a:solidFill>
                      </a:endParaRPr>
                    </a:p>
                    <a:p>
                      <a:pPr indent="-3302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1600"/>
                        <a:buChar char="●"/>
                      </a:pPr>
                      <a:r>
                        <a:rPr lang="pt-BR" sz="1600">
                          <a:solidFill>
                            <a:srgbClr val="999999"/>
                          </a:solidFill>
                        </a:rPr>
                        <a:t>Aplicação produz a mensagem e envia para um cluster do Kafka</a:t>
                      </a:r>
                      <a:endParaRPr sz="1600">
                        <a:solidFill>
                          <a:srgbClr val="999999"/>
                        </a:solidFill>
                      </a:endParaRPr>
                    </a:p>
                    <a:p>
                      <a:pPr indent="-3302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1600"/>
                        <a:buChar char="●"/>
                      </a:pPr>
                      <a:r>
                        <a:rPr lang="pt-BR" sz="1600">
                          <a:solidFill>
                            <a:srgbClr val="999999"/>
                          </a:solidFill>
                        </a:rPr>
                        <a:t>A mensagem é roteada para um broker que possui um tópico</a:t>
                      </a:r>
                      <a:endParaRPr sz="1600">
                        <a:solidFill>
                          <a:srgbClr val="999999"/>
                        </a:solidFill>
                      </a:endParaRPr>
                    </a:p>
                    <a:p>
                      <a:pPr indent="-3302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1600"/>
                        <a:buChar char="●"/>
                      </a:pPr>
                      <a:r>
                        <a:rPr lang="pt-BR" sz="1600">
                          <a:solidFill>
                            <a:srgbClr val="999999"/>
                          </a:solidFill>
                        </a:rPr>
                        <a:t>Os tópicos são particionados</a:t>
                      </a:r>
                      <a:endParaRPr sz="1600">
                        <a:solidFill>
                          <a:srgbClr val="999999"/>
                        </a:solidFill>
                      </a:endParaRPr>
                    </a:p>
                    <a:p>
                      <a:pPr indent="-3302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1600"/>
                        <a:buChar char="●"/>
                      </a:pPr>
                      <a:r>
                        <a:rPr lang="pt-BR" sz="1600">
                          <a:solidFill>
                            <a:srgbClr val="999999"/>
                          </a:solidFill>
                        </a:rPr>
                        <a:t>Os </a:t>
                      </a:r>
                      <a:r>
                        <a:rPr i="1" lang="pt-BR" sz="1600">
                          <a:solidFill>
                            <a:srgbClr val="999999"/>
                          </a:solidFill>
                        </a:rPr>
                        <a:t>consumers </a:t>
                      </a:r>
                      <a:r>
                        <a:rPr lang="pt-BR" sz="1600">
                          <a:solidFill>
                            <a:srgbClr val="999999"/>
                          </a:solidFill>
                        </a:rPr>
                        <a:t>são inscritos </a:t>
                      </a:r>
                      <a:endParaRPr sz="1600">
                        <a:solidFill>
                          <a:srgbClr val="999999"/>
                        </a:solidFill>
                      </a:endParaRPr>
                    </a:p>
                    <a:p>
                      <a:pPr indent="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>
                          <a:solidFill>
                            <a:srgbClr val="999999"/>
                          </a:solidFill>
                        </a:rPr>
                        <a:t>nessas partições</a:t>
                      </a:r>
                      <a:endParaRPr sz="1600">
                        <a:solidFill>
                          <a:srgbClr val="999999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249" name="Google Shape;249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33450" y="2177978"/>
            <a:ext cx="963940" cy="824375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30"/>
          <p:cNvSpPr txBox="1"/>
          <p:nvPr/>
        </p:nvSpPr>
        <p:spPr>
          <a:xfrm>
            <a:off x="7467600" y="0"/>
            <a:ext cx="3491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</a:rPr>
              <a:t>Caio Noriyuki Sasaki 	</a:t>
            </a:r>
            <a:endParaRPr/>
          </a:p>
        </p:txBody>
      </p:sp>
      <p:pic>
        <p:nvPicPr>
          <p:cNvPr id="251" name="Google Shape;251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165300" y="55775"/>
            <a:ext cx="282025" cy="28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RabbitMQ vs Apache Kafka</a:t>
            </a:r>
            <a:endParaRPr/>
          </a:p>
        </p:txBody>
      </p:sp>
      <p:sp>
        <p:nvSpPr>
          <p:cNvPr id="257" name="Google Shape;257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258" name="Google Shape;25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4024" y="350310"/>
            <a:ext cx="548699" cy="5813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51875" y="73300"/>
            <a:ext cx="2018400" cy="11353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60" name="Google Shape;260;p31"/>
          <p:cNvGraphicFramePr/>
          <p:nvPr/>
        </p:nvGraphicFramePr>
        <p:xfrm>
          <a:off x="30150" y="960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{6348C6A3-C807-40EB-96D3-94A4C8E5EE59}</a:tableStyleId>
              </a:tblPr>
              <a:tblGrid>
                <a:gridCol w="4541850"/>
                <a:gridCol w="4541850"/>
              </a:tblGrid>
              <a:tr h="4183325">
                <a:tc>
                  <a:txBody>
                    <a:bodyPr/>
                    <a:lstStyle/>
                    <a:p>
                      <a:pPr indent="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600">
                          <a:solidFill>
                            <a:schemeClr val="dk1"/>
                          </a:solidFill>
                        </a:rPr>
                        <a:t>RabbitMQ </a:t>
                      </a:r>
                      <a:endParaRPr b="1" sz="1600">
                        <a:solidFill>
                          <a:schemeClr val="dk1"/>
                        </a:solidFill>
                      </a:endParaRPr>
                    </a:p>
                    <a:p>
                      <a:pPr indent="-3302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1600"/>
                        <a:buChar char="●"/>
                      </a:pPr>
                      <a:r>
                        <a:rPr lang="pt-BR" sz="1600">
                          <a:solidFill>
                            <a:srgbClr val="999999"/>
                          </a:solidFill>
                        </a:rPr>
                        <a:t>Aplicação produz a mensagem e envia para o broker</a:t>
                      </a:r>
                      <a:endParaRPr sz="1600">
                        <a:solidFill>
                          <a:srgbClr val="999999"/>
                        </a:solidFill>
                      </a:endParaRPr>
                    </a:p>
                    <a:p>
                      <a:pPr indent="-3302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1600"/>
                        <a:buChar char="●"/>
                      </a:pPr>
                      <a:r>
                        <a:rPr lang="pt-BR" sz="1600">
                          <a:solidFill>
                            <a:srgbClr val="999999"/>
                          </a:solidFill>
                        </a:rPr>
                        <a:t>Exchange (middleware) roteia as mensagens para as filas</a:t>
                      </a:r>
                      <a:endParaRPr sz="1600">
                        <a:solidFill>
                          <a:srgbClr val="999999"/>
                        </a:solidFill>
                      </a:endParaRPr>
                    </a:p>
                    <a:p>
                      <a:pPr indent="-3302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1600"/>
                        <a:buChar char="●"/>
                      </a:pPr>
                      <a:r>
                        <a:rPr lang="pt-BR" sz="1600">
                          <a:solidFill>
                            <a:srgbClr val="999999"/>
                          </a:solidFill>
                        </a:rPr>
                        <a:t>Envia as filas para os </a:t>
                      </a:r>
                      <a:r>
                        <a:rPr i="1" lang="pt-BR" sz="1600">
                          <a:solidFill>
                            <a:srgbClr val="999999"/>
                          </a:solidFill>
                        </a:rPr>
                        <a:t>consumers </a:t>
                      </a:r>
                      <a:r>
                        <a:rPr lang="pt-BR" sz="1600">
                          <a:solidFill>
                            <a:srgbClr val="999999"/>
                          </a:solidFill>
                        </a:rPr>
                        <a:t>(aplicações inscritas nas filas)</a:t>
                      </a:r>
                      <a:endParaRPr sz="1600">
                        <a:solidFill>
                          <a:srgbClr val="999999"/>
                        </a:solidFill>
                      </a:endParaRPr>
                    </a:p>
                    <a:p>
                      <a:pPr indent="-3302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Char char="●"/>
                      </a:pPr>
                      <a:r>
                        <a:rPr lang="pt-BR" sz="1600">
                          <a:solidFill>
                            <a:schemeClr val="dk1"/>
                          </a:solidFill>
                        </a:rPr>
                        <a:t>Abordagem Push (empurra a fila para os </a:t>
                      </a:r>
                      <a:r>
                        <a:rPr i="1" lang="pt-BR" sz="1600">
                          <a:solidFill>
                            <a:schemeClr val="dk1"/>
                          </a:solidFill>
                        </a:rPr>
                        <a:t>consumers (retornam um ACK)</a:t>
                      </a:r>
                      <a:r>
                        <a:rPr lang="pt-BR" sz="1600">
                          <a:solidFill>
                            <a:schemeClr val="dk1"/>
                          </a:solidFill>
                        </a:rPr>
                        <a:t>)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  <a:p>
                      <a:pPr indent="-3302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Char char="●"/>
                      </a:pPr>
                      <a:r>
                        <a:rPr lang="pt-BR" sz="1600">
                          <a:solidFill>
                            <a:schemeClr val="dk1"/>
                          </a:solidFill>
                        </a:rPr>
                        <a:t>Consumidores competitivos (1/1)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  <a:p>
                      <a:pPr indent="-3302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Char char="●"/>
                      </a:pPr>
                      <a:r>
                        <a:rPr lang="pt-BR" sz="1600">
                          <a:solidFill>
                            <a:schemeClr val="dk1"/>
                          </a:solidFill>
                        </a:rPr>
                        <a:t>Não guarda mensagens (intermediador)</a:t>
                      </a:r>
                      <a:endParaRPr sz="1600">
                        <a:solidFill>
                          <a:srgbClr val="999999"/>
                        </a:solidFill>
                      </a:endParaRPr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45720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600">
                          <a:solidFill>
                            <a:schemeClr val="dk1"/>
                          </a:solidFill>
                        </a:rPr>
                        <a:t>Apache Kafka</a:t>
                      </a:r>
                      <a:endParaRPr b="1" sz="1600">
                        <a:solidFill>
                          <a:schemeClr val="dk1"/>
                        </a:solidFill>
                      </a:endParaRPr>
                    </a:p>
                    <a:p>
                      <a:pPr indent="-3302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1600"/>
                        <a:buChar char="●"/>
                      </a:pPr>
                      <a:r>
                        <a:rPr lang="pt-BR" sz="1600">
                          <a:solidFill>
                            <a:srgbClr val="999999"/>
                          </a:solidFill>
                        </a:rPr>
                        <a:t>Aplicação produz a mensagem e envia para um cluster do Kafka</a:t>
                      </a:r>
                      <a:endParaRPr sz="1600">
                        <a:solidFill>
                          <a:srgbClr val="999999"/>
                        </a:solidFill>
                      </a:endParaRPr>
                    </a:p>
                    <a:p>
                      <a:pPr indent="-3302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1600"/>
                        <a:buChar char="●"/>
                      </a:pPr>
                      <a:r>
                        <a:rPr lang="pt-BR" sz="1600">
                          <a:solidFill>
                            <a:srgbClr val="999999"/>
                          </a:solidFill>
                        </a:rPr>
                        <a:t>A mensagem é roteada para um broker que possui um tópico</a:t>
                      </a:r>
                      <a:endParaRPr sz="1600">
                        <a:solidFill>
                          <a:srgbClr val="999999"/>
                        </a:solidFill>
                      </a:endParaRPr>
                    </a:p>
                    <a:p>
                      <a:pPr indent="-3302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1600"/>
                        <a:buChar char="●"/>
                      </a:pPr>
                      <a:r>
                        <a:rPr lang="pt-BR" sz="1600">
                          <a:solidFill>
                            <a:srgbClr val="999999"/>
                          </a:solidFill>
                        </a:rPr>
                        <a:t>Os tópicos são particionados</a:t>
                      </a:r>
                      <a:endParaRPr sz="1600">
                        <a:solidFill>
                          <a:srgbClr val="999999"/>
                        </a:solidFill>
                      </a:endParaRPr>
                    </a:p>
                    <a:p>
                      <a:pPr indent="-3302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9999"/>
                        </a:buClr>
                        <a:buSzPts val="1600"/>
                        <a:buChar char="●"/>
                      </a:pPr>
                      <a:r>
                        <a:rPr lang="pt-BR" sz="1600">
                          <a:solidFill>
                            <a:srgbClr val="999999"/>
                          </a:solidFill>
                        </a:rPr>
                        <a:t>Os </a:t>
                      </a:r>
                      <a:r>
                        <a:rPr i="1" lang="pt-BR" sz="1600">
                          <a:solidFill>
                            <a:srgbClr val="999999"/>
                          </a:solidFill>
                        </a:rPr>
                        <a:t>consumers </a:t>
                      </a:r>
                      <a:r>
                        <a:rPr lang="pt-BR" sz="1600">
                          <a:solidFill>
                            <a:srgbClr val="999999"/>
                          </a:solidFill>
                        </a:rPr>
                        <a:t>são inscritos </a:t>
                      </a:r>
                      <a:endParaRPr sz="1600">
                        <a:solidFill>
                          <a:srgbClr val="999999"/>
                        </a:solidFill>
                      </a:endParaRPr>
                    </a:p>
                    <a:p>
                      <a:pPr indent="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>
                          <a:solidFill>
                            <a:srgbClr val="999999"/>
                          </a:solidFill>
                        </a:rPr>
                        <a:t>nessas partições</a:t>
                      </a:r>
                      <a:endParaRPr sz="1600">
                        <a:solidFill>
                          <a:srgbClr val="999999"/>
                        </a:solidFill>
                      </a:endParaRPr>
                    </a:p>
                    <a:p>
                      <a:pPr indent="-3302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Char char="●"/>
                      </a:pPr>
                      <a:r>
                        <a:rPr lang="pt-BR" sz="1600">
                          <a:solidFill>
                            <a:schemeClr val="dk1"/>
                          </a:solidFill>
                        </a:rPr>
                        <a:t>Abordagem Pull (</a:t>
                      </a:r>
                      <a:r>
                        <a:rPr i="1" lang="pt-BR" sz="1600">
                          <a:solidFill>
                            <a:schemeClr val="dk1"/>
                          </a:solidFill>
                        </a:rPr>
                        <a:t>consumers </a:t>
                      </a:r>
                      <a:r>
                        <a:rPr lang="pt-BR" sz="1600">
                          <a:solidFill>
                            <a:schemeClr val="dk1"/>
                          </a:solidFill>
                        </a:rPr>
                        <a:t>inscritos devem buscar as mensagens nas partições)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  <a:p>
                      <a:pPr indent="-3302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Char char="●"/>
                      </a:pPr>
                      <a:r>
                        <a:rPr lang="pt-BR" sz="1600">
                          <a:solidFill>
                            <a:schemeClr val="dk1"/>
                          </a:solidFill>
                        </a:rPr>
                        <a:t>Múltiplos consumers (1/n)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  <a:p>
                      <a:pPr indent="-3302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Char char="●"/>
                      </a:pPr>
                      <a:r>
                        <a:rPr lang="pt-BR" sz="1600">
                          <a:solidFill>
                            <a:schemeClr val="dk1"/>
                          </a:solidFill>
                        </a:rPr>
                        <a:t>Log de armazenamento (intervalo de tempo/espaço de memória)</a:t>
                      </a:r>
                      <a:endParaRPr b="1"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261" name="Google Shape;261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33450" y="2177978"/>
            <a:ext cx="963940" cy="82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993750" y="2189614"/>
            <a:ext cx="963950" cy="812736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31"/>
          <p:cNvSpPr txBox="1"/>
          <p:nvPr/>
        </p:nvSpPr>
        <p:spPr>
          <a:xfrm>
            <a:off x="7467600" y="0"/>
            <a:ext cx="3491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</a:rPr>
              <a:t>Caio Noriyuki Sasaki 	</a:t>
            </a:r>
            <a:endParaRPr/>
          </a:p>
        </p:txBody>
      </p:sp>
      <p:pic>
        <p:nvPicPr>
          <p:cNvPr id="264" name="Google Shape;264;p3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165300" y="55775"/>
            <a:ext cx="282025" cy="28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Origem</a:t>
            </a:r>
            <a:endParaRPr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272075" y="1390175"/>
            <a:ext cx="8520600" cy="34164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b="1" lang="pt-BR">
                <a:solidFill>
                  <a:schemeClr val="dk1"/>
                </a:solidFill>
              </a:rPr>
              <a:t>O que é AMQP?</a:t>
            </a:r>
            <a:endParaRPr b="1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b="1" lang="pt-BR">
                <a:solidFill>
                  <a:schemeClr val="dk1"/>
                </a:solidFill>
              </a:rPr>
              <a:t>Um padrão para passar mensagens entre aplicações ou organizações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pt-BR">
                <a:solidFill>
                  <a:schemeClr val="dk1"/>
                </a:solidFill>
              </a:rPr>
              <a:t>Surgimento:</a:t>
            </a:r>
            <a:endParaRPr b="1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b="1" lang="pt-BR">
                <a:solidFill>
                  <a:schemeClr val="dk1"/>
                </a:solidFill>
              </a:rPr>
              <a:t>Concebido em 2003</a:t>
            </a:r>
            <a:endParaRPr b="1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b="1" lang="pt-BR">
                <a:solidFill>
                  <a:schemeClr val="dk1"/>
                </a:solidFill>
              </a:rPr>
              <a:t>John O’Hara</a:t>
            </a:r>
            <a:endParaRPr b="1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-BR">
                <a:solidFill>
                  <a:srgbClr val="000000"/>
                </a:solidFill>
              </a:rPr>
              <a:t>Objetivo: Atender às necessidades de instituições financeiras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66" name="Google Shape;66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5500" y="3147975"/>
            <a:ext cx="2083376" cy="1171901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4"/>
          <p:cNvSpPr txBox="1"/>
          <p:nvPr/>
        </p:nvSpPr>
        <p:spPr>
          <a:xfrm>
            <a:off x="5638800" y="0"/>
            <a:ext cx="3491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</a:rPr>
              <a:t>Guilherme Delgado de Carvalho da Costa Braga </a:t>
            </a:r>
            <a:endParaRPr/>
          </a:p>
        </p:txBody>
      </p:sp>
      <p:pic>
        <p:nvPicPr>
          <p:cNvPr id="69" name="Google Shape;69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36500" y="55775"/>
            <a:ext cx="282025" cy="28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RabbitMQ vs Apache Kafka</a:t>
            </a:r>
            <a:endParaRPr/>
          </a:p>
        </p:txBody>
      </p:sp>
      <p:sp>
        <p:nvSpPr>
          <p:cNvPr id="270" name="Google Shape;270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271" name="Google Shape;27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4024" y="350310"/>
            <a:ext cx="548699" cy="5813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51875" y="73300"/>
            <a:ext cx="2018400" cy="11353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73" name="Google Shape;273;p32"/>
          <p:cNvGraphicFramePr/>
          <p:nvPr/>
        </p:nvGraphicFramePr>
        <p:xfrm>
          <a:off x="385313" y="1069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{6348C6A3-C807-40EB-96D3-94A4C8E5EE59}</a:tableStyleId>
              </a:tblPr>
              <a:tblGrid>
                <a:gridCol w="2791125"/>
                <a:gridCol w="2791125"/>
                <a:gridCol w="2791125"/>
              </a:tblGrid>
              <a:tr h="593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800">
                          <a:solidFill>
                            <a:schemeClr val="dk1"/>
                          </a:solidFill>
                        </a:rPr>
                        <a:t>Ferramenta</a:t>
                      </a:r>
                      <a:endParaRPr sz="2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800">
                          <a:solidFill>
                            <a:schemeClr val="dk1"/>
                          </a:solidFill>
                        </a:rPr>
                        <a:t>Apache Kafka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800">
                          <a:solidFill>
                            <a:schemeClr val="dk1"/>
                          </a:solidFill>
                        </a:rPr>
                        <a:t>RabbitMQ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90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>
                          <a:solidFill>
                            <a:schemeClr val="dk1"/>
                          </a:solidFill>
                        </a:rPr>
                        <a:t>Ordenação das mensagens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Proporciona a ordenação das mensagens devido as suas partições.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-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97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>
                          <a:solidFill>
                            <a:schemeClr val="dk1"/>
                          </a:solidFill>
                        </a:rPr>
                        <a:t>Lifetime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Possui um sistema de log de armazenamento configurável.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É uma fila, as mensagens são removidas após a confirmação da entrega.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90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>
                          <a:solidFill>
                            <a:schemeClr val="dk1"/>
                          </a:solidFill>
                        </a:rPr>
                        <a:t>Prioridades das mensagens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-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É possível especificar a prioridade das mensagens. Elas serão consumidas antes por serem prioritárias.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90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>
                          <a:solidFill>
                            <a:schemeClr val="dk1"/>
                          </a:solidFill>
                        </a:rPr>
                        <a:t>Roteamento Flexível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-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/>
                        <a:t>É possível rotear por troca direta, tópicos, entre outros</a:t>
                      </a:r>
                      <a:endParaRPr sz="16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74" name="Google Shape;274;p32"/>
          <p:cNvSpPr txBox="1"/>
          <p:nvPr/>
        </p:nvSpPr>
        <p:spPr>
          <a:xfrm>
            <a:off x="7467600" y="0"/>
            <a:ext cx="3491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</a:rPr>
              <a:t>Caio Noriyuki Sasaki 	</a:t>
            </a:r>
            <a:endParaRPr/>
          </a:p>
        </p:txBody>
      </p:sp>
      <p:pic>
        <p:nvPicPr>
          <p:cNvPr id="275" name="Google Shape;275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65300" y="55775"/>
            <a:ext cx="282025" cy="28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Instalação</a:t>
            </a:r>
            <a:endParaRPr/>
          </a:p>
        </p:txBody>
      </p:sp>
      <p:sp>
        <p:nvSpPr>
          <p:cNvPr id="281" name="Google Shape;281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Pré-requisito: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>
                <a:solidFill>
                  <a:schemeClr val="dk1"/>
                </a:solidFill>
              </a:rPr>
              <a:t>Instalar Erlang - </a:t>
            </a:r>
            <a:r>
              <a:rPr lang="pt-BR">
                <a:solidFill>
                  <a:srgbClr val="202122"/>
                </a:solidFill>
                <a:highlight>
                  <a:srgbClr val="FFFFFF"/>
                </a:highlight>
              </a:rPr>
              <a:t>desenvolvida pela Ericsson;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				   - s</a:t>
            </a:r>
            <a:r>
              <a:rPr lang="pt-BR">
                <a:solidFill>
                  <a:srgbClr val="202122"/>
                </a:solidFill>
                <a:highlight>
                  <a:srgbClr val="FFFFFF"/>
                </a:highlight>
              </a:rPr>
              <a:t>uportar aplicações distribuídas e tolerantes a falhas.</a:t>
            </a:r>
            <a:endParaRPr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202122"/>
                </a:solidFill>
                <a:highlight>
                  <a:srgbClr val="FFFFFF"/>
                </a:highlight>
              </a:rPr>
              <a:t>Comandos utilizados pelo rabbitmq:</a:t>
            </a:r>
            <a:endParaRPr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800"/>
              <a:buChar char="●"/>
            </a:pPr>
            <a:r>
              <a:rPr lang="pt-BR">
                <a:solidFill>
                  <a:srgbClr val="202122"/>
                </a:solidFill>
                <a:highlight>
                  <a:srgbClr val="FFFFFF"/>
                </a:highlight>
              </a:rPr>
              <a:t>rabbitmq-plugin (ativa certos plugins, aqui é utilizado para ativar a interface web - enable rabbitmq_management)</a:t>
            </a:r>
            <a:endParaRPr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800"/>
              <a:buChar char="●"/>
            </a:pPr>
            <a:r>
              <a:rPr lang="pt-BR">
                <a:solidFill>
                  <a:srgbClr val="202122"/>
                </a:solidFill>
                <a:highlight>
                  <a:srgbClr val="FFFFFF"/>
                </a:highlight>
              </a:rPr>
              <a:t>rabbitmp-service (inicia e para o servidor)</a:t>
            </a:r>
            <a:endParaRPr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800"/>
              <a:buChar char="●"/>
            </a:pPr>
            <a:r>
              <a:rPr lang="pt-BR">
                <a:solidFill>
                  <a:srgbClr val="202122"/>
                </a:solidFill>
                <a:highlight>
                  <a:srgbClr val="FFFFFF"/>
                </a:highlight>
              </a:rPr>
              <a:t>rabbitmqctl status (mostra o status do servidor)</a:t>
            </a:r>
            <a:endParaRPr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202122"/>
                </a:solidFill>
                <a:highlight>
                  <a:srgbClr val="FFFFFF"/>
                </a:highlight>
              </a:rPr>
              <a:t>	</a:t>
            </a:r>
            <a:endParaRPr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83" name="Google Shape;283;p33"/>
          <p:cNvSpPr txBox="1"/>
          <p:nvPr/>
        </p:nvSpPr>
        <p:spPr>
          <a:xfrm>
            <a:off x="7467600" y="0"/>
            <a:ext cx="3491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</a:rPr>
              <a:t>Rodrigo Filippo Dias	</a:t>
            </a:r>
            <a:r>
              <a:rPr lang="pt-BR" sz="1200">
                <a:solidFill>
                  <a:schemeClr val="dk1"/>
                </a:solidFill>
              </a:rPr>
              <a:t>	</a:t>
            </a:r>
            <a:endParaRPr/>
          </a:p>
        </p:txBody>
      </p:sp>
      <p:pic>
        <p:nvPicPr>
          <p:cNvPr id="284" name="Google Shape;28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65300" y="55775"/>
            <a:ext cx="282025" cy="28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Conclusão</a:t>
            </a:r>
            <a:endParaRPr/>
          </a:p>
        </p:txBody>
      </p:sp>
      <p:sp>
        <p:nvSpPr>
          <p:cNvPr id="290" name="Google Shape;290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dk1"/>
                </a:solidFill>
              </a:rPr>
              <a:t>O </a:t>
            </a:r>
            <a:r>
              <a:rPr b="1" lang="pt-BR" sz="2000">
                <a:solidFill>
                  <a:schemeClr val="dk1"/>
                </a:solidFill>
              </a:rPr>
              <a:t>AMQP cumpriu a proposta inicial?</a:t>
            </a:r>
            <a:r>
              <a:rPr lang="pt-BR" sz="2000">
                <a:solidFill>
                  <a:schemeClr val="dk1"/>
                </a:solidFill>
              </a:rPr>
              <a:t>	</a:t>
            </a:r>
            <a:endParaRPr sz="20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6818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6818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>
                <a:solidFill>
                  <a:srgbClr val="111111"/>
                </a:solidFill>
                <a:latin typeface="Roboto"/>
                <a:ea typeface="Roboto"/>
                <a:cs typeface="Roboto"/>
                <a:sym typeface="Roboto"/>
              </a:rPr>
              <a:t>O AMQP atendeu as necessidades do projeto desenvolvido.</a:t>
            </a:r>
            <a:endParaRPr sz="2000">
              <a:solidFill>
                <a:srgbClr val="11111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</p:txBody>
      </p:sp>
      <p:sp>
        <p:nvSpPr>
          <p:cNvPr id="291" name="Google Shape;291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92" name="Google Shape;292;p34"/>
          <p:cNvSpPr txBox="1"/>
          <p:nvPr/>
        </p:nvSpPr>
        <p:spPr>
          <a:xfrm>
            <a:off x="7239000" y="0"/>
            <a:ext cx="3491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</a:rPr>
              <a:t>Karen de Souza Pompeu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pic>
        <p:nvPicPr>
          <p:cNvPr id="293" name="Google Shape;29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36700" y="55775"/>
            <a:ext cx="282025" cy="28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Conclusão</a:t>
            </a:r>
            <a:endParaRPr/>
          </a:p>
        </p:txBody>
      </p:sp>
      <p:sp>
        <p:nvSpPr>
          <p:cNvPr id="299" name="Google Shape;299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dk1"/>
                </a:solidFill>
              </a:rPr>
              <a:t>Continua relevante para o futuro?</a:t>
            </a:r>
            <a:endParaRPr b="1" sz="2000">
              <a:solidFill>
                <a:schemeClr val="dk1"/>
              </a:solidFill>
            </a:endParaRPr>
          </a:p>
        </p:txBody>
      </p:sp>
      <p:sp>
        <p:nvSpPr>
          <p:cNvPr id="300" name="Google Shape;300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301" name="Google Shape;30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2775" y="2125000"/>
            <a:ext cx="2538225" cy="253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69275" y="2125000"/>
            <a:ext cx="2538225" cy="2538225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35"/>
          <p:cNvSpPr txBox="1"/>
          <p:nvPr/>
        </p:nvSpPr>
        <p:spPr>
          <a:xfrm>
            <a:off x="7239000" y="0"/>
            <a:ext cx="3491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</a:rPr>
              <a:t>Karen de Souza Pompeu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pic>
        <p:nvPicPr>
          <p:cNvPr id="304" name="Google Shape;304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36700" y="55775"/>
            <a:ext cx="282025" cy="28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Referências</a:t>
            </a:r>
            <a:endParaRPr/>
          </a:p>
        </p:txBody>
      </p:sp>
      <p:sp>
        <p:nvSpPr>
          <p:cNvPr id="310" name="Google Shape;310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pt-BR" sz="1100" u="sng">
                <a:solidFill>
                  <a:schemeClr val="hlink"/>
                </a:solidFill>
                <a:hlinkClick r:id="rId3"/>
              </a:rPr>
              <a:t>https://www.ime.usp.br/~reverbel/students/master_theses/thadeu_de_russo_e_carmo.pdf</a:t>
            </a:r>
            <a:endParaRPr b="1">
              <a:solidFill>
                <a:schemeClr val="dk1"/>
              </a:solidFill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pt-BR" sz="1100" u="sng">
                <a:solidFill>
                  <a:schemeClr val="hlink"/>
                </a:solidFill>
                <a:hlinkClick r:id="rId4"/>
              </a:rPr>
              <a:t>https://medium.com/totvsdevelopers/diferen%C3%A7as-do-amqp-1-0-para-as-vers%C3%B5es-anteriores-9db828cc9e3e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311" name="Google Shape;311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</a:t>
            </a:r>
            <a:r>
              <a:rPr lang="pt-BR"/>
              <a:t>consortium</a:t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-BR">
                <a:solidFill>
                  <a:srgbClr val="000000"/>
                </a:solidFill>
              </a:rPr>
              <a:t>São mais de 23 empresas do setor financeiro e de desenvolvimento de soluções: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76" name="Google Shape;76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2700" y="1699525"/>
            <a:ext cx="1650042" cy="92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03650" y="1758203"/>
            <a:ext cx="1206950" cy="1206973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10600" y="2067170"/>
            <a:ext cx="1445100" cy="72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663350" y="2550038"/>
            <a:ext cx="1354275" cy="135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196838" y="2742338"/>
            <a:ext cx="1445101" cy="80283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710950" y="1897625"/>
            <a:ext cx="1445100" cy="89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110100" y="2825775"/>
            <a:ext cx="1300499" cy="802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505525" y="2882870"/>
            <a:ext cx="1650050" cy="52175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5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5146688" y="3705638"/>
            <a:ext cx="1354275" cy="492956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5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2456400" y="1897625"/>
            <a:ext cx="1206950" cy="92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5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270749" y="3000327"/>
            <a:ext cx="1904698" cy="853711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5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629925" y="2502200"/>
            <a:ext cx="1260249" cy="664777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5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560125" y="3678900"/>
            <a:ext cx="1167512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5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1998100" y="3555125"/>
            <a:ext cx="1665242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5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6630025" y="3389050"/>
            <a:ext cx="1745927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5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5130225" y="3416698"/>
            <a:ext cx="1260252" cy="35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5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560125" y="4099275"/>
            <a:ext cx="1571241" cy="49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5"/>
          <p:cNvPicPr preferRelativeResize="0"/>
          <p:nvPr/>
        </p:nvPicPr>
        <p:blipFill>
          <a:blip r:embed="rId20">
            <a:alphaModFix/>
          </a:blip>
          <a:stretch>
            <a:fillRect/>
          </a:stretch>
        </p:blipFill>
        <p:spPr>
          <a:xfrm>
            <a:off x="3740217" y="3209188"/>
            <a:ext cx="1386575" cy="138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5"/>
          <p:cNvPicPr preferRelativeResize="0"/>
          <p:nvPr/>
        </p:nvPicPr>
        <p:blipFill>
          <a:blip r:embed="rId21">
            <a:alphaModFix/>
          </a:blip>
          <a:stretch>
            <a:fillRect/>
          </a:stretch>
        </p:blipFill>
        <p:spPr>
          <a:xfrm>
            <a:off x="2175438" y="4226688"/>
            <a:ext cx="1666875" cy="23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5"/>
          <p:cNvPicPr preferRelativeResize="0"/>
          <p:nvPr/>
        </p:nvPicPr>
        <p:blipFill>
          <a:blip r:embed="rId22">
            <a:alphaModFix/>
          </a:blip>
          <a:stretch>
            <a:fillRect/>
          </a:stretch>
        </p:blipFill>
        <p:spPr>
          <a:xfrm>
            <a:off x="3934050" y="4184025"/>
            <a:ext cx="1976777" cy="323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5"/>
          <p:cNvPicPr preferRelativeResize="0"/>
          <p:nvPr/>
        </p:nvPicPr>
        <p:blipFill>
          <a:blip r:embed="rId23">
            <a:alphaModFix/>
          </a:blip>
          <a:stretch>
            <a:fillRect/>
          </a:stretch>
        </p:blipFill>
        <p:spPr>
          <a:xfrm>
            <a:off x="6520863" y="3766784"/>
            <a:ext cx="1571250" cy="707062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5"/>
          <p:cNvSpPr txBox="1"/>
          <p:nvPr/>
        </p:nvSpPr>
        <p:spPr>
          <a:xfrm>
            <a:off x="5638800" y="0"/>
            <a:ext cx="3491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</a:rPr>
              <a:t>Guilherme Delgado de Carvalho da Costa Braga </a:t>
            </a:r>
            <a:endParaRPr/>
          </a:p>
        </p:txBody>
      </p:sp>
      <p:pic>
        <p:nvPicPr>
          <p:cNvPr id="99" name="Google Shape;99;p15"/>
          <p:cNvPicPr preferRelativeResize="0"/>
          <p:nvPr/>
        </p:nvPicPr>
        <p:blipFill>
          <a:blip r:embed="rId24">
            <a:alphaModFix/>
          </a:blip>
          <a:stretch>
            <a:fillRect/>
          </a:stretch>
        </p:blipFill>
        <p:spPr>
          <a:xfrm>
            <a:off x="5336500" y="55775"/>
            <a:ext cx="282025" cy="28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AMQP no mercado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</a:rPr>
              <a:t>Relevância: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-BR">
                <a:solidFill>
                  <a:srgbClr val="000000"/>
                </a:solidFill>
              </a:rPr>
              <a:t>Intercomunicação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-BR">
                <a:solidFill>
                  <a:srgbClr val="000000"/>
                </a:solidFill>
              </a:rPr>
              <a:t>Divisão de recursos entre aplicações novas e aplicações legado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>
                <a:solidFill>
                  <a:srgbClr val="000000"/>
                </a:solidFill>
              </a:rPr>
              <a:t>Utilidade no meio financeiro e negócios críticos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06" name="Google Shape;106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07" name="Google Shape;107;p16"/>
          <p:cNvSpPr txBox="1"/>
          <p:nvPr/>
        </p:nvSpPr>
        <p:spPr>
          <a:xfrm>
            <a:off x="5638800" y="0"/>
            <a:ext cx="3491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</a:rPr>
              <a:t>Guilherme Delgado de Carvalho da Costa Braga </a:t>
            </a:r>
            <a:endParaRPr/>
          </a:p>
        </p:txBody>
      </p:sp>
      <p:pic>
        <p:nvPicPr>
          <p:cNvPr id="108" name="Google Shape;10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6500" y="55775"/>
            <a:ext cx="282025" cy="28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 necessidade por trás do AMQP</a:t>
            </a:r>
            <a:endParaRPr/>
          </a:p>
        </p:txBody>
      </p:sp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272100" y="16404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-BR">
                <a:solidFill>
                  <a:srgbClr val="000000"/>
                </a:solidFill>
              </a:rPr>
              <a:t>A grande maioria dos bancos já havia tido a necessidade de desenvolver </a:t>
            </a:r>
            <a:r>
              <a:rPr i="1" lang="pt-BR">
                <a:solidFill>
                  <a:srgbClr val="000000"/>
                </a:solidFill>
              </a:rPr>
              <a:t>Message-Oriented-Middleware</a:t>
            </a:r>
            <a:r>
              <a:rPr lang="pt-BR">
                <a:solidFill>
                  <a:srgbClr val="000000"/>
                </a:solidFill>
              </a:rPr>
              <a:t> (MOM) que com o tempo ou foram defasados ou viraram soluções comerciais proprietárias.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-BR">
                <a:solidFill>
                  <a:srgbClr val="000000"/>
                </a:solidFill>
              </a:rPr>
              <a:t>Requer muita confiabilidade, integridade e garantia no envio de mensagens devido à natureza dos negócios críticos.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15" name="Google Shape;115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16" name="Google Shape;116;p17"/>
          <p:cNvSpPr txBox="1"/>
          <p:nvPr/>
        </p:nvSpPr>
        <p:spPr>
          <a:xfrm>
            <a:off x="5638800" y="0"/>
            <a:ext cx="3491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</a:rPr>
              <a:t>Guilherme Delgado de Carvalho da Costa Braga </a:t>
            </a:r>
            <a:endParaRPr/>
          </a:p>
        </p:txBody>
      </p:sp>
      <p:pic>
        <p:nvPicPr>
          <p:cNvPr id="117" name="Google Shape;11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6500" y="55775"/>
            <a:ext cx="282025" cy="28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 viabilidade do projeto</a:t>
            </a:r>
            <a:endParaRPr/>
          </a:p>
        </p:txBody>
      </p:sp>
      <p:sp>
        <p:nvSpPr>
          <p:cNvPr id="123" name="Google Shape;123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</a:rPr>
              <a:t>Para tornar viável o conceito seguiu os passos da Internet, Ethernet e E-mail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-BR">
                <a:solidFill>
                  <a:srgbClr val="000000"/>
                </a:solidFill>
              </a:rPr>
              <a:t>Sem patente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-BR">
                <a:solidFill>
                  <a:srgbClr val="000000"/>
                </a:solidFill>
              </a:rPr>
              <a:t>Sem royalties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-BR">
                <a:solidFill>
                  <a:srgbClr val="000000"/>
                </a:solidFill>
              </a:rPr>
              <a:t>Especificação pública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-BR">
                <a:solidFill>
                  <a:srgbClr val="000000"/>
                </a:solidFill>
              </a:rPr>
              <a:t>Implementação básica gratuita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>
                <a:solidFill>
                  <a:srgbClr val="000000"/>
                </a:solidFill>
              </a:rPr>
              <a:t>Criar algo </a:t>
            </a:r>
            <a:r>
              <a:rPr lang="pt-BR">
                <a:solidFill>
                  <a:srgbClr val="000000"/>
                </a:solidFill>
              </a:rPr>
              <a:t>simples</a:t>
            </a:r>
            <a:r>
              <a:rPr lang="pt-BR">
                <a:solidFill>
                  <a:srgbClr val="000000"/>
                </a:solidFill>
              </a:rPr>
              <a:t> para qualquer um poder implementar um serviço compatível.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24" name="Google Shape;124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25" name="Google Shape;125;p18"/>
          <p:cNvSpPr txBox="1"/>
          <p:nvPr/>
        </p:nvSpPr>
        <p:spPr>
          <a:xfrm>
            <a:off x="5638800" y="0"/>
            <a:ext cx="3491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</a:rPr>
              <a:t>Guilherme Delgado de Carvalho da Costa Braga </a:t>
            </a:r>
            <a:endParaRPr/>
          </a:p>
        </p:txBody>
      </p:sp>
      <p:pic>
        <p:nvPicPr>
          <p:cNvPr id="126" name="Google Shape;12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6500" y="55775"/>
            <a:ext cx="282025" cy="28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Versão atual AMQP 1.0</a:t>
            </a:r>
            <a:endParaRPr/>
          </a:p>
        </p:txBody>
      </p:sp>
      <p:sp>
        <p:nvSpPr>
          <p:cNvPr id="132" name="Google Shape;132;p19"/>
          <p:cNvSpPr txBox="1"/>
          <p:nvPr>
            <p:ph idx="1" type="body"/>
          </p:nvPr>
        </p:nvSpPr>
        <p:spPr>
          <a:xfrm>
            <a:off x="311700" y="13571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-BR">
                <a:solidFill>
                  <a:srgbClr val="000000"/>
                </a:solidFill>
              </a:rPr>
              <a:t>Surgiu em 2011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-BR">
                <a:solidFill>
                  <a:srgbClr val="000000"/>
                </a:solidFill>
              </a:rPr>
              <a:t>Precedido por versões intermediárias bastante diferentes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-BR">
                <a:solidFill>
                  <a:srgbClr val="000000"/>
                </a:solidFill>
              </a:rPr>
              <a:t>Aplicável em diversas áreas 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33" name="Google Shape;133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34" name="Google Shape;134;p19"/>
          <p:cNvSpPr txBox="1"/>
          <p:nvPr/>
        </p:nvSpPr>
        <p:spPr>
          <a:xfrm>
            <a:off x="5638800" y="0"/>
            <a:ext cx="3491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</a:rPr>
              <a:t>Guilherme Delgado de Carvalho da Costa Braga </a:t>
            </a:r>
            <a:endParaRPr/>
          </a:p>
        </p:txBody>
      </p:sp>
      <p:pic>
        <p:nvPicPr>
          <p:cNvPr id="135" name="Google Shape;13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6500" y="55775"/>
            <a:ext cx="282025" cy="28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/>
          <p:nvPr>
            <p:ph type="title"/>
          </p:nvPr>
        </p:nvSpPr>
        <p:spPr>
          <a:xfrm>
            <a:off x="311700" y="393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Funcionamento do AMQP</a:t>
            </a:r>
            <a:endParaRPr/>
          </a:p>
        </p:txBody>
      </p:sp>
      <p:sp>
        <p:nvSpPr>
          <p:cNvPr id="141" name="Google Shape;141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42" name="Google Shape;14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7500" y="1321575"/>
            <a:ext cx="3491100" cy="3618517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0"/>
          <p:cNvSpPr txBox="1"/>
          <p:nvPr/>
        </p:nvSpPr>
        <p:spPr>
          <a:xfrm>
            <a:off x="7467600" y="0"/>
            <a:ext cx="3491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</a:rPr>
              <a:t>Ivan Leoni Vilas Boas 	</a:t>
            </a:r>
            <a:endParaRPr/>
          </a:p>
        </p:txBody>
      </p:sp>
      <p:pic>
        <p:nvPicPr>
          <p:cNvPr id="144" name="Google Shape;14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65300" y="55775"/>
            <a:ext cx="282025" cy="282025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0"/>
          <p:cNvSpPr txBox="1"/>
          <p:nvPr>
            <p:ph idx="1" type="body"/>
          </p:nvPr>
        </p:nvSpPr>
        <p:spPr>
          <a:xfrm>
            <a:off x="1193950" y="857475"/>
            <a:ext cx="6951600" cy="46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1"/>
                </a:solidFill>
              </a:rPr>
              <a:t> </a:t>
            </a:r>
            <a:r>
              <a:rPr lang="pt-BR">
                <a:solidFill>
                  <a:schemeClr val="dk1"/>
                </a:solidFill>
              </a:rPr>
              <a:t> Arquitetura do protocolo dada pelo AMQP working Group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Funcionamento do AMQP</a:t>
            </a:r>
            <a:endParaRPr/>
          </a:p>
        </p:txBody>
      </p:sp>
      <p:sp>
        <p:nvSpPr>
          <p:cNvPr id="151" name="Google Shape;151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52" name="Google Shape;152;p21"/>
          <p:cNvSpPr txBox="1"/>
          <p:nvPr>
            <p:ph idx="1" type="body"/>
          </p:nvPr>
        </p:nvSpPr>
        <p:spPr>
          <a:xfrm>
            <a:off x="2474175" y="944775"/>
            <a:ext cx="4479900" cy="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>
                <a:solidFill>
                  <a:srgbClr val="111111"/>
                </a:solidFill>
                <a:highlight>
                  <a:srgbClr val="FFFFFF"/>
                </a:highlight>
              </a:rPr>
              <a:t>Componentes do AMQP (até versão 0.9)    </a:t>
            </a:r>
            <a:r>
              <a:rPr lang="pt-BR" sz="1150">
                <a:solidFill>
                  <a:srgbClr val="111111"/>
                </a:solidFill>
                <a:highlight>
                  <a:srgbClr val="FFFFFF"/>
                </a:highlight>
              </a:rPr>
              <a:t>            </a:t>
            </a:r>
            <a:endParaRPr/>
          </a:p>
        </p:txBody>
      </p:sp>
      <p:pic>
        <p:nvPicPr>
          <p:cNvPr id="153" name="Google Shape;15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3613" y="1426050"/>
            <a:ext cx="4696775" cy="3237175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1"/>
          <p:cNvSpPr txBox="1"/>
          <p:nvPr/>
        </p:nvSpPr>
        <p:spPr>
          <a:xfrm>
            <a:off x="7467600" y="0"/>
            <a:ext cx="3491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</a:rPr>
              <a:t>Ivan Leoni Vilas Boas 	</a:t>
            </a:r>
            <a:endParaRPr/>
          </a:p>
        </p:txBody>
      </p:sp>
      <p:pic>
        <p:nvPicPr>
          <p:cNvPr id="155" name="Google Shape;15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65300" y="55775"/>
            <a:ext cx="282025" cy="28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