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33a2039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b33a2039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b33a20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b33a20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33a203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33a203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33a203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33a203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dc69b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dc69b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dc69b3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dc69b3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dc69b3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dc69b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cdc69b3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cdc69b3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dc69b3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dc69b3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dc69b3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dc69b3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33a203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33a203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dc69b3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dc69b3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dc69b3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cdc69b3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dc69b3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dc69b3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dc69b3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dc69b3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dc69b3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cdc69b3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cdc69b3e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cdc69b3e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dc69b3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dc69b3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dc69b3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dc69b3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cdc69b3e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cdc69b3e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dc69b3e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dc69b3e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33a203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33a203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dc69b3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dc69b3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28150188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2815018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dc69b3e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dc69b3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dc69b3e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dc69b3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cdc69b3e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cdc69b3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d4a03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5d4a03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cdc69b3e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cdc69b3e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cdc69b3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cdc69b3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428150188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428150188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dc69b3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dc69b3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33a203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33a203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cdc69b3e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cdc69b3e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dc69b3e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dc69b3e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cdc69b3e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cdc69b3e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cdc69b3e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cdc69b3e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cdc69b3e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cdc69b3e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dc69b3e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dc69b3e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2815018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2815018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2815018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2815018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2815018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2815018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2815018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2815018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33a20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33a20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2815018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2815018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2815018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2815018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2815018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2815018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2815018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2815018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2815018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2815018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28150188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2815018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2815018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2815018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28150188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2815018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428150188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42815018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28150188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2815018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33a203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33a203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28150188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28150188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2815018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2815018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28150188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2815018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428150188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428150188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b33a2039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b33a2039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428150188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428150188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33a203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b33a203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33a203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33a203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33a2039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33a203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EBB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r.vuejs.org/v2/guide/installation.html#Inclusao-Direta-com-lt-script-g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li.vue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r.vuejs.org/v2/api/#created" TargetMode="External"/><Relationship Id="rId4" Type="http://schemas.openxmlformats.org/officeDocument/2006/relationships/hyperlink" Target="https://br.vuejs.org/v2/api/#created" TargetMode="External"/><Relationship Id="rId5" Type="http://schemas.openxmlformats.org/officeDocument/2006/relationships/hyperlink" Target="https://br.vuejs.org/v2/api/#mounted" TargetMode="External"/><Relationship Id="rId6" Type="http://schemas.openxmlformats.org/officeDocument/2006/relationships/hyperlink" Target="https://br.vuejs.org/v2/api/#mounted" TargetMode="External"/><Relationship Id="rId7" Type="http://schemas.openxmlformats.org/officeDocument/2006/relationships/hyperlink" Target="https://br.vuejs.org/v2/api/#updated" TargetMode="External"/><Relationship Id="rId8" Type="http://schemas.openxmlformats.org/officeDocument/2006/relationships/hyperlink" Target="https://br.vuejs.org/v2/api/#destroye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r.vuejs.org/guide/render-func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r.vuejs.org/v2/api/#v-html" TargetMode="External"/><Relationship Id="rId4" Type="http://schemas.openxmlformats.org/officeDocument/2006/relationships/hyperlink" Target="https://br.vuejs.org/v2/api/#v-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r.vuejs.org/v2/api/#v-bin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vmedia.com.br/curso/curso-angular/195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Single-page_applica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geekhunter.com.br/introducao-ao-javascript-numeros-e-objeto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br.vuejs.org/v2/guide/forms.html#lazy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br.vuejs.org/v2/guide/forms.html#number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br.vuejs.org/v2/guide/forms.html#number" TargetMode="External"/><Relationship Id="rId4" Type="http://schemas.openxmlformats.org/officeDocument/2006/relationships/hyperlink" Target="https://br.vuejs.org/v2/guide/forms.html#tri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niuse.com/#feat=es5" TargetMode="External"/><Relationship Id="rId4" Type="http://schemas.openxmlformats.org/officeDocument/2006/relationships/hyperlink" Target="https://unpkg.com/v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75" y="-1260550"/>
            <a:ext cx="9193948" cy="64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663675"/>
            <a:ext cx="8520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Israel Ferreira de Moraes 	2018003534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Ivan Leoni Vilas Boas 		2018009073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Marcelo Cavalca Filho		33161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Sandro Ricardo dos Reis 	2017005104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Ygor Salles Aniceto Carvalho 	2017014382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0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089749"/>
            <a:ext cx="4137625" cy="3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750" y="1708325"/>
            <a:ext cx="4292400" cy="26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Com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 sz="1700">
                <a:solidFill>
                  <a:srgbClr val="073763"/>
                </a:solidFill>
              </a:rPr>
              <a:t>CDN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Para propósitos de aprendizado, usaremos a versão mais recente com: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&lt;script src="https://cdn.jsdelivr.net/npm/vue/dist/vue.js"&gt;&lt;/script&gt;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</a:t>
            </a:r>
            <a:r>
              <a:rPr b="1" lang="pt-BR">
                <a:solidFill>
                  <a:srgbClr val="073763"/>
                </a:solidFill>
              </a:rPr>
              <a:t>om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 sz="1700">
                <a:solidFill>
                  <a:srgbClr val="07376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Inclusão Direta com &lt;script&gt;</a:t>
            </a:r>
            <a:endParaRPr b="1" sz="17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Realize o </a:t>
            </a:r>
            <a:r>
              <a:rPr i="1" lang="pt-BR">
                <a:solidFill>
                  <a:srgbClr val="0C343D"/>
                </a:solidFill>
              </a:rPr>
              <a:t>download</a:t>
            </a:r>
            <a:r>
              <a:rPr lang="pt-BR">
                <a:solidFill>
                  <a:srgbClr val="0C343D"/>
                </a:solidFill>
              </a:rPr>
              <a:t> da versão desenvolvedor  em :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https://br.vuejs.org/v2/guide/installation.html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Depois inclua a </a:t>
            </a:r>
            <a:r>
              <a:rPr i="1" lang="pt-BR">
                <a:solidFill>
                  <a:srgbClr val="0C343D"/>
                </a:solidFill>
              </a:rPr>
              <a:t>tag</a:t>
            </a:r>
            <a:r>
              <a:rPr b="1" lang="pt-BR">
                <a:solidFill>
                  <a:srgbClr val="0C343D"/>
                </a:solidFill>
              </a:rPr>
              <a:t> &lt;script&gt; </a:t>
            </a:r>
            <a:r>
              <a:rPr lang="pt-BR">
                <a:solidFill>
                  <a:srgbClr val="0C343D"/>
                </a:solidFill>
              </a:rPr>
              <a:t>com o caminho correto para que o Vue seja registrado como uma variável global.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NPM: </a:t>
            </a:r>
            <a:r>
              <a:rPr lang="pt-BR">
                <a:solidFill>
                  <a:srgbClr val="0C343D"/>
                </a:solidFill>
              </a:rPr>
              <a:t> $ npm install vue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CLI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Possui um conjunto de configurações de </a:t>
            </a:r>
            <a:r>
              <a:rPr i="1" lang="pt-BR">
                <a:solidFill>
                  <a:srgbClr val="0C343D"/>
                </a:solidFill>
              </a:rPr>
              <a:t>build</a:t>
            </a:r>
            <a:r>
              <a:rPr lang="pt-BR">
                <a:solidFill>
                  <a:srgbClr val="0C343D"/>
                </a:solidFill>
              </a:rPr>
              <a:t> prontas para um processo de trabalho de </a:t>
            </a:r>
            <a:r>
              <a:rPr i="1" lang="pt-BR">
                <a:solidFill>
                  <a:srgbClr val="0C343D"/>
                </a:solidFill>
              </a:rPr>
              <a:t>front-end</a:t>
            </a:r>
            <a:r>
              <a:rPr lang="pt-BR">
                <a:solidFill>
                  <a:srgbClr val="0C343D"/>
                </a:solidFill>
              </a:rPr>
              <a:t> moderno.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$ npm install -g @vue/cli (ou $ yarn global add @vue/cli)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Para a criação do projeto : $ vue create my-project (ou $ vue ui)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Veja mais sobre a  instalação do CLI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https://cli.vuejs.org/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</a:t>
            </a:r>
            <a:r>
              <a:rPr lang="pt-BR">
                <a:solidFill>
                  <a:srgbClr val="0C343D"/>
                </a:solidFill>
              </a:rPr>
              <a:t> componentes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63550"/>
            <a:ext cx="85983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 construção de aplicações de larga escala são compostas por pequenos componentes, auto-contidos e frequentemente reutilizáveis. Assim quase qualquer tipo de interface de uma aplicação pode ser abstraída em uma árvore de componentes: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00" y="2571750"/>
            <a:ext cx="5839223" cy="22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 componentes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5543750" y="1163550"/>
            <a:ext cx="35025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No Vue, um componente é essencialmente uma instância Vue com opções predefinidas. Registrar um componente no Vue é simples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1163550"/>
            <a:ext cx="5095901" cy="34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25" y="3016950"/>
            <a:ext cx="4391326" cy="166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 componentes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255725" y="1402600"/>
            <a:ext cx="3502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Código melhor estruturado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0" y="1163550"/>
            <a:ext cx="460312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2848772"/>
            <a:ext cx="4192000" cy="1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Ciclo de vida da instância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58600" y="1127450"/>
            <a:ext cx="86343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Cada instância Vue passa por uma série de etapas em sua inicialização - por exemplo, é necessário configurar a observação de dados, compilar o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, montar a instância no DOM, atualizar o DOM quando os dados forem alterados. Ao longo do caminho, ocorrerá a invocação de alguns gatilhos de ciclo de vida, oferecendo a oportunidade de executar lógicas personalizadas em etapas específica.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Por exemplo, o gatilho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created</a:t>
            </a:r>
            <a:r>
              <a:rPr lang="pt-BR">
                <a:solidFill>
                  <a:srgbClr val="0C343D"/>
                </a:solidFill>
              </a:rPr>
              <a:t> pode ser utilizado para executar código logo após a instância ser criada. Existem outros gatilhos que são chamados em diferentes etapas do ciclo de vida da instância, como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mounted</a:t>
            </a:r>
            <a:r>
              <a:rPr i="1" lang="pt-BR">
                <a:solidFill>
                  <a:srgbClr val="0C343D"/>
                </a:solidFill>
              </a:rPr>
              <a:t>,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updated</a:t>
            </a:r>
            <a:r>
              <a:rPr i="1" lang="pt-BR">
                <a:solidFill>
                  <a:srgbClr val="0C343D"/>
                </a:solidFill>
              </a:rPr>
              <a:t> e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destroyed</a:t>
            </a:r>
            <a:r>
              <a:rPr lang="pt-BR">
                <a:solidFill>
                  <a:srgbClr val="0C343D"/>
                </a:solidFill>
              </a:rPr>
              <a:t>. Qualquer gatilho de ciclo de vida é executado com seu contexto </a:t>
            </a:r>
            <a:r>
              <a:rPr b="1" lang="pt-BR">
                <a:solidFill>
                  <a:srgbClr val="0C343D"/>
                </a:solidFill>
              </a:rPr>
              <a:t>this</a:t>
            </a:r>
            <a:r>
              <a:rPr lang="pt-BR">
                <a:solidFill>
                  <a:srgbClr val="0C343D"/>
                </a:solidFill>
              </a:rPr>
              <a:t> apontando para a instância Vue que o invocou.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Ciclo de vida da instância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85" y="1112075"/>
            <a:ext cx="3058815" cy="35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1017725"/>
            <a:ext cx="3270847" cy="3857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0"/>
          <p:cNvCxnSpPr>
            <a:stCxn id="174" idx="2"/>
            <a:endCxn id="175" idx="0"/>
          </p:cNvCxnSpPr>
          <p:nvPr/>
        </p:nvCxnSpPr>
        <p:spPr>
          <a:xfrm rot="-5400000">
            <a:off x="2835642" y="550299"/>
            <a:ext cx="3619500" cy="4554600"/>
          </a:xfrm>
          <a:prstGeom prst="bentConnector5">
            <a:avLst>
              <a:gd fmla="val -6579" name="adj1"/>
              <a:gd fmla="val 48837" name="adj2"/>
              <a:gd fmla="val 10658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É baseada em HTML, permitindo que você vincule declarativamente o DOM renderizado aos dados da instância Vue. Todos 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do Vue.js são compostos por HTML válido que pode ser compilado por navegadores compatíveis com as especificações e também por compiladores HTML.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Internamente, Vue compila 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dentro de funções de renderização de Virtual DOM. Combinado com o sistema de reatividade, Vue é capaz de identificar de forma inteligente a menor quantidade possível de componentes a serem “re-renderizados” e aplica o mínimo possível de manipulações DOM quando o estado da aplicação muda.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Também é possível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escrever diretamente funções de renderização</a:t>
            </a:r>
            <a:r>
              <a:rPr lang="pt-BR">
                <a:solidFill>
                  <a:srgbClr val="0C343D"/>
                </a:solidFill>
              </a:rPr>
              <a:t> em vez de utilizar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Algumas c</a:t>
            </a:r>
            <a:r>
              <a:rPr lang="pt-BR">
                <a:solidFill>
                  <a:srgbClr val="0C343D"/>
                </a:solidFill>
              </a:rPr>
              <a:t>aracterísticas 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A biblioteca principal é focada exclusivamente na camada visual (view layer);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Requer uma configuração mínima na criação de um projeto;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Fácil</a:t>
            </a:r>
            <a:r>
              <a:rPr lang="pt-BR">
                <a:solidFill>
                  <a:srgbClr val="0C343D"/>
                </a:solidFill>
              </a:rPr>
              <a:t> de integrar com uma aplicação ou bibliotecas já existentes através de uma simples tag script;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Versátil, modular, com estrutura limpa;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Fácil aprendizado e integração de novos membros a equipe;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É reativo: Isso quer dizer que qualquer mudança feita nos elementos do framework irá alterar automaticamente todos os locais em que esse item aparecerá para o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#Texto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 mais básico </a:t>
            </a:r>
            <a:r>
              <a:rPr i="1" lang="pt-BR">
                <a:solidFill>
                  <a:srgbClr val="0C343D"/>
                </a:solidFill>
              </a:rPr>
              <a:t>data binding</a:t>
            </a:r>
            <a:r>
              <a:rPr lang="pt-BR">
                <a:solidFill>
                  <a:srgbClr val="0C343D"/>
                </a:solidFill>
              </a:rPr>
              <a:t>, interpolando texto com a sintaxe </a:t>
            </a:r>
            <a:r>
              <a:rPr i="1" lang="pt-BR">
                <a:solidFill>
                  <a:srgbClr val="0C343D"/>
                </a:solidFill>
              </a:rPr>
              <a:t>Mustache</a:t>
            </a:r>
            <a:r>
              <a:rPr lang="pt-BR">
                <a:solidFill>
                  <a:srgbClr val="0C343D"/>
                </a:solidFill>
              </a:rPr>
              <a:t> (chaves duplas):  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C4587"/>
                </a:solidFill>
              </a:rPr>
              <a:t>                  &lt;span&gt;Mensagem: </a:t>
            </a:r>
            <a:r>
              <a:rPr lang="pt-BR">
                <a:solidFill>
                  <a:srgbClr val="FF0000"/>
                </a:solidFill>
              </a:rPr>
              <a:t>{{ </a:t>
            </a:r>
            <a:r>
              <a:rPr b="1" lang="pt-BR">
                <a:solidFill>
                  <a:srgbClr val="1155CC"/>
                </a:solidFill>
              </a:rPr>
              <a:t>msg </a:t>
            </a:r>
            <a:r>
              <a:rPr lang="pt-BR">
                <a:solidFill>
                  <a:srgbClr val="FF0000"/>
                </a:solidFill>
              </a:rPr>
              <a:t>}}</a:t>
            </a:r>
            <a:r>
              <a:rPr lang="pt-BR">
                <a:solidFill>
                  <a:srgbClr val="1C4587"/>
                </a:solidFill>
              </a:rPr>
              <a:t>&lt;/span&gt;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C4587"/>
                </a:solidFill>
              </a:rPr>
              <a:t>#HTML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Para que você exiba HTML, utilize 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diretiva </a:t>
            </a:r>
            <a:r>
              <a:rPr b="1" lang="pt-BR">
                <a:solidFill>
                  <a:srgbClr val="1C458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v-html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Templates: HTML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86325"/>
            <a:ext cx="5276500" cy="3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25" y="1519225"/>
            <a:ext cx="3943125" cy="2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#Atributo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Chaves duplas não podem ser usadas em atributos HTML. Para isso, utilize 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diretiva v-bind</a:t>
            </a:r>
            <a:r>
              <a:rPr lang="pt-BR">
                <a:solidFill>
                  <a:srgbClr val="0C343D"/>
                </a:solidFill>
              </a:rPr>
              <a:t> (Como visto em diretivas)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obs.: No caso de atributos booleanos, onde sua mera existência implica em true, v-bind funciona um pouco diferente. 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&lt;button v-bind:disabled="isDisabled"&gt;Botão&lt;/button&gt;</a:t>
            </a:r>
            <a:endParaRPr>
              <a:solidFill>
                <a:srgbClr val="1C4587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Se </a:t>
            </a:r>
            <a:r>
              <a:rPr b="1" lang="pt-BR">
                <a:solidFill>
                  <a:srgbClr val="0C343D"/>
                </a:solidFill>
              </a:rPr>
              <a:t>isDisabled</a:t>
            </a:r>
            <a:r>
              <a:rPr lang="pt-BR">
                <a:solidFill>
                  <a:srgbClr val="0C343D"/>
                </a:solidFill>
              </a:rPr>
              <a:t> possui um valor </a:t>
            </a:r>
            <a:r>
              <a:rPr lang="pt-BR">
                <a:solidFill>
                  <a:srgbClr val="1155CC"/>
                </a:solidFill>
              </a:rPr>
              <a:t>null, undefined ou false</a:t>
            </a:r>
            <a:r>
              <a:rPr lang="pt-BR">
                <a:solidFill>
                  <a:srgbClr val="0C343D"/>
                </a:solidFill>
              </a:rPr>
              <a:t>, o atributo disabled nem mesmo será incluído no elemento &lt;button&gt; renderizado.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 Expressões JavaScript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Vue.js suporta todo o poder das expressões JavaScript dentro de qualquer tipo de </a:t>
            </a:r>
            <a:r>
              <a:rPr i="1" lang="pt-BR">
                <a:solidFill>
                  <a:srgbClr val="0C343D"/>
                </a:solidFill>
              </a:rPr>
              <a:t>data binding</a:t>
            </a:r>
            <a:endParaRPr>
              <a:solidFill>
                <a:srgbClr val="0C343D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number + 1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ok ? 'SIM' : 'NÃO'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message.split('').reverse().join('')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&lt;div v-bind:id=" 'list - ' + id"&gt;&lt;/div&gt;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Diretivas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Na manipulação de dados são utilizadas diretivas diretamente integradas ao HTML via Javascript de</a:t>
            </a:r>
            <a:r>
              <a:rPr b="1" lang="pt-BR">
                <a:solidFill>
                  <a:srgbClr val="0C343D"/>
                </a:solidFill>
              </a:rPr>
              <a:t> forma dinâmica</a:t>
            </a:r>
            <a:r>
              <a:rPr lang="pt-BR">
                <a:solidFill>
                  <a:srgbClr val="0C343D"/>
                </a:solidFill>
              </a:rPr>
              <a:t> por meio de interpolação, essa integração existe para dar maior flexibilidade à linguagem de marcação.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Existem </a:t>
            </a:r>
            <a:r>
              <a:rPr b="1" lang="pt-BR">
                <a:solidFill>
                  <a:srgbClr val="0C343D"/>
                </a:solidFill>
              </a:rPr>
              <a:t>diretivas específicas</a:t>
            </a:r>
            <a:r>
              <a:rPr lang="pt-BR">
                <a:solidFill>
                  <a:srgbClr val="0C343D"/>
                </a:solidFill>
              </a:rPr>
              <a:t> para cada utilização, como para renderização condicional: </a:t>
            </a:r>
            <a:r>
              <a:rPr i="1" lang="pt-BR">
                <a:solidFill>
                  <a:srgbClr val="0C343D"/>
                </a:solidFill>
              </a:rPr>
              <a:t>v-for para interação, v-if</a:t>
            </a:r>
            <a:r>
              <a:rPr lang="pt-BR">
                <a:solidFill>
                  <a:srgbClr val="0C343D"/>
                </a:solidFill>
              </a:rPr>
              <a:t>, ou para demonstração de textos: v-text e para conexão com eventos: </a:t>
            </a:r>
            <a:r>
              <a:rPr i="1" lang="pt-BR">
                <a:solidFill>
                  <a:srgbClr val="0C343D"/>
                </a:solidFill>
              </a:rPr>
              <a:t>v-on:event</a:t>
            </a:r>
            <a:r>
              <a:rPr lang="pt-BR">
                <a:solidFill>
                  <a:srgbClr val="0C343D"/>
                </a:solidFill>
              </a:rPr>
              <a:t>, onde o </a:t>
            </a:r>
            <a:r>
              <a:rPr i="1" lang="pt-BR">
                <a:solidFill>
                  <a:srgbClr val="0C343D"/>
                </a:solidFill>
              </a:rPr>
              <a:t>event</a:t>
            </a:r>
            <a:r>
              <a:rPr lang="pt-BR">
                <a:solidFill>
                  <a:srgbClr val="0C343D"/>
                </a:solidFill>
              </a:rPr>
              <a:t> seria o evento que chamaria a função desejada (click, submit, scroll).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4803750" y="877350"/>
            <a:ext cx="41475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Com o v-if no código ao lado e se status: false a mensagem não aparecia para na tela do usuário e nem no código.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400"/>
            <a:ext cx="4393675" cy="33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5" y="2411000"/>
            <a:ext cx="39433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v-show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522250" y="705900"/>
            <a:ext cx="46218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v-if e v-show tem mesmo resultado para o usuário final, a diferença está em que v-show torna o display: none, ou seja, no código ao lado com o if-show e com status: false a mensagem não aparecia na tela do usuário, mas apareceria no código.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69847" cy="33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950" y="2882200"/>
            <a:ext cx="3536650" cy="20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/ v-else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50" y="1017725"/>
            <a:ext cx="33608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22" y="1452825"/>
            <a:ext cx="3841975" cy="227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/ v-else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00" y="1039224"/>
            <a:ext cx="3384454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25" y="1039225"/>
            <a:ext cx="355189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224" y="3138750"/>
            <a:ext cx="4161000" cy="18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v-for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550"/>
            <a:ext cx="5532624" cy="37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00" y="2080075"/>
            <a:ext cx="4814879" cy="2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 que é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JS é um framework Javascript progressivo e </a:t>
            </a:r>
            <a:r>
              <a:rPr lang="pt-BR">
                <a:solidFill>
                  <a:srgbClr val="0C343D"/>
                </a:solidFill>
              </a:rPr>
              <a:t> open source</a:t>
            </a:r>
            <a:r>
              <a:rPr lang="pt-BR">
                <a:solidFill>
                  <a:srgbClr val="0C343D"/>
                </a:solidFill>
              </a:rPr>
              <a:t>, utilizado para a construção de interfaces de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Foi lançado em Fevereiro de 2014 por Evan You, desenvolvedor que atuava em um dos projetos do Google no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AngularJS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Descobriu a necessidade de criar uma ferramenta mais completa e ágil para lidar com varias e grandes interfaces de usuário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23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Com o Vue 3, a API para vinculação de dados bidirecional foi padronizada para reduzir a confusão e permitir aos desenvolvedores mais flexibilidade com a </a:t>
            </a:r>
            <a:r>
              <a:rPr lang="pt-BR">
                <a:solidFill>
                  <a:srgbClr val="1C4587"/>
                </a:solidFill>
              </a:rPr>
              <a:t>diretiva </a:t>
            </a:r>
            <a:r>
              <a:rPr lang="pt-BR">
                <a:solidFill>
                  <a:srgbClr val="1C4587"/>
                </a:solidFill>
              </a:rPr>
              <a:t>v-model.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O v-model para criar interligações de mão dupla (</a:t>
            </a:r>
            <a:r>
              <a:rPr i="1" lang="pt-BR">
                <a:solidFill>
                  <a:srgbClr val="1C4587"/>
                </a:solidFill>
              </a:rPr>
              <a:t>two-way binding</a:t>
            </a:r>
            <a:r>
              <a:rPr lang="pt-BR">
                <a:solidFill>
                  <a:srgbClr val="1C4587"/>
                </a:solidFill>
              </a:rPr>
              <a:t>) entre os dados e elementos </a:t>
            </a:r>
            <a:r>
              <a:rPr i="1" lang="pt-BR">
                <a:solidFill>
                  <a:srgbClr val="1C4587"/>
                </a:solidFill>
              </a:rPr>
              <a:t>input</a:t>
            </a:r>
            <a:r>
              <a:rPr lang="pt-BR">
                <a:solidFill>
                  <a:srgbClr val="1C4587"/>
                </a:solidFill>
              </a:rPr>
              <a:t>, </a:t>
            </a:r>
            <a:r>
              <a:rPr i="1" lang="pt-BR">
                <a:solidFill>
                  <a:srgbClr val="1C4587"/>
                </a:solidFill>
              </a:rPr>
              <a:t>textarea</a:t>
            </a:r>
            <a:r>
              <a:rPr lang="pt-BR">
                <a:solidFill>
                  <a:srgbClr val="1C4587"/>
                </a:solidFill>
              </a:rPr>
              <a:t> e </a:t>
            </a:r>
            <a:r>
              <a:rPr i="1" lang="pt-BR">
                <a:solidFill>
                  <a:srgbClr val="1C4587"/>
                </a:solidFill>
              </a:rPr>
              <a:t>select</a:t>
            </a:r>
            <a:r>
              <a:rPr lang="pt-BR">
                <a:solidFill>
                  <a:srgbClr val="1C4587"/>
                </a:solidFill>
              </a:rPr>
              <a:t> de formulários.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 A diretiva automaticamente busca a maneira correta de atualizar o elemento com base no tipo de entrada. 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00" y="1017725"/>
            <a:ext cx="5882597" cy="40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231817" cy="38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650" y="1936475"/>
            <a:ext cx="6484299" cy="29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Uma necessidade comum de interligação de dados é manipular as classes dos elementos e seus estilos </a:t>
            </a:r>
            <a:r>
              <a:rPr i="1" lang="pt-BR">
                <a:solidFill>
                  <a:srgbClr val="0C343D"/>
                </a:solidFill>
              </a:rPr>
              <a:t>inline</a:t>
            </a:r>
            <a:r>
              <a:rPr lang="pt-BR">
                <a:solidFill>
                  <a:srgbClr val="0C343D"/>
                </a:solidFill>
              </a:rPr>
              <a:t>. Uma vez que ambos são atributos, podemos usar v-bind para lidar com eles.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</a:t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fornece aprimoramentos especiais quando v-bind é usado com class e style. Além de Strings, as expressões também podem avaliar Objetos ou Arrays.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38" y="1017725"/>
            <a:ext cx="7578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75" y="1477125"/>
            <a:ext cx="4241775" cy="31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25" y="1017725"/>
            <a:ext cx="27126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Métodos</a:t>
            </a:r>
            <a:r>
              <a:rPr lang="pt-BR">
                <a:solidFill>
                  <a:srgbClr val="0C343D"/>
                </a:solidFill>
              </a:rPr>
              <a:t> em Vue (methods)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Um </a:t>
            </a:r>
            <a:r>
              <a:rPr b="1" lang="pt-BR">
                <a:solidFill>
                  <a:srgbClr val="0C343D"/>
                </a:solidFill>
              </a:rPr>
              <a:t>método Vue</a:t>
            </a:r>
            <a:r>
              <a:rPr lang="pt-BR">
                <a:solidFill>
                  <a:srgbClr val="0C343D"/>
                </a:solidFill>
              </a:rPr>
              <a:t> é uma função associada à instância </a:t>
            </a:r>
            <a:r>
              <a:rPr b="1" lang="pt-BR">
                <a:solidFill>
                  <a:srgbClr val="0C343D"/>
                </a:solidFill>
              </a:rPr>
              <a:t>Vue</a:t>
            </a:r>
            <a:r>
              <a:rPr lang="pt-BR">
                <a:solidFill>
                  <a:srgbClr val="0C343D"/>
                </a:solidFill>
              </a:rPr>
              <a:t>.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Os </a:t>
            </a:r>
            <a:r>
              <a:rPr b="1" lang="pt-BR">
                <a:solidFill>
                  <a:srgbClr val="0C343D"/>
                </a:solidFill>
              </a:rPr>
              <a:t>métodos</a:t>
            </a:r>
            <a:r>
              <a:rPr lang="pt-BR">
                <a:solidFill>
                  <a:srgbClr val="0C343D"/>
                </a:solidFill>
              </a:rPr>
              <a:t> são especialmente úteis quando você precisa executar uma ação e anexar uma diretiva v-on em um elemento para manipular eventos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&lt;template&gt; &lt;a </a:t>
            </a:r>
            <a:r>
              <a:rPr lang="pt-BR" sz="1700">
                <a:solidFill>
                  <a:srgbClr val="1C4587"/>
                </a:solidFill>
              </a:rPr>
              <a:t>v-on:click</a:t>
            </a:r>
            <a:r>
              <a:rPr lang="pt-BR" sz="1700">
                <a:solidFill>
                  <a:srgbClr val="0C343D"/>
                </a:solidFill>
              </a:rPr>
              <a:t>="</a:t>
            </a:r>
            <a:r>
              <a:rPr lang="pt-BR" sz="1700">
                <a:solidFill>
                  <a:srgbClr val="1C4587"/>
                </a:solidFill>
              </a:rPr>
              <a:t>clickAlert</a:t>
            </a:r>
            <a:r>
              <a:rPr lang="pt-BR" sz="1700">
                <a:solidFill>
                  <a:srgbClr val="0C343D"/>
                </a:solidFill>
              </a:rPr>
              <a:t>('Aprendendo Metodo')"&gt;Clique aqui!&lt;/a&gt;&lt;/template&gt;</a:t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new Vue({</a:t>
            </a:r>
            <a:endParaRPr sz="1700">
              <a:solidFill>
                <a:srgbClr val="0C343D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 </a:t>
            </a:r>
            <a:r>
              <a:rPr b="1" lang="pt-BR" sz="1700">
                <a:solidFill>
                  <a:srgbClr val="274E13"/>
                </a:solidFill>
              </a:rPr>
              <a:t>methods: {</a:t>
            </a:r>
            <a:endParaRPr b="1" sz="1700">
              <a:solidFill>
                <a:srgbClr val="274E1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   	</a:t>
            </a:r>
            <a:r>
              <a:rPr lang="pt-BR" sz="1700">
                <a:solidFill>
                  <a:srgbClr val="1C4587"/>
                </a:solidFill>
              </a:rPr>
              <a:t>clickAlert</a:t>
            </a:r>
            <a:r>
              <a:rPr lang="pt-BR" sz="1700">
                <a:solidFill>
                  <a:srgbClr val="0C343D"/>
                </a:solidFill>
              </a:rPr>
              <a:t>: function(text) { alert(text) } </a:t>
            </a:r>
            <a:endParaRPr sz="1700">
              <a:solidFill>
                <a:srgbClr val="0C343D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74E13"/>
                </a:solidFill>
              </a:rPr>
              <a:t>}</a:t>
            </a:r>
            <a:endParaRPr b="1" sz="17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})</a:t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v-on (@) 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5" y="1017725"/>
            <a:ext cx="4013150" cy="397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926" y="2471975"/>
            <a:ext cx="5022224" cy="1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Abreviações Úteis: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prefixo </a:t>
            </a:r>
            <a:r>
              <a:rPr lang="pt-BR" sz="2500">
                <a:solidFill>
                  <a:srgbClr val="1C4587"/>
                </a:solidFill>
              </a:rPr>
              <a:t>v-</a:t>
            </a:r>
            <a:r>
              <a:rPr lang="pt-BR">
                <a:solidFill>
                  <a:srgbClr val="0C343D"/>
                </a:solidFill>
              </a:rPr>
              <a:t> serve como dica visual para identificar atributos específicos do Vue nos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. Isso é útil quando se está utilizando o Vue para aplicar comportamento dinâmico em HTML existente.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Porém o uso do prefixo</a:t>
            </a:r>
            <a:r>
              <a:rPr lang="pt-BR">
                <a:solidFill>
                  <a:srgbClr val="1C4587"/>
                </a:solidFill>
              </a:rPr>
              <a:t> v-</a:t>
            </a:r>
            <a:r>
              <a:rPr lang="pt-BR">
                <a:solidFill>
                  <a:srgbClr val="0C343D"/>
                </a:solidFill>
              </a:rPr>
              <a:t> se torna menos importante quando se está construindo uma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SPA</a:t>
            </a:r>
            <a:r>
              <a:rPr lang="pt-BR">
                <a:solidFill>
                  <a:srgbClr val="0C343D"/>
                </a:solidFill>
              </a:rPr>
              <a:t>, onde o Vue gerencia cada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. 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oferece duas abreviações especiais para as diretivas mais utilizadas:</a:t>
            </a:r>
            <a:endParaRPr>
              <a:solidFill>
                <a:srgbClr val="0C343D"/>
              </a:solidFill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v-bind</a:t>
            </a:r>
            <a:r>
              <a:rPr lang="pt-BR">
                <a:solidFill>
                  <a:srgbClr val="0C343D"/>
                </a:solidFill>
              </a:rPr>
              <a:t> pode ser abreviado por dois pontos 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v-on</a:t>
            </a:r>
            <a:r>
              <a:rPr lang="pt-BR">
                <a:solidFill>
                  <a:srgbClr val="0C343D"/>
                </a:solidFill>
              </a:rPr>
              <a:t>  pode ser abreviado por  </a:t>
            </a:r>
            <a:r>
              <a:rPr lang="pt-BR">
                <a:solidFill>
                  <a:srgbClr val="1C4587"/>
                </a:solidFill>
              </a:rPr>
              <a:t>@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Expressões dentro de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são muito convenientes, mas são destinadas a operações simples. Colocar muita lógica neles pode fazer com que fiquem inchados e que a sua manutenção fique mais complicada.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Dados computados são cacheados de acordo com suas dependências reativas. Um dado computado somente será reavaliado quando alguma de suas dependências for alterada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Onde Utilizar ?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4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Utilizado para criar aplicações </a:t>
            </a:r>
            <a:r>
              <a:rPr i="1" lang="pt-BR">
                <a:solidFill>
                  <a:srgbClr val="0C343D"/>
                </a:solidFill>
              </a:rPr>
              <a:t>single page </a:t>
            </a:r>
            <a:r>
              <a:rPr lang="pt-BR">
                <a:solidFill>
                  <a:srgbClr val="0C343D"/>
                </a:solidFill>
              </a:rPr>
              <a:t>(página única);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E também para desenvolver vários tipos de interfaces, que possuem necessidades de maior interação e experiência mais valorosa para o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Com mais de 150k de estrelas no Github, Vue.JS já está entre os frameworks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Javascript</a:t>
            </a:r>
            <a:r>
              <a:rPr lang="pt-BR">
                <a:solidFill>
                  <a:srgbClr val="0C343D"/>
                </a:solidFill>
              </a:rPr>
              <a:t> para criação de interfaces mais populares do mundo.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Computados. Exemplo 1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50" y="1152475"/>
            <a:ext cx="40224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099" y="1429775"/>
            <a:ext cx="3781200" cy="2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Computados. Exemplo 2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39400" cy="39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049" y="1650725"/>
            <a:ext cx="4357251" cy="10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 x Métodos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75" y="1017725"/>
            <a:ext cx="3891601" cy="38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775" y="861675"/>
            <a:ext cx="2549179" cy="4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Filtros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permite utilizar filtros para aplicação de formatações de texto corriqueiras.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Filtros são permitidos em interpolações mustache e expressões v-bind (sendo a última suportada em 2.1.0+).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Filtros podem ser acrescidos ao final de uma expressão JavaScript, sendo denotados pelo símbolo “pipe”.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Filtros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0" y="1017725"/>
            <a:ext cx="4637751" cy="39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975" y="2119213"/>
            <a:ext cx="51054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fornece modificadores de evento para v-on. Modificadores são sufixos da diretiva, indicados após um ponto: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.stop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.prevent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.capture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.self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.once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.passive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.stop para que propagação do evento click será interrompida: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&lt;a </a:t>
            </a:r>
            <a:r>
              <a:rPr lang="pt-BR">
                <a:solidFill>
                  <a:srgbClr val="073763"/>
                </a:solidFill>
              </a:rPr>
              <a:t>v-on:click.stop</a:t>
            </a:r>
            <a:r>
              <a:rPr lang="pt-BR">
                <a:solidFill>
                  <a:srgbClr val="0C343D"/>
                </a:solidFill>
              </a:rPr>
              <a:t>="doThis"&gt;&lt;/a&gt;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.prevent para que o evento submit deixe de recarregar a página: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&lt;form </a:t>
            </a:r>
            <a:r>
              <a:rPr lang="pt-BR">
                <a:solidFill>
                  <a:srgbClr val="1C4587"/>
                </a:solidFill>
              </a:rPr>
              <a:t>v-on:submit.prevent</a:t>
            </a:r>
            <a:r>
              <a:rPr lang="pt-BR">
                <a:solidFill>
                  <a:srgbClr val="0C343D"/>
                </a:solidFill>
              </a:rPr>
              <a:t>="onSubmit"&gt;&lt;/form&gt;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Os Modificadores podem ser usados encadeados 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&lt;a </a:t>
            </a:r>
            <a:r>
              <a:rPr lang="pt-BR">
                <a:solidFill>
                  <a:srgbClr val="1C4587"/>
                </a:solidFill>
              </a:rPr>
              <a:t>v-on:click.stop.prevent</a:t>
            </a:r>
            <a:r>
              <a:rPr lang="pt-BR">
                <a:solidFill>
                  <a:srgbClr val="0C343D"/>
                </a:solidFill>
              </a:rPr>
              <a:t>="doThat"&gt;&lt;/a&gt;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.capture usa modo de captura ao adicionar o evento ou seja, um evento em um elemento interno é tratado aqui após ser tratado por aquele elemento:</a:t>
            </a:r>
            <a:endParaRPr>
              <a:solidFill>
                <a:srgbClr val="0C343D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v-on:click.capture</a:t>
            </a:r>
            <a:r>
              <a:rPr lang="pt-BR">
                <a:solidFill>
                  <a:srgbClr val="0C343D"/>
                </a:solidFill>
              </a:rPr>
              <a:t>="doThis"&gt;...&lt;/div&gt;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.self que só aciona o manipulador se event.target é o próprio elemento, isto é, não aciona a partir de um elemento filho:</a:t>
            </a:r>
            <a:endParaRPr>
              <a:solidFill>
                <a:srgbClr val="0C343D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v-on:click.self</a:t>
            </a:r>
            <a:r>
              <a:rPr lang="pt-BR">
                <a:solidFill>
                  <a:srgbClr val="0C343D"/>
                </a:solidFill>
              </a:rPr>
              <a:t>="doThat"&gt;...&lt;/div&gt;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Teclado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0177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Quando escutamos eventos do teclado, precisamos muitas vezes verificar a ocorrência de teclas específicas. O Vue também permite a adição de modificadores v-on ao escutar eventos de teclado: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enter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.tab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.delete (captura tanto “Delete” quanto “Backspace”)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.esc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.space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.up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.down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.left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.right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Teclado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Só fará chamada a submit() quando a `key` é `Enter`: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v-on:keyup.enter</a:t>
            </a:r>
            <a:r>
              <a:rPr lang="pt-BR">
                <a:solidFill>
                  <a:srgbClr val="0C343D"/>
                </a:solidFill>
              </a:rPr>
              <a:t>="submit"&gt;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manipulador só será chamado se $event.key for igual a 'PageDown'.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v-on:keyup.page-down</a:t>
            </a:r>
            <a:r>
              <a:rPr lang="pt-BR">
                <a:solidFill>
                  <a:srgbClr val="0C343D"/>
                </a:solidFill>
              </a:rPr>
              <a:t>="onPageDown"&gt;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Utilização do</a:t>
            </a:r>
            <a:r>
              <a:rPr lang="pt-BR">
                <a:solidFill>
                  <a:srgbClr val="0C343D"/>
                </a:solidFill>
              </a:rPr>
              <a:t>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C343D"/>
                </a:solidFill>
              </a:rPr>
              <a:t>Várias</a:t>
            </a:r>
            <a:r>
              <a:rPr lang="pt-BR" sz="1600">
                <a:solidFill>
                  <a:srgbClr val="0C343D"/>
                </a:solidFill>
              </a:rPr>
              <a:t> empresas brasileiras já fazer uso da tecnologia que o Vue fornece;             </a:t>
            </a:r>
            <a:endParaRPr sz="1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C343D"/>
                </a:solidFill>
              </a:rPr>
              <a:t>A lista completa pode ser encontrada neste link : </a:t>
            </a:r>
            <a:r>
              <a:rPr lang="pt-BR" sz="1600">
                <a:solidFill>
                  <a:srgbClr val="073763"/>
                </a:solidFill>
              </a:rPr>
              <a:t>https://empresas-usando-vuejs.netlify.app/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25" y="1152475"/>
            <a:ext cx="1015726" cy="10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924" y="1152486"/>
            <a:ext cx="1015725" cy="101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99" y="1152474"/>
            <a:ext cx="1015725" cy="10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750" y="2571738"/>
            <a:ext cx="2638143" cy="9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9499" y="1217075"/>
            <a:ext cx="1442536" cy="10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0800" y="2525563"/>
            <a:ext cx="1813797" cy="1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mouse de Sistema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311700" y="8907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</a:t>
            </a:r>
            <a:r>
              <a:rPr lang="pt-BR">
                <a:solidFill>
                  <a:srgbClr val="0C343D"/>
                </a:solidFill>
              </a:rPr>
              <a:t>permite utilizar os modificadores que </a:t>
            </a:r>
            <a:r>
              <a:rPr lang="pt-BR">
                <a:solidFill>
                  <a:srgbClr val="0C343D"/>
                </a:solidFill>
              </a:rPr>
              <a:t>restringem o manipulador de eventos ser disparados por um botão específico do </a:t>
            </a:r>
            <a:r>
              <a:rPr i="1" lang="pt-BR">
                <a:solidFill>
                  <a:srgbClr val="0C343D"/>
                </a:solidFill>
              </a:rPr>
              <a:t>mouse</a:t>
            </a:r>
            <a:r>
              <a:rPr lang="pt-BR">
                <a:solidFill>
                  <a:srgbClr val="0C343D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.left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.right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.middle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aciona algum</a:t>
            </a:r>
            <a:r>
              <a:rPr lang="pt-BR">
                <a:solidFill>
                  <a:srgbClr val="0C343D"/>
                </a:solidFill>
              </a:rPr>
              <a:t> eventos de </a:t>
            </a:r>
            <a:r>
              <a:rPr i="1" lang="pt-BR">
                <a:solidFill>
                  <a:srgbClr val="0C343D"/>
                </a:solidFill>
              </a:rPr>
              <a:t>mouse</a:t>
            </a:r>
            <a:r>
              <a:rPr lang="pt-BR">
                <a:solidFill>
                  <a:srgbClr val="0C343D"/>
                </a:solidFill>
              </a:rPr>
              <a:t> ou teclado apenas quando o modificador correspondente estiver acionado: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.ctrl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.alt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.shift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.meta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Sistema - Exemplo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0812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&lt;!-- Alt + C -- &gt;</a:t>
            </a:r>
            <a:endParaRPr>
              <a:solidFill>
                <a:srgbClr val="0C343D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v-on:keyup.alt.67</a:t>
            </a:r>
            <a:r>
              <a:rPr lang="pt-BR">
                <a:solidFill>
                  <a:srgbClr val="0C343D"/>
                </a:solidFill>
              </a:rPr>
              <a:t>="clear"&gt;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&lt;!-- Ctrl + Click -- 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v-on:click.ctrl</a:t>
            </a:r>
            <a:r>
              <a:rPr lang="pt-BR">
                <a:solidFill>
                  <a:srgbClr val="0C343D"/>
                </a:solidFill>
              </a:rPr>
              <a:t>="doSomething"&gt;Faça alguma coisa&lt;/div&gt;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Porque Escutas no HTML?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0812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Como todas as funções de manipuladores e expressões Vue são estritamente ligadas ao </a:t>
            </a:r>
            <a:r>
              <a:rPr i="1" lang="pt-BR">
                <a:solidFill>
                  <a:srgbClr val="0C343D"/>
                </a:solidFill>
              </a:rPr>
              <a:t>ViewModel</a:t>
            </a:r>
            <a:r>
              <a:rPr lang="pt-BR">
                <a:solidFill>
                  <a:srgbClr val="0C343D"/>
                </a:solidFill>
              </a:rPr>
              <a:t> que está manipulando o modo de exibição atual, as escutas não causaram qualquer dificuldade de manutenção.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Os benefícios em usar v-on no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É mais fácil localizar as implementações de função de manipulador dentro de seu código JS deslizando sobre o </a:t>
            </a:r>
            <a:r>
              <a:rPr i="1" lang="pt-BR" sz="1500">
                <a:solidFill>
                  <a:srgbClr val="0C343D"/>
                </a:solidFill>
              </a:rPr>
              <a:t>template</a:t>
            </a:r>
            <a:r>
              <a:rPr lang="pt-BR" sz="1500">
                <a:solidFill>
                  <a:srgbClr val="0C343D"/>
                </a:solidFill>
              </a:rPr>
              <a:t> HTML.</a:t>
            </a:r>
            <a:endParaRPr sz="1500"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Não tem que anexar </a:t>
            </a:r>
            <a:r>
              <a:rPr lang="pt-BR" sz="1500">
                <a:solidFill>
                  <a:srgbClr val="0C343D"/>
                </a:solidFill>
              </a:rPr>
              <a:t>manualmente </a:t>
            </a:r>
            <a:r>
              <a:rPr lang="pt-BR" sz="1500">
                <a:solidFill>
                  <a:srgbClr val="0C343D"/>
                </a:solidFill>
              </a:rPr>
              <a:t>escutas a eventos em JS, seu código de </a:t>
            </a:r>
            <a:r>
              <a:rPr i="1" lang="pt-BR" sz="1500">
                <a:solidFill>
                  <a:srgbClr val="0C343D"/>
                </a:solidFill>
              </a:rPr>
              <a:t>ViewModel</a:t>
            </a:r>
            <a:r>
              <a:rPr lang="pt-BR" sz="1500">
                <a:solidFill>
                  <a:srgbClr val="0C343D"/>
                </a:solidFill>
              </a:rPr>
              <a:t> pode conter apenas a lógica pura e está livre de manipulação DOM. Isto torna mais fácil de testar.</a:t>
            </a:r>
            <a:endParaRPr sz="1500"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Quando um </a:t>
            </a:r>
            <a:r>
              <a:rPr i="1" lang="pt-BR" sz="1500">
                <a:solidFill>
                  <a:srgbClr val="0C343D"/>
                </a:solidFill>
              </a:rPr>
              <a:t>ViewModel</a:t>
            </a:r>
            <a:r>
              <a:rPr lang="pt-BR" sz="1500">
                <a:solidFill>
                  <a:srgbClr val="0C343D"/>
                </a:solidFill>
              </a:rPr>
              <a:t> é destruído, todas escutas a eventos são removidas automaticamente. Você não precisa se preocupar em removê-las explicitamente.</a:t>
            </a:r>
            <a:br>
              <a:rPr lang="pt-BR" sz="1500">
                <a:solidFill>
                  <a:srgbClr val="0C343D"/>
                </a:solidFill>
              </a:rPr>
            </a:br>
            <a:endParaRPr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06750" y="1114050"/>
            <a:ext cx="80868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 sz="1800">
                <a:solidFill>
                  <a:srgbClr val="0C343D"/>
                </a:solidFill>
              </a:rPr>
              <a:t>O </a:t>
            </a:r>
            <a:r>
              <a:rPr lang="pt-BR" sz="1800">
                <a:solidFill>
                  <a:srgbClr val="0C343D"/>
                </a:solidFill>
              </a:rPr>
              <a:t>v-model usa internamente diferentes propriedades e emite diferentes eventos para diferentes elementos </a:t>
            </a:r>
            <a:r>
              <a:rPr i="1" lang="pt-BR" sz="1800">
                <a:solidFill>
                  <a:srgbClr val="0C343D"/>
                </a:solidFill>
              </a:rPr>
              <a:t>input</a:t>
            </a:r>
            <a:r>
              <a:rPr lang="pt-BR" sz="1800">
                <a:solidFill>
                  <a:srgbClr val="0C343D"/>
                </a:solidFill>
              </a:rPr>
              <a:t>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0C343D"/>
                </a:solidFill>
              </a:rPr>
              <a:t>os elementos </a:t>
            </a:r>
            <a:r>
              <a:rPr i="1" lang="pt-BR" sz="1800">
                <a:solidFill>
                  <a:srgbClr val="0C343D"/>
                </a:solidFill>
              </a:rPr>
              <a:t>text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textarea</a:t>
            </a:r>
            <a:r>
              <a:rPr lang="pt-BR" sz="1800">
                <a:solidFill>
                  <a:srgbClr val="0C343D"/>
                </a:solidFill>
              </a:rPr>
              <a:t> usam a propriedade value e o evento input;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i="1" lang="pt-BR" sz="1800">
                <a:solidFill>
                  <a:srgbClr val="0C343D"/>
                </a:solidFill>
              </a:rPr>
              <a:t>checkboxes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radiobuttons</a:t>
            </a:r>
            <a:r>
              <a:rPr lang="pt-BR" sz="1800">
                <a:solidFill>
                  <a:srgbClr val="0C343D"/>
                </a:solidFill>
              </a:rPr>
              <a:t> usam a propriedade checked e o evento change;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0C343D"/>
                </a:solidFill>
              </a:rPr>
              <a:t>campos de seleção usam value como prop e change como um evento.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06750" y="1114050"/>
            <a:ext cx="8598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Input 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v-model="message"</a:t>
            </a:r>
            <a:r>
              <a:rPr lang="pt-BR" sz="1800">
                <a:solidFill>
                  <a:srgbClr val="0C343D"/>
                </a:solidFill>
              </a:rPr>
              <a:t> placeholder="Me edite"&gt;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&lt;p&gt;A mensagem é: </a:t>
            </a:r>
            <a:r>
              <a:rPr lang="pt-BR" sz="1800">
                <a:solidFill>
                  <a:srgbClr val="1C4587"/>
                </a:solidFill>
              </a:rPr>
              <a:t>{{ message }}</a:t>
            </a:r>
            <a:r>
              <a:rPr lang="pt-BR" sz="1800">
                <a:solidFill>
                  <a:srgbClr val="0C343D"/>
                </a:solidFill>
              </a:rPr>
              <a:t>&lt;/p&gt;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Textarea: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&lt;span&gt;Mensagem com múltiplas linhas:&lt;/span&gt;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&lt;p style="white-space: pre-line;"&gt;</a:t>
            </a:r>
            <a:r>
              <a:rPr lang="pt-BR" sz="1800">
                <a:solidFill>
                  <a:srgbClr val="1C4587"/>
                </a:solidFill>
              </a:rPr>
              <a:t>{{ message }}</a:t>
            </a:r>
            <a:r>
              <a:rPr lang="pt-BR" sz="1800">
                <a:solidFill>
                  <a:srgbClr val="0C343D"/>
                </a:solidFill>
              </a:rPr>
              <a:t>&lt;/p&gt;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&lt;textarea </a:t>
            </a:r>
            <a:r>
              <a:rPr lang="pt-BR" sz="1800">
                <a:solidFill>
                  <a:srgbClr val="1C4587"/>
                </a:solidFill>
              </a:rPr>
              <a:t>v-model="message"</a:t>
            </a:r>
            <a:r>
              <a:rPr lang="pt-BR" sz="1800">
                <a:solidFill>
                  <a:srgbClr val="0C343D"/>
                </a:solidFill>
              </a:rPr>
              <a:t> placeholder="Escreva bastante"&gt;&lt;/textarea&gt;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20" name="Google Shape;420;p67"/>
          <p:cNvSpPr txBox="1"/>
          <p:nvPr/>
        </p:nvSpPr>
        <p:spPr>
          <a:xfrm>
            <a:off x="163325" y="1017725"/>
            <a:ext cx="84360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C</a:t>
            </a:r>
            <a:r>
              <a:rPr lang="pt-BR" sz="1800">
                <a:solidFill>
                  <a:srgbClr val="1C4587"/>
                </a:solidFill>
              </a:rPr>
              <a:t>heckboxes: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&lt;div </a:t>
            </a:r>
            <a:r>
              <a:rPr lang="pt-BR" sz="1500">
                <a:solidFill>
                  <a:srgbClr val="073763"/>
                </a:solidFill>
              </a:rPr>
              <a:t>id="inteligacaoFormCheckboxes"&gt;</a:t>
            </a:r>
            <a:endParaRPr sz="1500">
              <a:solidFill>
                <a:srgbClr val="0737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id="jack"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="Jack" </a:t>
            </a:r>
            <a:r>
              <a:rPr lang="pt-BR" sz="1500">
                <a:solidFill>
                  <a:srgbClr val="1C4587"/>
                </a:solidFill>
              </a:rPr>
              <a:t>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for="jack"&gt;Jack&lt;/label&gt;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id="john"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="John"</a:t>
            </a:r>
            <a:r>
              <a:rPr lang="pt-BR" sz="1500">
                <a:solidFill>
                  <a:srgbClr val="1C4587"/>
                </a:solidFill>
              </a:rPr>
              <a:t> 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for="john"&gt;John&lt;/label&gt;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id="mike"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="Mike" </a:t>
            </a:r>
            <a:r>
              <a:rPr lang="pt-BR" sz="1500">
                <a:solidFill>
                  <a:srgbClr val="1C4587"/>
                </a:solidFill>
              </a:rPr>
              <a:t>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for="mike"&gt;Mike&lt;/label&gt;  &lt;br&gt;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&lt;span&gt;Nomes assinalados: </a:t>
            </a:r>
            <a:r>
              <a:rPr lang="pt-BR" sz="1500">
                <a:solidFill>
                  <a:srgbClr val="073763"/>
                </a:solidFill>
              </a:rPr>
              <a:t>{{ checkedNames }}</a:t>
            </a:r>
            <a:r>
              <a:rPr lang="pt-BR" sz="1500">
                <a:solidFill>
                  <a:srgbClr val="0C343D"/>
                </a:solidFill>
              </a:rPr>
              <a:t>&lt;/span&gt;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&lt;/div&gt;</a:t>
            </a:r>
            <a:endParaRPr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21" name="Google Shape;421;p67"/>
          <p:cNvSpPr txBox="1"/>
          <p:nvPr/>
        </p:nvSpPr>
        <p:spPr>
          <a:xfrm>
            <a:off x="5597350" y="3231000"/>
            <a:ext cx="3002100" cy="16005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new Vue({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el: </a:t>
            </a:r>
            <a:r>
              <a:rPr lang="pt-BR">
                <a:solidFill>
                  <a:srgbClr val="073763"/>
                </a:solidFill>
              </a:rPr>
              <a:t>'#inteligacaoFormCheckboxes',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data: {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  </a:t>
            </a:r>
            <a:r>
              <a:rPr lang="pt-BR">
                <a:solidFill>
                  <a:srgbClr val="073763"/>
                </a:solidFill>
              </a:rPr>
              <a:t>checkedNames: []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}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})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27" name="Google Shape;427;p68"/>
          <p:cNvSpPr txBox="1"/>
          <p:nvPr/>
        </p:nvSpPr>
        <p:spPr>
          <a:xfrm>
            <a:off x="406750" y="1114050"/>
            <a:ext cx="8598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Radio: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id="one" </a:t>
            </a:r>
            <a:r>
              <a:rPr lang="pt-BR" sz="1800">
                <a:solidFill>
                  <a:srgbClr val="1C4587"/>
                </a:solidFill>
              </a:rPr>
              <a:t>value="Um" v-model="picked"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&lt;label for="one"&gt;Um&lt;/label&gt;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id="two" </a:t>
            </a:r>
            <a:r>
              <a:rPr lang="pt-BR" sz="1800">
                <a:solidFill>
                  <a:srgbClr val="1C4587"/>
                </a:solidFill>
              </a:rPr>
              <a:t>value="Dois" v-model="picked"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&lt;label for="two"&gt;Dois&lt;/label&gt;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&lt;span&gt;Escolhido: </a:t>
            </a:r>
            <a:r>
              <a:rPr lang="pt-BR" sz="1800">
                <a:solidFill>
                  <a:srgbClr val="1C4587"/>
                </a:solidFill>
              </a:rPr>
              <a:t>{{ picked }}</a:t>
            </a:r>
            <a:r>
              <a:rPr lang="pt-BR" sz="1800">
                <a:solidFill>
                  <a:srgbClr val="0C343D"/>
                </a:solidFill>
              </a:rPr>
              <a:t>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406750" y="1114050"/>
            <a:ext cx="6587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Select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5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</a:t>
            </a:r>
            <a:r>
              <a:rPr lang="pt-BR" sz="1800">
                <a:solidFill>
                  <a:srgbClr val="1C4587"/>
                </a:solidFill>
              </a:rPr>
              <a:t>v-model="selected"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disabled value=""&gt;Escolha um item&lt;/option&gt;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&lt;option&gt;A&lt;/option&gt;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&lt;option&gt;B&lt;/option&gt;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&lt;option&gt;C&lt;/option&gt;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&lt;span&gt;Selecionado:</a:t>
            </a:r>
            <a:r>
              <a:rPr lang="pt-BR" sz="1800">
                <a:solidFill>
                  <a:srgbClr val="1C4587"/>
                </a:solidFill>
              </a:rPr>
              <a:t> {{ selected }}</a:t>
            </a:r>
            <a:r>
              <a:rPr lang="pt-BR" sz="1800">
                <a:solidFill>
                  <a:srgbClr val="0C343D"/>
                </a:solidFill>
              </a:rPr>
              <a:t>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34" name="Google Shape;434;p69"/>
          <p:cNvSpPr txBox="1"/>
          <p:nvPr/>
        </p:nvSpPr>
        <p:spPr>
          <a:xfrm>
            <a:off x="6168325" y="2385650"/>
            <a:ext cx="2360700" cy="22116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new Vue({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el: '...',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data: {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  </a:t>
            </a:r>
            <a:r>
              <a:rPr lang="pt-BR" sz="1800">
                <a:solidFill>
                  <a:srgbClr val="1C4587"/>
                </a:solidFill>
              </a:rPr>
              <a:t>selected: ''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}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})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Para </a:t>
            </a:r>
            <a:r>
              <a:rPr i="1" lang="pt-BR" sz="1800">
                <a:solidFill>
                  <a:srgbClr val="0C343D"/>
                </a:solidFill>
              </a:rPr>
              <a:t>radio</a:t>
            </a:r>
            <a:r>
              <a:rPr lang="pt-BR" sz="1800">
                <a:solidFill>
                  <a:srgbClr val="0C343D"/>
                </a:solidFill>
              </a:rPr>
              <a:t>, </a:t>
            </a:r>
            <a:r>
              <a:rPr i="1" lang="pt-BR" sz="1800">
                <a:solidFill>
                  <a:srgbClr val="0C343D"/>
                </a:solidFill>
              </a:rPr>
              <a:t>checkbox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options</a:t>
            </a:r>
            <a:r>
              <a:rPr lang="pt-BR" sz="1800">
                <a:solidFill>
                  <a:srgbClr val="0C343D"/>
                </a:solidFill>
              </a:rPr>
              <a:t> de </a:t>
            </a:r>
            <a:r>
              <a:rPr i="1" lang="pt-BR" sz="1800">
                <a:solidFill>
                  <a:srgbClr val="0C343D"/>
                </a:solidFill>
              </a:rPr>
              <a:t>select</a:t>
            </a:r>
            <a:r>
              <a:rPr lang="pt-BR" sz="1800">
                <a:solidFill>
                  <a:srgbClr val="0C343D"/>
                </a:solidFill>
              </a:rPr>
              <a:t>, os valores de vinculação do v-model são normalmente Strings estáticas (ou booleano no caso do </a:t>
            </a:r>
            <a:r>
              <a:rPr i="1" lang="pt-BR" sz="1800">
                <a:solidFill>
                  <a:srgbClr val="0C343D"/>
                </a:solidFill>
              </a:rPr>
              <a:t>checkbox</a:t>
            </a:r>
            <a:r>
              <a:rPr lang="pt-BR" sz="1800">
                <a:solidFill>
                  <a:srgbClr val="0C343D"/>
                </a:solidFill>
              </a:rPr>
              <a:t>).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`picked` é uma String "a" quando assinalado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v-model="picked" value="a"&gt;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`toggle` é verdadeiro ou falso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type="checkbox" v-model="toggle"&gt;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`selected` é uma String "abc" se a primeira opção está selecionada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v-model="selected"&gt;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value="abc"&gt;ABC&lt;/option&gt;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46" name="Google Shape;446;p71"/>
          <p:cNvSpPr txBox="1"/>
          <p:nvPr/>
        </p:nvSpPr>
        <p:spPr>
          <a:xfrm>
            <a:off x="406750" y="1114050"/>
            <a:ext cx="3560700" cy="3822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checkbox</a:t>
            </a:r>
            <a:r>
              <a:rPr lang="pt-BR" sz="1800">
                <a:solidFill>
                  <a:srgbClr val="1C4587"/>
                </a:solidFill>
              </a:rPr>
              <a:t> 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type="checkbox"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v-model="toggle"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true-value="sim"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false-value="não"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vm.toggle === 'sim'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não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vm.toggle === 'não'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47" name="Google Shape;447;p71"/>
          <p:cNvSpPr txBox="1"/>
          <p:nvPr/>
        </p:nvSpPr>
        <p:spPr>
          <a:xfrm>
            <a:off x="3406600" y="3634500"/>
            <a:ext cx="5737500" cy="13020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Radio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v-model="pick" v-bind: value="a" 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vm.pick === vm.a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48" name="Google Shape;448;p71"/>
          <p:cNvSpPr txBox="1"/>
          <p:nvPr/>
        </p:nvSpPr>
        <p:spPr>
          <a:xfrm>
            <a:off x="2940925" y="1017725"/>
            <a:ext cx="6203100" cy="20877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Select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v-model="selected"&gt;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v-bind:value="{ number: 123}"&gt;123 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typeof vm.selected // =&gt; 'object'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vm.selected.number // =&gt; 123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Arquitetura</a:t>
            </a:r>
            <a:r>
              <a:rPr lang="pt-BR">
                <a:solidFill>
                  <a:srgbClr val="0C343D"/>
                </a:solidFill>
              </a:rPr>
              <a:t>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b="1" lang="pt-BR">
                <a:solidFill>
                  <a:srgbClr val="1C4587"/>
                </a:solidFill>
              </a:rPr>
              <a:t>Arquitetura enxuta: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32350" y="1803625"/>
            <a:ext cx="8520600" cy="24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Aplicações são constituídas de </a:t>
            </a:r>
            <a:r>
              <a:rPr b="1" lang="pt-BR">
                <a:solidFill>
                  <a:srgbClr val="0C343D"/>
                </a:solidFill>
              </a:rPr>
              <a:t>componentes</a:t>
            </a:r>
            <a:r>
              <a:rPr lang="pt-BR">
                <a:solidFill>
                  <a:srgbClr val="0C343D"/>
                </a:solidFill>
              </a:rPr>
              <a:t> criados com a sintaxe </a:t>
            </a:r>
            <a:r>
              <a:rPr b="1" lang="pt-BR">
                <a:solidFill>
                  <a:srgbClr val="0C343D"/>
                </a:solidFill>
              </a:rPr>
              <a:t>HTML, CSS e Javascript</a:t>
            </a:r>
            <a:r>
              <a:rPr lang="pt-BR">
                <a:solidFill>
                  <a:srgbClr val="0C343D"/>
                </a:solidFill>
              </a:rPr>
              <a:t> em um </a:t>
            </a:r>
            <a:r>
              <a:rPr b="1" lang="pt-BR">
                <a:solidFill>
                  <a:srgbClr val="0C343D"/>
                </a:solidFill>
              </a:rPr>
              <a:t>único</a:t>
            </a:r>
            <a:r>
              <a:rPr lang="pt-BR">
                <a:solidFill>
                  <a:srgbClr val="0C343D"/>
                </a:solidFill>
              </a:rPr>
              <a:t> arquivo .vue. Tornando assim fácil o isolamento e a manutenção de suas funcionalidades.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Cada componente constitui um escopo isolado dos demais, tanto em lógica quantos nos estilos.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54" name="Google Shape;454;p72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.lazy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Por padrão, v-model sincroniza o elemento com os dados após cada evento do tipo input. Mas adicionando o modificador lazy, a sincronização ocorrerá </a:t>
            </a:r>
            <a:r>
              <a:rPr i="1" lang="pt-BR" sz="1800">
                <a:solidFill>
                  <a:srgbClr val="0C343D"/>
                </a:solidFill>
              </a:rPr>
              <a:t>após</a:t>
            </a:r>
            <a:r>
              <a:rPr lang="pt-BR" sz="1800">
                <a:solidFill>
                  <a:srgbClr val="0C343D"/>
                </a:solidFill>
              </a:rPr>
              <a:t> o evento change:</a:t>
            </a:r>
            <a:endParaRPr sz="1800"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sincronizado depois do "change" ao invés de "input" --&gt;</a:t>
            </a:r>
            <a:endParaRPr sz="1800">
              <a:solidFill>
                <a:srgbClr val="0C343D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v-model.lazy</a:t>
            </a:r>
            <a:r>
              <a:rPr lang="pt-BR" sz="1800">
                <a:solidFill>
                  <a:srgbClr val="0C343D"/>
                </a:solidFill>
              </a:rPr>
              <a:t>="msg"&gt;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60" name="Google Shape;460;p73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.number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Se quiser que a entrada do usuário seja automaticamente convertida para Number, pode adicionar o modificador number ao v-model do elemento: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v-model.number</a:t>
            </a:r>
            <a:r>
              <a:rPr lang="pt-BR" sz="1800">
                <a:solidFill>
                  <a:srgbClr val="0C343D"/>
                </a:solidFill>
              </a:rPr>
              <a:t>="age" type="number"&gt;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Isso é bastante útil, porque mesmo no caso de type="number", o valor retornado pelo HTML é sempre uma String. Se o valor não puder ser convertido através de parseFloat(), o valor original é retornado.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66" name="Google Shape;466;p74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trim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Se você quiser que a entrada do usuário seja automaticamente isenta de espaços no início e no fim do texto, você pode adicionar o modificador trim ao v-model do elemento: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v-model.trim</a:t>
            </a:r>
            <a:r>
              <a:rPr lang="pt-BR" sz="1800">
                <a:solidFill>
                  <a:srgbClr val="0C343D"/>
                </a:solidFill>
              </a:rPr>
              <a:t>="msg"&gt;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Execução real um vue </a:t>
            </a:r>
            <a:r>
              <a:rPr b="1" lang="pt-BR">
                <a:solidFill>
                  <a:srgbClr val="0000FF"/>
                </a:solidFill>
              </a:rPr>
              <a:t>com cli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2" name="Google Shape;472;p75"/>
          <p:cNvSpPr txBox="1"/>
          <p:nvPr/>
        </p:nvSpPr>
        <p:spPr>
          <a:xfrm>
            <a:off x="1035925" y="1452725"/>
            <a:ext cx="69852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C343D"/>
                </a:solidFill>
              </a:rPr>
              <a:t>Demonstração =+ 10 minutos de explicação (cavalca)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Conclusões: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78" name="Google Shape;47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js é um framework Javascript, de código aberto, indicado para criação de componentes reativos para interfaces web. É flexível, simples e garante bom desempenho em aplicativos móveis.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não é melhor nem pior que o angular ou React, cada um tem suas </a:t>
            </a:r>
            <a:r>
              <a:rPr lang="pt-BR">
                <a:solidFill>
                  <a:srgbClr val="0C343D"/>
                </a:solidFill>
              </a:rPr>
              <a:t>especificidades</a:t>
            </a:r>
            <a:r>
              <a:rPr lang="pt-BR">
                <a:solidFill>
                  <a:srgbClr val="0C343D"/>
                </a:solidFill>
              </a:rPr>
              <a:t> e o seu uso  no projeto pode ser definido conforme melhor afinidade de cada um ou da </a:t>
            </a:r>
            <a:r>
              <a:rPr lang="pt-BR">
                <a:solidFill>
                  <a:srgbClr val="0C343D"/>
                </a:solidFill>
              </a:rPr>
              <a:t>própria</a:t>
            </a:r>
            <a:r>
              <a:rPr lang="pt-BR">
                <a:solidFill>
                  <a:srgbClr val="0C343D"/>
                </a:solidFill>
              </a:rPr>
              <a:t> organização.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3317375" y="1990175"/>
            <a:ext cx="18672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C4587"/>
                </a:solidFill>
              </a:rPr>
              <a:t>FIM</a:t>
            </a:r>
            <a:endParaRPr sz="72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Arquitetura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 renderização dos dados é feita baseada em uma virtual DOM que é atualizada apenas quando os dados de um componentes são alterados, </a:t>
            </a:r>
            <a:r>
              <a:rPr lang="pt-BR">
                <a:solidFill>
                  <a:srgbClr val="0C343D"/>
                </a:solidFill>
              </a:rPr>
              <a:t>aumentando muito assim o desempenho e descartando atualizações desnecessárias.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Cada componente é criado usando a sintaxe HTML para estruturação com os dados atrelados via Javascript, o que supre as limitações do HTML como a capacidade de iterar sobre uma coleção de dados ou decidir se uma tag deve ser renderizada ou não.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Exemplo simples de um componente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005800" y="1008000"/>
            <a:ext cx="41382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Vue renderiza </a:t>
            </a:r>
            <a:r>
              <a:rPr lang="pt-BR">
                <a:solidFill>
                  <a:srgbClr val="0C343D"/>
                </a:solidFill>
              </a:rPr>
              <a:t>declarativamente</a:t>
            </a:r>
            <a:r>
              <a:rPr lang="pt-BR">
                <a:solidFill>
                  <a:srgbClr val="0C343D"/>
                </a:solidFill>
              </a:rPr>
              <a:t> os dados no DOM (Document Object Model) usando uma sintaxe de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 simples : </a:t>
            </a:r>
            <a:r>
              <a:rPr lang="pt-BR">
                <a:solidFill>
                  <a:srgbClr val="0C343D"/>
                </a:solidFill>
              </a:rPr>
              <a:t>{{atributo}} 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</a:t>
            </a:r>
            <a:r>
              <a:rPr lang="pt-BR">
                <a:solidFill>
                  <a:srgbClr val="0C343D"/>
                </a:solidFill>
              </a:rPr>
              <a:t>identificador do </a:t>
            </a:r>
            <a:r>
              <a:rPr i="1" lang="pt-BR">
                <a:solidFill>
                  <a:srgbClr val="0C343D"/>
                </a:solidFill>
              </a:rPr>
              <a:t>el</a:t>
            </a:r>
            <a:r>
              <a:rPr lang="pt-BR">
                <a:solidFill>
                  <a:srgbClr val="0C343D"/>
                </a:solidFill>
              </a:rPr>
              <a:t> </a:t>
            </a:r>
            <a:r>
              <a:rPr lang="pt-BR">
                <a:solidFill>
                  <a:srgbClr val="0C343D"/>
                </a:solidFill>
              </a:rPr>
              <a:t> = “app”, (corresponde ao ID da div) definirá que </a:t>
            </a:r>
            <a:r>
              <a:rPr lang="pt-BR">
                <a:solidFill>
                  <a:srgbClr val="0C343D"/>
                </a:solidFill>
              </a:rPr>
              <a:t>tudo dentro da div #app será contemplado pelo Vue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Data: estabelece onde ficará as </a:t>
            </a:r>
            <a:r>
              <a:rPr lang="pt-BR">
                <a:solidFill>
                  <a:srgbClr val="0C343D"/>
                </a:solidFill>
              </a:rPr>
              <a:t>variáveis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7"/>
            <a:ext cx="48077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</a:t>
            </a:r>
            <a:r>
              <a:rPr lang="pt-BR">
                <a:solidFill>
                  <a:srgbClr val="0C343D"/>
                </a:solidFill>
              </a:rPr>
              <a:t>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7842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não suporta IE8 e versões anteriores, pois usa funcionalidades ECMAScript 5 incompatíveis nestes. Entretanto, suporta todos os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navegadores compatíveis com ECMAScript 5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A instalação consiste simplesmente em adicionar o pacote do Vue à tag script. Ou seja, é só colar o caminho do Vue.js (fonte) e o framework já estará instalado.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u="sng">
                <a:solidFill>
                  <a:schemeClr val="hlink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https://unpkg.com/vue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