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BM Plex Sans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IBM Plex Sans Extra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ED3B15-280F-4311-9785-6BE435B4950C}">
  <a:tblStyle styleId="{2FED3B15-280F-4311-9785-6BE435B49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Extra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italic.fntdata"/><Relationship Id="rId30" Type="http://schemas.openxmlformats.org/officeDocument/2006/relationships/font" Target="fonts/IBMPlexSans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IBMPlexSans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IBMPlexSansExtraLight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IBMPlexSansExtraLight-italic.fntdata"/><Relationship Id="rId16" Type="http://schemas.openxmlformats.org/officeDocument/2006/relationships/slide" Target="slides/slide10.xml"/><Relationship Id="rId38" Type="http://schemas.openxmlformats.org/officeDocument/2006/relationships/font" Target="fonts/IBMPlexSansExtra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c832ef0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c832ef0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e450be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e450be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720daf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720daf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2720daf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2720daf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e450be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e450be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01c223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01c223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01c223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401c223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e450be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3e450be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e450be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3e450be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2720daf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2720daf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e450be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3e450be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86c39952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86c39952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f1f9c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f1f9c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e450be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3e450be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f91f604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f91f604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832ef0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c832ef0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1f9c63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1f9c63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e450b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e450b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e450b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e450b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e450be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3e450be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e450be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e450be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e450be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e450be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5132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081E30"/>
                </a:solidFill>
              </a:defRPr>
            </a:lvl1pPr>
            <a:lvl2pPr lvl="1" rtl="0">
              <a:buNone/>
              <a:defRPr>
                <a:solidFill>
                  <a:srgbClr val="081E30"/>
                </a:solidFill>
              </a:defRPr>
            </a:lvl2pPr>
            <a:lvl3pPr lvl="2" rtl="0">
              <a:buNone/>
              <a:defRPr>
                <a:solidFill>
                  <a:srgbClr val="081E30"/>
                </a:solidFill>
              </a:defRPr>
            </a:lvl3pPr>
            <a:lvl4pPr lvl="3" rtl="0">
              <a:buNone/>
              <a:defRPr>
                <a:solidFill>
                  <a:srgbClr val="081E30"/>
                </a:solidFill>
              </a:defRPr>
            </a:lvl4pPr>
            <a:lvl5pPr lvl="4" rtl="0">
              <a:buNone/>
              <a:defRPr>
                <a:solidFill>
                  <a:srgbClr val="081E30"/>
                </a:solidFill>
              </a:defRPr>
            </a:lvl5pPr>
            <a:lvl6pPr lvl="5" rtl="0">
              <a:buNone/>
              <a:defRPr>
                <a:solidFill>
                  <a:srgbClr val="081E30"/>
                </a:solidFill>
              </a:defRPr>
            </a:lvl6pPr>
            <a:lvl7pPr lvl="6" rtl="0">
              <a:buNone/>
              <a:defRPr>
                <a:solidFill>
                  <a:srgbClr val="081E30"/>
                </a:solidFill>
              </a:defRPr>
            </a:lvl7pPr>
            <a:lvl8pPr lvl="7" rtl="0">
              <a:buNone/>
              <a:defRPr>
                <a:solidFill>
                  <a:srgbClr val="081E30"/>
                </a:solidFill>
              </a:defRPr>
            </a:lvl8pPr>
            <a:lvl9pPr lvl="8" rtl="0">
              <a:buNone/>
              <a:defRPr>
                <a:solidFill>
                  <a:srgbClr val="081E3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0513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25" y="0"/>
            <a:ext cx="9144000" cy="188700"/>
          </a:xfrm>
          <a:prstGeom prst="rect">
            <a:avLst/>
          </a:prstGeom>
          <a:solidFill>
            <a:srgbClr val="05132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899600" y="426230"/>
            <a:ext cx="4045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985250" y="863727"/>
            <a:ext cx="38739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21975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 </a:t>
            </a:r>
            <a:r>
              <a:rPr b="1" lang="pt-BR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Comic Vine </a:t>
            </a:r>
            <a:endParaRPr b="1" sz="3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Dados de Personagens</a:t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André Lucca Gomides de Lima - 2021005648 </a:t>
            </a:r>
            <a:endParaRPr b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Ivan Leoni Vilas Boas - 2018009073 </a:t>
            </a:r>
            <a:endParaRPr b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Matheus Robusti H. Marqui - 2019007055 </a:t>
            </a:r>
            <a:endParaRPr b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Fernando Pereira Goulart - 2019017937</a:t>
            </a:r>
            <a:endParaRPr b="1" sz="13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37" y="1496407"/>
            <a:ext cx="4045200" cy="215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50" y="390300"/>
            <a:ext cx="8608249" cy="42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ER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348000"/>
            <a:ext cx="8588300" cy="431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 DE PERFORMANCE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0" y="207900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TESTES - AMBIENTE 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53425" y="1161900"/>
            <a:ext cx="830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64850" y="590400"/>
            <a:ext cx="8821200" cy="4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Sistema Operacional Windows 10 Education de 64 bits, versão 22H2. 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Processador Intel Core i7-7700 CPU com 3.60 GHz, e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8,00 GB de RAM.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Observações quanto a realização dos testes:</a:t>
            </a:r>
            <a:endParaRPr b="1" u="sng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 arquivo "postgresql.conf" foi modificado o valor de "max_connections" de 100 para 100 mil.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Executou-se 30 repetições  para averiguar a média de latência de cada um dos testes. 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</a:rPr>
              <a:t>Apenas para os testes de “Nº de requisições” com 1, 10 e 20 usuários fixos foram realizadas 3 vezes apenas, com duração de 1 hora cada teste, com requisição infinita (contador de interação).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0" y="199600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TESTES - Requisição 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453425" y="1161900"/>
            <a:ext cx="830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27" y="721413"/>
            <a:ext cx="4567349" cy="3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0" y="18297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 1: </a:t>
            </a: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NÚMERO</a:t>
            </a: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USUÁRIOS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6397475" y="1653450"/>
            <a:ext cx="25884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O banco consegue atender no máximo 97 usuários fazendo uma requisição. </a:t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Quanto maior o número de usuários maior será a latência.</a:t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975"/>
            <a:ext cx="6092675" cy="364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0" y="199600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 2: NÚMERO DE REQUISIÇÕES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1806813" y="7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{2FED3B15-280F-4311-9785-6BE435B4950C}</a:tableStyleId>
              </a:tblPr>
              <a:tblGrid>
                <a:gridCol w="1218050"/>
                <a:gridCol w="1487475"/>
                <a:gridCol w="1487475"/>
                <a:gridCol w="102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Nº Fixo de Usuários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4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Nº Máximo de Requisições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4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Erros na Requisições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4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Latência (ms)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45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1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∞</a:t>
                      </a:r>
                      <a:r>
                        <a:rPr b="1" lang="pt-BR">
                          <a:solidFill>
                            <a:srgbClr val="041451"/>
                          </a:solidFill>
                        </a:rPr>
                        <a:t> ( +225 mil* )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SEM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56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10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∞</a:t>
                      </a:r>
                      <a:r>
                        <a:rPr b="1" lang="pt-BR">
                          <a:solidFill>
                            <a:srgbClr val="041451"/>
                          </a:solidFill>
                        </a:rPr>
                        <a:t> ( +225 mil* )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SEM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164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20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∞ </a:t>
                      </a:r>
                      <a:r>
                        <a:rPr b="1" lang="pt-BR">
                          <a:solidFill>
                            <a:srgbClr val="041451"/>
                          </a:solidFill>
                        </a:rPr>
                        <a:t>( +225 mil* )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SEM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360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25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675</a:t>
                      </a:r>
                      <a:r>
                        <a:rPr b="1" lang="pt-BR">
                          <a:solidFill>
                            <a:srgbClr val="041451"/>
                          </a:solidFill>
                        </a:rPr>
                        <a:t> 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700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352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30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690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720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456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40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520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560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704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50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2</a:t>
                      </a:r>
                      <a:r>
                        <a:rPr b="1" lang="pt-BR">
                          <a:solidFill>
                            <a:srgbClr val="041451"/>
                          </a:solidFill>
                        </a:rPr>
                        <a:t>50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300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solidFill>
                            <a:srgbClr val="041451"/>
                          </a:solidFill>
                        </a:rPr>
                        <a:t>1491</a:t>
                      </a:r>
                      <a:endParaRPr b="1">
                        <a:solidFill>
                          <a:srgbClr val="04145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30"/>
          <p:cNvSpPr txBox="1"/>
          <p:nvPr/>
        </p:nvSpPr>
        <p:spPr>
          <a:xfrm>
            <a:off x="154000" y="4205275"/>
            <a:ext cx="876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Nas interações infinitas com 1, 10 e 20 o total de requisições em comum realizadas durante 1 hora corresponderam </a:t>
            </a:r>
            <a:r>
              <a:rPr b="1" lang="pt-BR" u="sng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 mínimo um total de 225 mil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em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todas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 repetições dos testes.</a:t>
            </a:r>
            <a:endParaRPr b="1" sz="16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0" y="182950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TESTE 2: NÚMERO DE REQUISIÇÕES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81800" y="632925"/>
            <a:ext cx="87804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Acima de 20 usuários o nº máximo de requisições dependerá muito do número de usuários;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À medida que  o número de usuários diminui, a latência tende a diminuir e o número de  requisições aumenta.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À medida que  o número de usuários aumenta, a latência tende a aumentar e o número de  requisições a diminuir.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50" y="675550"/>
            <a:ext cx="3861775" cy="27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225" y="675550"/>
            <a:ext cx="4542174" cy="2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42325" y="991850"/>
            <a:ext cx="91017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DEMONSTRAÇÃO</a:t>
            </a: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 APP 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 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AD-HOC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19127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Tópicos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08925" y="863250"/>
            <a:ext cx="4253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API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2- FERRAMENTAS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3- CONTEXTUALIZAÇÃO: Clientes da Aplicação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4- MODELOS (MER e DER)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TESTES DE PERFORMANCE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6-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DEMONSTRAÇÃO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 APLICAÇÃO E AD-HOC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7- CONSIDERAÇÕES FINAIS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0" y="1248650"/>
            <a:ext cx="91440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CONSIDERAÇÕES FINAIS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140925" y="865951"/>
            <a:ext cx="87804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API é muito importante devido seu vasto acervo;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Permite uma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fácil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integração;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400"/>
              <a:buFont typeface="IBM Plex Sans"/>
              <a:buChar char="●"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Porém a API tem suas limitações.</a:t>
            </a:r>
            <a:endParaRPr b="1" sz="1500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0" y="199600"/>
            <a:ext cx="36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CONSIDERAÇÕES FINAIS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2421050" y="1529850"/>
            <a:ext cx="4407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Obrigado!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API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0" y="183125"/>
            <a:ext cx="18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SOBRE A API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29725" y="1107525"/>
            <a:ext cx="877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É uma enciclopédia online dedicada a informações sobre quadrinhos, personagens, criadores, poderes, </a:t>
            </a: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séries</a:t>
            </a: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episódios</a:t>
            </a: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filmes, etc.</a:t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Permite que os desenvolvedores acessem e recuperem dados da plataforma, como informações sobre quadrinhos, personagens, edições, volumes e detalhes dos criadores.</a:t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Permite construir aplicativos, sites ou serviços que utilizam os dados da Comic Vine de forma programática. </a:t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Permite pesquisar e recuperar informações específicas, como buscar por um personagem ou obter detalhes sobre um quadrinho específico. </a:t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414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14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0414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Retorna os resultados em formato JSON, que pode ser facilmente processado por aplicativos e serviços web.</a:t>
            </a:r>
            <a:endParaRPr sz="1200">
              <a:solidFill>
                <a:srgbClr val="04145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3371">
            <a:off x="3522324" y="273959"/>
            <a:ext cx="1479252" cy="8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FERRAMENTAS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216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FERRAMENTAS UTILIZADAS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74" y="3037099"/>
            <a:ext cx="2764401" cy="15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300" y="1050300"/>
            <a:ext cx="1596150" cy="15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54" y="1096221"/>
            <a:ext cx="1502621" cy="15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264" y="1050300"/>
            <a:ext cx="1415336" cy="15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7527" y="2991238"/>
            <a:ext cx="1596150" cy="164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CONTEXTUALIZAÇÃO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19127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21975"/>
                </a:solidFill>
                <a:latin typeface="IBM Plex Sans"/>
                <a:ea typeface="IBM Plex Sans"/>
                <a:cs typeface="IBM Plex Sans"/>
                <a:sym typeface="IBM Plex Sans"/>
              </a:rPr>
              <a:t>CLIENTES DA APLICAÇÃO</a:t>
            </a:r>
            <a:endParaRPr b="1" sz="2000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56000" y="770325"/>
            <a:ext cx="88320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Serão todas as pessoas que gostam do universo geek e querem se informar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acerca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do mundo dos heróis,  das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histórias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em quadrinhos, dos personagens, seus criadores e dos filmes.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Indicada a 3 usuários </a:t>
            </a:r>
            <a:r>
              <a:rPr b="1" lang="pt-BR">
                <a:solidFill>
                  <a:srgbClr val="041451"/>
                </a:solidFill>
                <a:latin typeface="IBM Plex Sans"/>
                <a:ea typeface="IBM Plex Sans"/>
                <a:cs typeface="IBM Plex Sans"/>
                <a:sym typeface="IBM Plex Sans"/>
              </a:rPr>
              <a:t>específicos:</a:t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414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21975"/>
              </a:buClr>
              <a:buSzPts val="1400"/>
              <a:buFont typeface="IBM Plex Sans"/>
              <a:buAutoNum type="arabicPeriod"/>
            </a:pPr>
            <a:r>
              <a:rPr b="1" lang="pt-BR">
                <a:solidFill>
                  <a:srgbClr val="021975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Fãs de quadrinhos e/ou filmes;</a:t>
            </a:r>
            <a:endParaRPr b="1">
              <a:solidFill>
                <a:srgbClr val="021975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21975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21975"/>
              </a:buClr>
              <a:buSzPts val="1400"/>
              <a:buFont typeface="IBM Plex Sans"/>
              <a:buAutoNum type="arabicPeriod"/>
            </a:pPr>
            <a:r>
              <a:rPr b="1" lang="pt-BR">
                <a:solidFill>
                  <a:srgbClr val="021975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Colecionadores de quadrinhos, e</a:t>
            </a:r>
            <a:endParaRPr b="1">
              <a:solidFill>
                <a:srgbClr val="021975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21975"/>
              </a:solidFill>
              <a:highlight>
                <a:schemeClr val="lt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21975"/>
              </a:buClr>
              <a:buSzPts val="1400"/>
              <a:buFont typeface="IBM Plex Sans"/>
              <a:buAutoNum type="arabicPeriod"/>
            </a:pPr>
            <a:r>
              <a:rPr b="1" lang="pt-BR">
                <a:solidFill>
                  <a:srgbClr val="021975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Games.</a:t>
            </a:r>
            <a:endParaRPr b="1">
              <a:solidFill>
                <a:srgbClr val="02197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MER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