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IBM Plex Sans"/>
      <p:regular r:id="rId54"/>
      <p:bold r:id="rId55"/>
      <p:italic r:id="rId56"/>
      <p:boldItalic r:id="rId57"/>
    </p:embeddedFont>
    <p:embeddedFont>
      <p:font typeface="IBM Plex Sans Light"/>
      <p:regular r:id="rId58"/>
      <p:bold r:id="rId59"/>
      <p:italic r:id="rId60"/>
      <p:boldItalic r:id="rId61"/>
    </p:embeddedFont>
    <p:embeddedFont>
      <p:font typeface="IBM Plex Sans ExtraLight"/>
      <p:regular r:id="rId62"/>
      <p:bold r:id="rId63"/>
      <p:italic r:id="rId64"/>
      <p:boldItalic r:id="rId65"/>
    </p:embeddedFont>
    <p:embeddedFont>
      <p:font typeface="Open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22B9AC-3029-4AD7-BEE9-FB6CAC405FA1}">
  <a:tblStyle styleId="{6622B9AC-3029-4AD7-BEE9-FB6CAC405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SansExtraLight-regular.fntdata"/><Relationship Id="rId61" Type="http://schemas.openxmlformats.org/officeDocument/2006/relationships/font" Target="fonts/IBMPlexSans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SansExtraLight-italic.fntdata"/><Relationship Id="rId63" Type="http://schemas.openxmlformats.org/officeDocument/2006/relationships/font" Target="fonts/IBMPlexSansExtraLight-bold.fntdata"/><Relationship Id="rId22" Type="http://schemas.openxmlformats.org/officeDocument/2006/relationships/slide" Target="slides/slide16.xml"/><Relationship Id="rId66" Type="http://schemas.openxmlformats.org/officeDocument/2006/relationships/font" Target="fonts/OpenSans-regular.fntdata"/><Relationship Id="rId21" Type="http://schemas.openxmlformats.org/officeDocument/2006/relationships/slide" Target="slides/slide15.xml"/><Relationship Id="rId65" Type="http://schemas.openxmlformats.org/officeDocument/2006/relationships/font" Target="fonts/IBMPlexSansExtraLight-bold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italic.fntdata"/><Relationship Id="rId23" Type="http://schemas.openxmlformats.org/officeDocument/2006/relationships/slide" Target="slides/slide17.xml"/><Relationship Id="rId67" Type="http://schemas.openxmlformats.org/officeDocument/2006/relationships/font" Target="fonts/OpenSans-bold.fntdata"/><Relationship Id="rId60" Type="http://schemas.openxmlformats.org/officeDocument/2006/relationships/font" Target="fonts/IBMPlexSans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IBMPlexSans-bold.fntdata"/><Relationship Id="rId10" Type="http://schemas.openxmlformats.org/officeDocument/2006/relationships/slide" Target="slides/slide4.xml"/><Relationship Id="rId54" Type="http://schemas.openxmlformats.org/officeDocument/2006/relationships/font" Target="fonts/IBMPlexSans-regular.fntdata"/><Relationship Id="rId13" Type="http://schemas.openxmlformats.org/officeDocument/2006/relationships/slide" Target="slides/slide7.xml"/><Relationship Id="rId57" Type="http://schemas.openxmlformats.org/officeDocument/2006/relationships/font" Target="fonts/IBMPlexSans-boldItalic.fntdata"/><Relationship Id="rId12" Type="http://schemas.openxmlformats.org/officeDocument/2006/relationships/slide" Target="slides/slide6.xml"/><Relationship Id="rId56" Type="http://schemas.openxmlformats.org/officeDocument/2006/relationships/font" Target="fonts/IBMPlexSans-italic.fntdata"/><Relationship Id="rId15" Type="http://schemas.openxmlformats.org/officeDocument/2006/relationships/slide" Target="slides/slide9.xml"/><Relationship Id="rId59" Type="http://schemas.openxmlformats.org/officeDocument/2006/relationships/font" Target="fonts/IBMPlexSansLight-bold.fntdata"/><Relationship Id="rId14" Type="http://schemas.openxmlformats.org/officeDocument/2006/relationships/slide" Target="slides/slide8.xml"/><Relationship Id="rId58" Type="http://schemas.openxmlformats.org/officeDocument/2006/relationships/font" Target="fonts/IBMPlexSans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2b1a2ec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22b1a2e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6fe387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56fe387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6fe3878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6fe3878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6fe387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6fe387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6fe3878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6fe3878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6fe387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6fe387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6fe3878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6fe3878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80a34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80a34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80a340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80a340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80a340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80a340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80a340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80a340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249a3b4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3249a3b4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80a340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580a340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580a340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580a340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580a3405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580a340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80a3405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580a3405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580a340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580a340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580a3405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580a3405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80a3405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80a3405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5b4bf0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5b4bf0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580a340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580a340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fedbf5d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fedbf5d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58e3402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358e3402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56fe3878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56fe3878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6fe3878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6fe3878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580a3405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580a3405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580a3405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580a3405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definicao das abordagens e estrategias para garantir a seguranca dos servicos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346c29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346c29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envolvimento do usuario para estabelecer requerimentos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580a3405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580a3405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580a340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580a340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580a3405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580a3405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do ciclo de vida dos processos  -&gt; catalogo de servico e planos de contingencia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580a340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580a340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580a3405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580a3405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580a3405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580a3405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56ebda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56ebda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580a3405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580a3405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56ebdae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56ebdae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56ebdae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56ebdae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fedbf5d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fedbf5d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580a3405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580a3405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580a3405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580a3405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249a3b48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249a3b48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58e3402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58e3402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8e3402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8e3402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80a340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580a340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a436ad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a436ad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6fe387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6fe387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81E30"/>
                </a:solidFill>
              </a:defRPr>
            </a:lvl1pPr>
            <a:lvl2pPr lvl="1">
              <a:buNone/>
              <a:defRPr>
                <a:solidFill>
                  <a:srgbClr val="081E30"/>
                </a:solidFill>
              </a:defRPr>
            </a:lvl2pPr>
            <a:lvl3pPr lvl="2">
              <a:buNone/>
              <a:defRPr>
                <a:solidFill>
                  <a:srgbClr val="081E30"/>
                </a:solidFill>
              </a:defRPr>
            </a:lvl3pPr>
            <a:lvl4pPr lvl="3">
              <a:buNone/>
              <a:defRPr>
                <a:solidFill>
                  <a:srgbClr val="081E30"/>
                </a:solidFill>
              </a:defRPr>
            </a:lvl4pPr>
            <a:lvl5pPr lvl="4">
              <a:buNone/>
              <a:defRPr>
                <a:solidFill>
                  <a:srgbClr val="081E30"/>
                </a:solidFill>
              </a:defRPr>
            </a:lvl5pPr>
            <a:lvl6pPr lvl="5">
              <a:buNone/>
              <a:defRPr>
                <a:solidFill>
                  <a:srgbClr val="081E30"/>
                </a:solidFill>
              </a:defRPr>
            </a:lvl6pPr>
            <a:lvl7pPr lvl="6">
              <a:buNone/>
              <a:defRPr>
                <a:solidFill>
                  <a:srgbClr val="081E30"/>
                </a:solidFill>
              </a:defRPr>
            </a:lvl7pPr>
            <a:lvl8pPr lvl="7">
              <a:buNone/>
              <a:defRPr>
                <a:solidFill>
                  <a:srgbClr val="081E30"/>
                </a:solidFill>
              </a:defRPr>
            </a:lvl8pPr>
            <a:lvl9pPr lvl="8">
              <a:buNone/>
              <a:defRPr>
                <a:solidFill>
                  <a:srgbClr val="081E3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25" y="0"/>
            <a:ext cx="9144000" cy="188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461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65500" y="15979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65500" y="33819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5431650" y="2806625"/>
            <a:ext cx="285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Projeto de Serviço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(Service Design)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985250" y="1443575"/>
            <a:ext cx="374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ITIL</a:t>
            </a:r>
            <a:endParaRPr b="1" sz="4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 1">
  <p:cSld name="CUSTOM_1">
    <p:bg>
      <p:bgPr>
        <a:solidFill>
          <a:srgbClr val="461B5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 1 1">
  <p:cSld name="CUSTOM_1_1">
    <p:bg>
      <p:bgPr>
        <a:solidFill>
          <a:srgbClr val="461B5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3145650" y="2858650"/>
            <a:ext cx="285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Projeto de Serviço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(Service Design)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22" name="Google Shape;22;p5"/>
          <p:cNvSpPr txBox="1"/>
          <p:nvPr/>
        </p:nvSpPr>
        <p:spPr>
          <a:xfrm>
            <a:off x="2699250" y="1495600"/>
            <a:ext cx="374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ITIL</a:t>
            </a:r>
            <a:endParaRPr b="1" sz="4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7050" y="173675"/>
            <a:ext cx="4411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00">
                <a:latin typeface="IBM Plex Sans"/>
                <a:ea typeface="IBM Plex Sans"/>
                <a:cs typeface="IBM Plex Sans"/>
                <a:sym typeface="IBM Plex Sans"/>
              </a:rPr>
              <a:t>SIN210</a:t>
            </a:r>
            <a:br>
              <a:rPr b="1"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400">
                <a:latin typeface="IBM Plex Sans"/>
                <a:ea typeface="IBM Plex Sans"/>
                <a:cs typeface="IBM Plex Sans"/>
                <a:sym typeface="IBM Plex Sans"/>
              </a:rPr>
              <a:t>Governança em Tecnologia de Informação</a:t>
            </a:r>
            <a:endParaRPr b="1"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250350" y="1623425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740">
                <a:latin typeface="IBM Plex Sans"/>
                <a:ea typeface="IBM Plex Sans"/>
                <a:cs typeface="IBM Plex Sans"/>
                <a:sym typeface="IBM Plex Sans"/>
              </a:rPr>
              <a:t>Seminário - Projeto de Serviço</a:t>
            </a:r>
            <a:endParaRPr b="1" sz="174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356100" y="4793400"/>
            <a:ext cx="1215900" cy="3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40"/>
              <a:t>23/06/2022</a:t>
            </a:r>
            <a:endParaRPr b="1" sz="1140"/>
          </a:p>
        </p:txBody>
      </p:sp>
      <p:sp>
        <p:nvSpPr>
          <p:cNvPr id="30" name="Google Shape;30;p6"/>
          <p:cNvSpPr txBox="1"/>
          <p:nvPr/>
        </p:nvSpPr>
        <p:spPr>
          <a:xfrm>
            <a:off x="514350" y="2904525"/>
            <a:ext cx="35172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Bruno Brandão Borges - 2018014331</a:t>
            </a:r>
            <a:b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Ivan Leoni Vilas Boas 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-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2018009073</a:t>
            </a:r>
            <a:b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Leonardo Rodrigo de Sousa - </a:t>
            </a: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2018015965</a:t>
            </a:r>
            <a:b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Lucas Tiense Blazzi - </a:t>
            </a: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2018003310</a:t>
            </a:r>
            <a:b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  <a:t>Thiago Marcelo Passos - </a:t>
            </a: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2018002850</a:t>
            </a:r>
            <a:br>
              <a:rPr b="1" lang="pt-BR" sz="1100">
                <a:latin typeface="IBM Plex Sans"/>
                <a:ea typeface="IBM Plex Sans"/>
                <a:cs typeface="IBM Plex Sans"/>
                <a:sym typeface="IBM Plex Sans"/>
              </a:rPr>
            </a:b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98525" y="466500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1/6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60025" y="918200"/>
            <a:ext cx="80391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Realizamos para criação de um catálogo n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contabilidade, uma empresa de pequeno porte e com poucos serviços de Ti,  uma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planilha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 No total foram identificados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13 pacotes e 43 serviços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principais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TI que agregam diretamente valor ao 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negócio.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Ex: Recorte da planilha do catálogo de serviço da contabilidade: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1ª Passo: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Identificação dos serviços e pacotes da contabilidade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830375" y="23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337150"/>
                <a:gridCol w="758225"/>
                <a:gridCol w="1866525"/>
                <a:gridCol w="1022475"/>
                <a:gridCol w="952125"/>
                <a:gridCol w="987300"/>
                <a:gridCol w="987300"/>
                <a:gridCol w="987300"/>
              </a:tblGrid>
              <a:tr h="28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PACOTE 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DESCRIÇÃO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   </a:t>
                      </a: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CATEGORIA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TIPO</a:t>
                      </a:r>
                      <a:endParaRPr b="1"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PROCESSO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APOIO</a:t>
                      </a:r>
                      <a:endParaRPr b="1"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98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04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BACKUP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Realizar backups automáticos de arquivos e dados em dispositivos de armazenamento, realizar </a:t>
                      </a: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testes</a:t>
                      </a: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semanalmente e atualizar controle de backup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000">
                          <a:solidFill>
                            <a:srgbClr val="B7B7B7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PRÓXIMOS SLIDES</a:t>
                      </a:r>
                      <a:endParaRPr b="1" sz="1000">
                        <a:solidFill>
                          <a:srgbClr val="B7B7B7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SEGURANÇA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REQUISIÇÃO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INCIDENTE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MANAGEMENT RISK          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MANAGEMENT SECURITY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 DO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PACOTE 13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ENTREGA DE DOCUMENTOS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7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05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500">
                          <a:solidFill>
                            <a:srgbClr val="151515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MANUTENÇÃO</a:t>
                      </a:r>
                      <a:r>
                        <a:rPr b="1" lang="pt-BR" sz="600">
                          <a:solidFill>
                            <a:srgbClr val="151515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DO SO E </a:t>
                      </a:r>
                      <a:r>
                        <a:rPr b="1" lang="pt-BR" sz="600">
                          <a:solidFill>
                            <a:srgbClr val="151515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ANTIVÍRUS</a:t>
                      </a:r>
                      <a:endParaRPr b="1" sz="600">
                        <a:solidFill>
                          <a:srgbClr val="151515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Qualquer tratamento de falha ou atualização relacionado a manutenção do SO, programas de escritório e antivírus;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rgbClr val="B7B7B7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PRÓXIMOS SLIDES</a:t>
                      </a:r>
                      <a:endParaRPr b="1" sz="600">
                        <a:solidFill>
                          <a:srgbClr val="B7B7B7"/>
                        </a:solidFill>
                        <a:highlight>
                          <a:srgbClr val="B4C6E7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SOFTWARE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REQUISIÇÃO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INCIDENTE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MANAGEMENT RISK      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MANAGEMENT SECURITY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 DOS PACOTES: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              06- Instalações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  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0- </a:t>
                      </a: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Firewall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 13-Entrega de Documentos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98525" y="499225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2/6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87425" y="1348525"/>
            <a:ext cx="8039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ª Passo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Identificação do acordo, impacto da indisponibilidade do serviço, o responsável interno, externo e a forma de comunicação/Contato.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15" name="Google Shape;115;p16"/>
          <p:cNvGraphicFramePr/>
          <p:nvPr/>
        </p:nvGraphicFramePr>
        <p:xfrm>
          <a:off x="739488" y="21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337150"/>
                <a:gridCol w="1363175"/>
                <a:gridCol w="2849725"/>
                <a:gridCol w="1047775"/>
                <a:gridCol w="1162075"/>
                <a:gridCol w="1056575"/>
              </a:tblGrid>
              <a:tr h="41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ACORDO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IMPACTO SOBRE SERVIÇOS                             </a:t>
                      </a:r>
                      <a:b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VALOR PARA CLIENTE (COLABORADOR)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RESPONSÁVEL  INTERNO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RESPONSÁVEL EXTERNO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COMUNICAÇÃO EXTERNA</a:t>
                      </a:r>
                      <a:endParaRPr b="1"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359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04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REALIZAR BACKUP AUTOMATICAMENTE SEMANALMENTE, TESTAR E ATUALIZAR CONTROLE DE BACKUP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NA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AUSÊNCIA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DE CONFIABILIDADE E DO NÃO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REPÚDIO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DOS DADOS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NÃO ATENDERIA NO TEMPO ESTABELECIDO AOS CLIENTES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E AINDA SERIA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NECESSÁRIO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RETRABALHO.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GLAUCIANO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DADOS GERADOS PELOS SISTEMA CONTÁBIL: ALTERDATA -------------------------- DOCUMENTOS DE TRABALHO E DOC DOS CLIENTES:                         TI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TERCEIRIZADA (ALFREDO)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ALTERDATA:  CHAT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----------------------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TERCEIRIZADA: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TEL: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3622-1020 (ALFREDO)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05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DEIXAR SO ATUALIZADO MENSALMENTE E QUANDO SOLICITADO (LIMITE DE SOLICITAÇÕES ANUAIS: 30)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PROBLEMAS CAUSADO POR FALTA DE ATUALIZAÇÃO NO SERVIDOR PODERIA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PARALISAR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O EXERCÍCIO DE TODOS OS COLABORADORES E QUANDO SOMENTE NA ESTAÇÃO DEIXARIA UM COLABORADOR PARARIZADO.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ASSIM NÃO ATENDERIA NO TEMPO ESTABELECIDO AOS CLIENTES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MARINA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TERCEIRIZADA (ROBERTO)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TEL: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3622-1020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(ROBERTO)</a:t>
                      </a:r>
                      <a:endParaRPr b="1"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98525" y="499225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3/6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98525" y="1089875"/>
            <a:ext cx="81180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ª Passo: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 na identificação da complexidade, prioridade, tipo de atendimento e métricas para disponibilidade dos serviços.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Considerações quanto às 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Métricas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gastos externos:</a:t>
            </a:r>
            <a:endParaRPr b="1" sz="1200">
              <a:solidFill>
                <a:srgbClr val="461B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1B51"/>
              </a:buClr>
              <a:buSzPts val="1200"/>
              <a:buFont typeface="IBM Plex Sans"/>
              <a:buChar char="➔"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Representam os gastos em reais mensais de cada um dos serviços oferecidos pelos fornecedores de T.I da contabilidade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1B5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Utiliza-se da relação de Pontos: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Tipo de atendimento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Complexidade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Prioridade </a:t>
            </a:r>
            <a:endParaRPr b="1" sz="1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onde: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61B51"/>
                </a:solidFill>
              </a:rPr>
              <a:t>Tipo de atendimento</a:t>
            </a:r>
            <a:r>
              <a:rPr lang="pt-BR" sz="1200">
                <a:solidFill>
                  <a:srgbClr val="461B5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  Peso 1- Remoto         </a:t>
            </a:r>
            <a:r>
              <a:rPr b="1" lang="pt-BR" sz="1200">
                <a:solidFill>
                  <a:srgbClr val="461B51"/>
                </a:solidFill>
              </a:rPr>
              <a:t>Complexidade</a:t>
            </a:r>
            <a:r>
              <a:rPr b="1"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  Peso 1- Baixa;     </a:t>
            </a:r>
            <a:r>
              <a:rPr lang="pt-BR" sz="1200">
                <a:solidFill>
                  <a:srgbClr val="461B51"/>
                </a:solidFill>
              </a:rPr>
              <a:t> </a:t>
            </a:r>
            <a:r>
              <a:rPr b="1" lang="pt-BR" sz="1200">
                <a:solidFill>
                  <a:srgbClr val="461B51"/>
                </a:solidFill>
              </a:rPr>
              <a:t>Prioridade</a:t>
            </a:r>
            <a:r>
              <a:rPr b="1"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 Peso 1-Normal;                                         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                                      Peso 2- Presencial                                 Peso 3- Média                          Peso 3- Média;                                                                        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                                                                                                     Peso 6- Alta                              Peso 6- Alta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Peso 9- Muito Alta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VALOR EXTERNO do Serviço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= Pontos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Número de ocorrências no mês  </a:t>
            </a:r>
            <a:r>
              <a:rPr b="1"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        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293875" y="3179825"/>
            <a:ext cx="1538700" cy="661500"/>
          </a:xfrm>
          <a:prstGeom prst="bracePair">
            <a:avLst/>
          </a:prstGeom>
          <a:noFill/>
          <a:ln cap="flat" cmpd="sng" w="9525">
            <a:solidFill>
              <a:srgbClr val="461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871800" y="3179825"/>
            <a:ext cx="1389300" cy="1123800"/>
          </a:xfrm>
          <a:prstGeom prst="bracePair">
            <a:avLst/>
          </a:prstGeom>
          <a:noFill/>
          <a:ln cap="flat" cmpd="sng" w="9525">
            <a:solidFill>
              <a:srgbClr val="461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984225" y="3179825"/>
            <a:ext cx="1653600" cy="1524300"/>
          </a:xfrm>
          <a:prstGeom prst="bracePair">
            <a:avLst/>
          </a:prstGeom>
          <a:noFill/>
          <a:ln cap="flat" cmpd="sng" w="9525">
            <a:solidFill>
              <a:srgbClr val="461B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98525" y="499225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4/6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965225" y="4252100"/>
            <a:ext cx="7631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Para continuidade do catálogo do serviço o mesmo apresentará uma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proposta dos 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gastos mensais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onde 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foi acordado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b="1" lang="pt-BR" sz="1100">
                <a:solidFill>
                  <a:srgbClr val="461B5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CADA PONTO do Serviço VALE 1 REAL para terceirizada em CONTRATO.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83275" y="1052038"/>
            <a:ext cx="77289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Considerações quanto às </a:t>
            </a:r>
            <a:r>
              <a:rPr b="1" lang="pt-BR" sz="1200">
                <a:solidFill>
                  <a:srgbClr val="461B51"/>
                </a:solidFill>
                <a:highlight>
                  <a:schemeClr val="lt1"/>
                </a:highlight>
                <a:latin typeface="IBM Plex Sans"/>
                <a:ea typeface="IBM Plex Sans"/>
                <a:cs typeface="IBM Plex Sans"/>
                <a:sym typeface="IBM Plex Sans"/>
              </a:rPr>
              <a:t>Métricas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gastos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Interno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1B51"/>
              </a:buClr>
              <a:buSzPts val="1200"/>
              <a:buFont typeface="IBM Plex Sans"/>
              <a:buChar char="➔"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Representa os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gastos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do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 em que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um colaborador utilizaria para criar um chamado de serviço ou incidente, ou que ele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ficaria em função de ajudar/auxiliar a terceirizada para colocar o serviço em disponibilidade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 assim afastado de suas funções contábeis.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1B51"/>
              </a:buClr>
              <a:buSzPts val="1200"/>
              <a:buChar char="➔"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Considerando a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MÉDIA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SALARIAL do iniciante da contabilidade nesta empresa de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R$ 1500,00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por mês e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20 dias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úteis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 trabalho com 8 horas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Temos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uma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média</a:t>
            </a:r>
            <a:r>
              <a:rPr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R$ 9,37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Reais por hora trabalhada.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61B51"/>
              </a:buClr>
              <a:buSzPts val="1200"/>
              <a:buChar char="➔"/>
            </a:pP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VALOR INTERNO = Tempo em hora para a demanda do serviço ser estabelecida pela terceirizada TI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Quantidade de colabores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valor da hora (9,37) </a:t>
            </a: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X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número de ocorrências no mês.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98525" y="499225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5/6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540750" y="11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2065200"/>
                <a:gridCol w="646675"/>
                <a:gridCol w="813100"/>
                <a:gridCol w="798650"/>
                <a:gridCol w="542225"/>
                <a:gridCol w="623200"/>
                <a:gridCol w="548500"/>
                <a:gridCol w="870275"/>
                <a:gridCol w="576000"/>
                <a:gridCol w="578650"/>
              </a:tblGrid>
              <a:tr h="48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</a:t>
                      </a:r>
                      <a:endParaRPr b="1" sz="10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COMPLEXIDADE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PRIORIDADE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TIPO ATENDIMENTO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PRAZO HORAS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VALOR INTERNO          R$ 9,37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PONTOS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Nº DE OCORRÊNCIAS MÊS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VALOR EXTERNO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 TOTAL MÊS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5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S16 - Realizar backups dos dados dos clientes do software contábil Alterdata nos servidores de forma automática.                	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S17- Realizar backups de arquivos e dados dos clientes armazenados no servidor.    	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S18- Realizar backups de arquivos e dados contábeis para fins de manutenção e/ou substituição de estações de trabalho.                        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84,33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18,00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102,33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S19- Realizar teste de todos os backups realizados                     	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MÉDIA 3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27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243,00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243,00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S20- Atualizar corretamente o controle de backup. </a:t>
                      </a: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B4C6E7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B4C6E7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81,00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81,00</a:t>
                      </a:r>
                      <a:endParaRPr b="1"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98525" y="499225"/>
            <a:ext cx="78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 - Exemplo Prático 6/6 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47" name="Google Shape;147;p20"/>
          <p:cNvGraphicFramePr/>
          <p:nvPr/>
        </p:nvGraphicFramePr>
        <p:xfrm>
          <a:off x="748363" y="12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2223425"/>
                <a:gridCol w="545100"/>
                <a:gridCol w="699375"/>
                <a:gridCol w="799750"/>
                <a:gridCol w="486225"/>
                <a:gridCol w="558925"/>
                <a:gridCol w="533550"/>
                <a:gridCol w="822175"/>
                <a:gridCol w="590825"/>
                <a:gridCol w="539350"/>
              </a:tblGrid>
              <a:tr h="49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</a:t>
                      </a:r>
                      <a:endParaRPr b="1" sz="10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COMPLEXIDADE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PRIORIDADE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TIPO ATENDIMENTO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PRAZO HORAS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VALOR INTERNO          R$ 9,37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PONTOS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Nº DE OCORRÊNCIAS MÊS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VALOR EXTERNO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 TOTAL MÊS</a:t>
                      </a:r>
                      <a:endParaRPr b="1" sz="7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S21- Realizar restauração do backup e tratamento de falha relacionado ao backup quando solicitado.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ALTA   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6,25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54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1/6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15,25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8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S22- Atualização do SO automaticamente 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mensalmente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ALTA 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365,43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443,43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S23- Atualizações do antivírus Kaspersky Automaticamente 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mensalmente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             	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MUITO ALTA 9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117,00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117,00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S24- Atualizações dos softwares utilitários das estações 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mensalmente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          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BAIXA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ALTA 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REMOTO 1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337,32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12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72</a:t>
                      </a: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,00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409,32</a:t>
                      </a:r>
                      <a:endParaRPr b="1" sz="9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344150" y="1361875"/>
            <a:ext cx="6455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Gerenciamento de Continuidade dos Serviços de TI (ITSCM)</a:t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98525" y="499225"/>
            <a:ext cx="74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de Continuidade dos Serviços de TI (ITSCM)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63" y="1264125"/>
            <a:ext cx="6400473" cy="36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Focos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765888" y="16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373250"/>
                <a:gridCol w="839425"/>
                <a:gridCol w="1668600"/>
                <a:gridCol w="747000"/>
                <a:gridCol w="723150"/>
                <a:gridCol w="1462900"/>
                <a:gridCol w="1797900"/>
              </a:tblGrid>
              <a:tr h="20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</a:t>
                      </a:r>
                      <a:endParaRPr sz="8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Pacote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Descrição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Categoria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Prioridade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Serviços de Suporte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5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04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Armazenamento de dados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relacionado à manutenção de dados dos clientes e seus relatórios armazenados no servidor da empresa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Data Center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Servidor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Alto impacto já que as operações gerais em relação ao cliente são interrompidas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25" y="3093724"/>
            <a:ext cx="6756752" cy="1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698525" y="1206375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- Business Case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13" y="1901948"/>
            <a:ext cx="7028974" cy="1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98525" y="499225"/>
            <a:ext cx="41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Sumário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593825" y="2613425"/>
            <a:ext cx="57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Catálogo de Serviço </a:t>
            </a:r>
            <a:b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(Processo 1)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593825" y="3086525"/>
            <a:ext cx="57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Continuidade de Serviço </a:t>
            </a:r>
            <a:b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(Processo 2)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593825" y="3559625"/>
            <a:ext cx="57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Segurança da Informação</a:t>
            </a:r>
            <a:b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 (Processo 3)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593825" y="21403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Ciclo de vida dos processos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593825" y="16672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Estrutura e funcionamento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593825" y="11941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Definição e propósitos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4781200" y="11941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Mapa de calor das atividades da cadeia de valor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4" name="Google Shape;44;p7"/>
          <p:cNvCxnSpPr/>
          <p:nvPr/>
        </p:nvCxnSpPr>
        <p:spPr>
          <a:xfrm>
            <a:off x="4572000" y="1194125"/>
            <a:ext cx="0" cy="3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7"/>
          <p:cNvSpPr txBox="1"/>
          <p:nvPr/>
        </p:nvSpPr>
        <p:spPr>
          <a:xfrm>
            <a:off x="4781200" y="16256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Organização para o projeto de serviço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4781200" y="20571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Ferramentas para o projeto de serviço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4781200" y="2488625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BM Plex Sans Light"/>
              <a:buChar char="●"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Conclusão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3328975" y="1751725"/>
            <a:ext cx="556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Definição de políticas</a:t>
            </a:r>
            <a:r>
              <a:rPr b="1" lang="pt-BR" sz="10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br>
              <a:rPr b="1" lang="pt-BR" sz="1000"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b="1" lang="pt-BR" sz="10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pt-BR" sz="1000">
                <a:latin typeface="IBM Plex Sans"/>
                <a:ea typeface="IBM Plex Sans"/>
                <a:cs typeface="IBM Plex Sans"/>
                <a:sym typeface="IBM Plex Sans"/>
              </a:rPr>
              <a:t>“Gestor de cada departamento será responsável pelo suporte do ITSCM em sua área.”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000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pt-BR" sz="1000">
                <a:latin typeface="IBM Plex Sans"/>
                <a:ea typeface="IBM Plex Sans"/>
                <a:cs typeface="IBM Plex Sans"/>
                <a:sym typeface="IBM Plex Sans"/>
              </a:rPr>
              <a:t>“O dono realizará a avaliação de risco e a análise de impacto do negócio.”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BM Plex Sans"/>
                <a:ea typeface="IBM Plex Sans"/>
                <a:cs typeface="IBM Plex Sans"/>
                <a:sym typeface="IBM Plex Sans"/>
              </a:rPr>
              <a:t>“Todos deverão relatar para o devido gestor problemas de disponibilidade dos serviços”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328825" y="3475525"/>
            <a:ext cx="556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Alocação de recursos:</a:t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“Duas horas semanais dos envolvidos serão alocadas para avaliação do ITSCM”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“Será necessário consulturia com terceiros devido a ausência de área específica da TI na empresa”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50" y="1409725"/>
            <a:ext cx="1737825" cy="3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6"/>
          <p:cNvGraphicFramePr/>
          <p:nvPr/>
        </p:nvGraphicFramePr>
        <p:xfrm>
          <a:off x="1326000" y="18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839425"/>
                <a:gridCol w="1668600"/>
                <a:gridCol w="855750"/>
                <a:gridCol w="1330300"/>
                <a:gridCol w="1797900"/>
              </a:tblGrid>
              <a:tr h="20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Processo de</a:t>
                      </a:r>
                      <a:b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Negócio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Dependências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Prioridade para o negócio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Impacto da indisponibilidade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Necessidade de recuperação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5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Relatório financeiro empresarial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rede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b="1"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armazenamento de dados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Incapacidade de elaboração e envio do produto ao cliente → Perda de renda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→ Perda de vantagem competitiva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Imediata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/>
        </p:nvSpPr>
        <p:spPr>
          <a:xfrm>
            <a:off x="732300" y="1047650"/>
            <a:ext cx="6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Requerimentos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325988" y="1503675"/>
            <a:ext cx="649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Análise de impacto ao negócio (BIA)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97" name="Google Shape;197;p26"/>
          <p:cNvGraphicFramePr/>
          <p:nvPr/>
        </p:nvGraphicFramePr>
        <p:xfrm>
          <a:off x="1325988" y="37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839425"/>
                <a:gridCol w="1668600"/>
                <a:gridCol w="855750"/>
                <a:gridCol w="1330300"/>
                <a:gridCol w="1797900"/>
              </a:tblGrid>
              <a:tr h="20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TI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Riscos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Possibilidade de ocorrer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Necessidade de recuperação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5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armazenamento de dados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Indisponibilidade da rede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Corrompimento do disco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Ataque hacker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2730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IBM Plex Sans"/>
                        <a:buChar char="●"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Dano Físico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Média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Alto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R$30 * 8 = R$240 p/ h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Imediata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6"/>
          <p:cNvSpPr txBox="1"/>
          <p:nvPr/>
        </p:nvSpPr>
        <p:spPr>
          <a:xfrm>
            <a:off x="1325975" y="3442700"/>
            <a:ext cx="649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Avaliação de risco - TI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732300" y="1047650"/>
            <a:ext cx="6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Estratégia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89250" y="2017650"/>
            <a:ext cx="487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Ideal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→ redução de riscos de todos os serviços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</a:t>
            </a: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→ ponderação entre: impacto, prioridade, </a:t>
            </a:r>
            <a:b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velocidade de recuperação e custos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89250" y="3695650"/>
            <a:ext cx="768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Alto impacto no curto prazo → medida de redução de risco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Baixo impacto no curto prazo → método de recuperação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700" y="2022685"/>
            <a:ext cx="3718692" cy="79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7"/>
          <p:cNvCxnSpPr>
            <a:stCxn id="210" idx="2"/>
          </p:cNvCxnSpPr>
          <p:nvPr/>
        </p:nvCxnSpPr>
        <p:spPr>
          <a:xfrm flipH="1">
            <a:off x="6637046" y="2814310"/>
            <a:ext cx="2070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732300" y="1047650"/>
            <a:ext cx="6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Estratégia - Redução de risco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689900" y="2107675"/>
            <a:ext cx="4020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Exemplos de medidas de redução de risco</a:t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fonte de energia ininterrupta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sistemas de tolerância a falhas para aplicações críticas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RAID e espelhamento de disco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redundância de equipamento para substituição em falha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eliminação de SPOF (single point of failure)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sistemas e redes resilientes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serviços externos fornecidos por mais de um provedor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controles de segurança físicos e de TI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controle de detecção de interrupção de serviços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IBM Plex Sans"/>
              <a:buChar char="●"/>
            </a:pP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estratégias de backup e recuperação e armazenamento fora do local (em outra localidade física)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913750"/>
            <a:ext cx="4385100" cy="265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732300" y="1047650"/>
            <a:ext cx="6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Estratégia - Medidas de recuperação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88" y="1962325"/>
            <a:ext cx="7613425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075" y="349711"/>
            <a:ext cx="3075410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38" y="1953125"/>
            <a:ext cx="8219724" cy="49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0"/>
          <p:cNvGraphicFramePr/>
          <p:nvPr/>
        </p:nvGraphicFramePr>
        <p:xfrm>
          <a:off x="856675" y="333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{6622B9AC-3029-4AD7-BEE9-FB6CAC405FA1}</a:tableStyleId>
              </a:tblPr>
              <a:tblGrid>
                <a:gridCol w="960800"/>
                <a:gridCol w="918850"/>
                <a:gridCol w="2347350"/>
                <a:gridCol w="1313300"/>
                <a:gridCol w="1890350"/>
              </a:tblGrid>
              <a:tr h="27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TI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Responsável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Plano de Contingência</a:t>
                      </a:r>
                      <a:endParaRPr sz="13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Plano de comunicação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Plano de recuperação</a:t>
                      </a:r>
                      <a:endParaRPr sz="8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1B51"/>
                    </a:solidFill>
                  </a:tcPr>
                </a:tc>
              </a:tr>
              <a:tr h="80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Serviço de armazenamento de dados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Marina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Contatar os responsáveis no plano de comunicação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Verificar se existe conexão com a rede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Verificar o fornecimento de energia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Reiniciar o servidor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Atualizar o processo comunicativo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Informar superior da área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(Glauciano)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Contatar o responsável externo do serviço</a:t>
                      </a:r>
                      <a:b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</a:br>
                      <a:r>
                        <a:rPr lang="pt-BR" sz="7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Soluções TI (35) 98413-4121</a:t>
                      </a:r>
                      <a:endParaRPr sz="7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44" name="Google Shape;244;p30"/>
          <p:cNvCxnSpPr/>
          <p:nvPr/>
        </p:nvCxnSpPr>
        <p:spPr>
          <a:xfrm>
            <a:off x="1626100" y="2421700"/>
            <a:ext cx="4398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98525" y="499225"/>
            <a:ext cx="696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Ciclo de Vida do ITSCM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99" y="349725"/>
            <a:ext cx="3075349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050" y="349725"/>
            <a:ext cx="3075445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075" y="349711"/>
            <a:ext cx="3075410" cy="7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38" y="1953963"/>
            <a:ext cx="821972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7050" y="349701"/>
            <a:ext cx="3075445" cy="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462150" y="3007925"/>
            <a:ext cx="41175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Alinhamento da TI com os objetivos do negócio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KPIS / Métricas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BM Plex Sans"/>
              <a:buChar char="●"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aumento do sucesso das auditorias nos planos de continuidade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BM Plex Sans"/>
              <a:buChar char="●"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redução dos impactos de negócio gerados pela TI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BM Plex Sans"/>
              <a:buChar char="●"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aumento da velocidade do fluxo de negócio e menor interrupção das tarefas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4775125" y="3007925"/>
            <a:ext cx="41175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Conscientização da organização em relação aos planos de continuidade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KPIS / Métricas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BM Plex Sans"/>
              <a:buChar char="●"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aumento do conhecimento dos associados durante os testes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BM Plex Sans"/>
              <a:buChar char="●"/>
            </a:pPr>
            <a:r>
              <a:rPr lang="pt-BR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aumento da preparação de resposta pelos envolvidos nos planos de recuperação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1344150" y="1361875"/>
            <a:ext cx="6455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Gerenciamento de segurança da informação</a:t>
            </a:r>
            <a:endParaRPr b="1" sz="2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98525" y="499225"/>
            <a:ext cx="67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de segurança da informação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685050" y="1084225"/>
            <a:ext cx="7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Fornece a direção estratégica para as atividades de segurança e gerencia as atividades de segurança de TI.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675" y="1711975"/>
            <a:ext cx="6142651" cy="32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25" y="1471427"/>
            <a:ext cx="6798602" cy="354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698525" y="499225"/>
            <a:ext cx="67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de segurança da informação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481" y="1219375"/>
            <a:ext cx="1469575" cy="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586213" y="2167525"/>
            <a:ext cx="36081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Criação, atualização e distribuição de informações sobre política de segurança;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Entender os requisitos de segurança atuais e futuros;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Implementar controles de segurança e gerenciar riscos;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Documentar controles de segurança, operação e risco;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Gerenciar fornecedores e contratos garantindo acesso à sistemas e serviços;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Char char="●"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Melhoria dos controles existentes e redução de riscos.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5121413" y="2121500"/>
            <a:ext cx="36081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controle de acesso;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controle de senhas;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email;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redes;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antivírus;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classificação de informação e documentos;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Política de acesso remoto.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899" y="1387774"/>
            <a:ext cx="1235175" cy="565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4"/>
          <p:cNvCxnSpPr/>
          <p:nvPr/>
        </p:nvCxnSpPr>
        <p:spPr>
          <a:xfrm>
            <a:off x="4713025" y="1591200"/>
            <a:ext cx="6900" cy="3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698525" y="499225"/>
            <a:ext cx="606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O projeto de serviço | Definição e propósitos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25" y="1282600"/>
            <a:ext cx="7559752" cy="36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698525" y="499225"/>
            <a:ext cx="67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de segurança da informação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1343" l="0" r="0" t="1333"/>
          <a:stretch/>
        </p:blipFill>
        <p:spPr>
          <a:xfrm>
            <a:off x="457200" y="1309025"/>
            <a:ext cx="4974224" cy="2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555375" y="1021950"/>
            <a:ext cx="401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Sistema de gerenciamento de segurança da informação: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698525" y="3858625"/>
            <a:ext cx="4603800" cy="103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Atividades chave para gerenciamento de segurança da informação: </a:t>
            </a:r>
            <a:b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Comunicar, implementar e impor a adesão a todas as políticas de segurança; Documentar brechas de segurança e incidentes; Produzir e categorizar informações sobre políticas de segurança.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4">
            <a:alphaModFix/>
          </a:blip>
          <a:srcRect b="0" l="2848" r="2838" t="0"/>
          <a:stretch/>
        </p:blipFill>
        <p:spPr>
          <a:xfrm>
            <a:off x="5864600" y="1679252"/>
            <a:ext cx="2865325" cy="302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 txBox="1"/>
          <p:nvPr/>
        </p:nvSpPr>
        <p:spPr>
          <a:xfrm>
            <a:off x="6095500" y="1269350"/>
            <a:ext cx="237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Medidas de segurança e </a:t>
            </a: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gerência</a:t>
            </a:r>
            <a:r>
              <a:rPr lang="pt-BR" sz="1100">
                <a:latin typeface="IBM Plex Sans"/>
                <a:ea typeface="IBM Plex Sans"/>
                <a:cs typeface="IBM Plex Sans"/>
                <a:sym typeface="IBM Plex Sans"/>
              </a:rPr>
              <a:t> de brechas e incidentes:</a:t>
            </a:r>
            <a:endParaRPr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698525" y="499225"/>
            <a:ext cx="679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de segurança da informação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98525" y="1214175"/>
            <a:ext cx="4603800" cy="1031400"/>
          </a:xfrm>
          <a:prstGeom prst="rect">
            <a:avLst/>
          </a:prstGeom>
          <a:solidFill>
            <a:srgbClr val="DDD0E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Gatilhos do processo: 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mudanças sobre serviços ou estratégias, revisão de planos e alertas de segurança.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Entradas: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Informações, internas ou externas, organizacionais e de segurança.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Saídas: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Políticas, processos e relatórios/documentação.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3868650" y="2483525"/>
            <a:ext cx="4603800" cy="1031400"/>
          </a:xfrm>
          <a:prstGeom prst="rect">
            <a:avLst/>
          </a:prstGeom>
          <a:solidFill>
            <a:srgbClr val="6620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Desafios:</a:t>
            </a:r>
            <a:endParaRPr b="1"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Um grande desafio é ter apoio da empresa para estabelecer e implementar processos e políticas. </a:t>
            </a:r>
            <a:endParaRPr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Também é um desafio mostrar que a segurança é um </a:t>
            </a: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trabalho</a:t>
            </a: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em conjunto, não só do departamento de TI.</a:t>
            </a:r>
            <a:endParaRPr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698525" y="3769925"/>
            <a:ext cx="5370600" cy="1200600"/>
          </a:xfrm>
          <a:prstGeom prst="rect">
            <a:avLst/>
          </a:prstGeom>
          <a:solidFill>
            <a:srgbClr val="DDD0E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Riscos</a:t>
            </a: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Mais requisitos para garantir disponibilidade e robustez;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Maior potencial de uso indevido de de tecnologia e abuso dos valores éticos de privacidade pessoal;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Não aceitação e adaptação de pessoas; aumento da dificuldade de acesso e burocracia, etc.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1344150" y="1361875"/>
            <a:ext cx="6455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da cadeia de valor</a:t>
            </a:r>
            <a:endParaRPr b="1" sz="2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8"/>
          <p:cNvSpPr txBox="1"/>
          <p:nvPr/>
        </p:nvSpPr>
        <p:spPr>
          <a:xfrm>
            <a:off x="1574850" y="4263200"/>
            <a:ext cx="5955000" cy="692700"/>
          </a:xfrm>
          <a:prstGeom prst="rect">
            <a:avLst/>
          </a:prstGeom>
          <a:solidFill>
            <a:srgbClr val="B196B7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Planejar (Médio):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inclui o planejamento e a organização de pessoas, parceiros e fornecedores,  informações, comunicação, tecnologia e práticas para produtos e serviços novos ou alterados e a interação entre a organização e seus clientes.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9"/>
          <p:cNvSpPr txBox="1"/>
          <p:nvPr/>
        </p:nvSpPr>
        <p:spPr>
          <a:xfrm>
            <a:off x="2091475" y="4240675"/>
            <a:ext cx="5164800" cy="523200"/>
          </a:xfrm>
          <a:prstGeom prst="rect">
            <a:avLst/>
          </a:prstGeom>
          <a:solidFill>
            <a:srgbClr val="DDD0E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Engajar (Baixo):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incorporação do 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Thinking, 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experiência do cliente (CX) e experiência do usuário (UX), que são exemplos por excelência de envolvimento.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1167900" y="4288675"/>
            <a:ext cx="6808200" cy="523200"/>
          </a:xfrm>
          <a:prstGeom prst="rect">
            <a:avLst/>
          </a:prstGeom>
          <a:solidFill>
            <a:srgbClr val="66205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Desenho e transição  (Alto):</a:t>
            </a: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projeção de produtos e serviços fáceis de usar, desejáveis, que atendam às expectativas das partes interessadas e que possam ser fornecidos pela organização. </a:t>
            </a:r>
            <a:endParaRPr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1148850" y="4273675"/>
            <a:ext cx="6846300" cy="692700"/>
          </a:xfrm>
          <a:prstGeom prst="rect">
            <a:avLst/>
          </a:prstGeom>
          <a:solidFill>
            <a:srgbClr val="66205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Adquirir e construir (Alto): </a:t>
            </a:r>
            <a:r>
              <a:rPr lang="pt-BR" sz="1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identificação de produtos e serviços com suas capacidades que precisam ser adquiridos ou construídos para sua disponibilidade na organização, seja com a finalidade de criar um novo serviço ou para o modificar um já existente. </a:t>
            </a:r>
            <a:endParaRPr sz="1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/>
        </p:nvSpPr>
        <p:spPr>
          <a:xfrm>
            <a:off x="1579650" y="4255725"/>
            <a:ext cx="5945400" cy="523200"/>
          </a:xfrm>
          <a:prstGeom prst="rect">
            <a:avLst/>
          </a:prstGeom>
          <a:solidFill>
            <a:srgbClr val="DDD0E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Entregar e suportar (Baixo):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gerenciamento da jornada completa do serviço de um usuário, através da operação, restauração e manutenção do serviço.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698525" y="499225"/>
            <a:ext cx="65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Mapa de calor das atividades do CVS</a:t>
            </a:r>
            <a:endParaRPr b="1"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650175" y="1172425"/>
            <a:ext cx="16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75" y="1299625"/>
            <a:ext cx="4921762" cy="2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3"/>
          <p:cNvSpPr txBox="1"/>
          <p:nvPr/>
        </p:nvSpPr>
        <p:spPr>
          <a:xfrm>
            <a:off x="1574850" y="4309375"/>
            <a:ext cx="6351600" cy="523200"/>
          </a:xfrm>
          <a:prstGeom prst="rect">
            <a:avLst/>
          </a:prstGeom>
          <a:solidFill>
            <a:srgbClr val="B196B7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Melhorar (Médio): </a:t>
            </a:r>
            <a:r>
              <a:rPr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os serviços podem ser projetados como um serviço viável mínimo, implantados, iterados e aprimorados para agregar mais valor com base no feedback dos clientes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/>
        </p:nvSpPr>
        <p:spPr>
          <a:xfrm>
            <a:off x="1344150" y="1361875"/>
            <a:ext cx="6455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Organização para projeto de serviço</a:t>
            </a:r>
            <a:endParaRPr b="1" sz="2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698525" y="499225"/>
            <a:ext cx="606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O projeto de serviço | Definição e propósitos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75" y="1608500"/>
            <a:ext cx="4473450" cy="32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1687800" y="1254500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IBM Plex Sans Light"/>
                <a:ea typeface="IBM Plex Sans Light"/>
                <a:cs typeface="IBM Plex Sans Light"/>
                <a:sym typeface="IBM Plex Sans Light"/>
              </a:rPr>
              <a:t>Melhoria contínua no ciclo de vida do serviço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8487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577250" y="421875"/>
            <a:ext cx="74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Organização para o design de serviços</a:t>
            </a:r>
            <a:endParaRPr b="1" sz="2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63" y="1059325"/>
            <a:ext cx="6308466" cy="39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/>
        </p:nvSpPr>
        <p:spPr>
          <a:xfrm>
            <a:off x="1344150" y="1361875"/>
            <a:ext cx="6455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Outras ferramentas</a:t>
            </a:r>
            <a:endParaRPr b="1" sz="2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711425" y="440450"/>
            <a:ext cx="74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Ferramentas </a:t>
            </a: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 o service design</a:t>
            </a:r>
            <a:endParaRPr b="1" sz="2000"/>
          </a:p>
        </p:txBody>
      </p:sp>
      <p:sp>
        <p:nvSpPr>
          <p:cNvPr id="385" name="Google Shape;385;p47"/>
          <p:cNvSpPr txBox="1"/>
          <p:nvPr/>
        </p:nvSpPr>
        <p:spPr>
          <a:xfrm>
            <a:off x="912225" y="974825"/>
            <a:ext cx="5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Services Blueprint</a:t>
            </a:r>
            <a:endParaRPr/>
          </a:p>
        </p:txBody>
      </p:sp>
      <p:cxnSp>
        <p:nvCxnSpPr>
          <p:cNvPr id="386" name="Google Shape;386;p47"/>
          <p:cNvCxnSpPr/>
          <p:nvPr/>
        </p:nvCxnSpPr>
        <p:spPr>
          <a:xfrm flipH="1" rot="10800000">
            <a:off x="1804200" y="1716749"/>
            <a:ext cx="55356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7"/>
          <p:cNvSpPr/>
          <p:nvPr/>
        </p:nvSpPr>
        <p:spPr>
          <a:xfrm>
            <a:off x="2795822" y="1914013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3916926" y="1914013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4959899" y="1914013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>
            <a:off x="6041910" y="1914013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/>
          <p:nvPr/>
        </p:nvSpPr>
        <p:spPr>
          <a:xfrm>
            <a:off x="2795814" y="26970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2795814" y="346106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7"/>
          <p:cNvSpPr/>
          <p:nvPr/>
        </p:nvSpPr>
        <p:spPr>
          <a:xfrm>
            <a:off x="3948689" y="43212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47"/>
          <p:cNvCxnSpPr>
            <a:stCxn id="387" idx="2"/>
            <a:endCxn id="391" idx="0"/>
          </p:cNvCxnSpPr>
          <p:nvPr/>
        </p:nvCxnSpPr>
        <p:spPr>
          <a:xfrm>
            <a:off x="3144572" y="2369713"/>
            <a:ext cx="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7"/>
          <p:cNvSpPr/>
          <p:nvPr/>
        </p:nvSpPr>
        <p:spPr>
          <a:xfrm>
            <a:off x="3948689" y="26970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47"/>
          <p:cNvCxnSpPr>
            <a:stCxn id="391" idx="3"/>
            <a:endCxn id="395" idx="1"/>
          </p:cNvCxnSpPr>
          <p:nvPr/>
        </p:nvCxnSpPr>
        <p:spPr>
          <a:xfrm>
            <a:off x="3493314" y="2924862"/>
            <a:ext cx="4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7"/>
          <p:cNvCxnSpPr/>
          <p:nvPr/>
        </p:nvCxnSpPr>
        <p:spPr>
          <a:xfrm flipH="1" rot="10800000">
            <a:off x="1813175" y="2529550"/>
            <a:ext cx="5557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7"/>
          <p:cNvSpPr txBox="1"/>
          <p:nvPr/>
        </p:nvSpPr>
        <p:spPr>
          <a:xfrm>
            <a:off x="7563525" y="2314750"/>
            <a:ext cx="9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Linha de interação</a:t>
            </a:r>
            <a:endParaRPr sz="800"/>
          </a:p>
        </p:txBody>
      </p:sp>
      <p:sp>
        <p:nvSpPr>
          <p:cNvPr id="399" name="Google Shape;399;p47"/>
          <p:cNvSpPr txBox="1"/>
          <p:nvPr/>
        </p:nvSpPr>
        <p:spPr>
          <a:xfrm>
            <a:off x="1804200" y="1362750"/>
            <a:ext cx="95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Evidências</a:t>
            </a:r>
            <a:endParaRPr sz="800"/>
          </a:p>
        </p:txBody>
      </p:sp>
      <p:cxnSp>
        <p:nvCxnSpPr>
          <p:cNvPr id="400" name="Google Shape;400;p47"/>
          <p:cNvCxnSpPr/>
          <p:nvPr/>
        </p:nvCxnSpPr>
        <p:spPr>
          <a:xfrm>
            <a:off x="2908475" y="1450550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7"/>
          <p:cNvCxnSpPr/>
          <p:nvPr/>
        </p:nvCxnSpPr>
        <p:spPr>
          <a:xfrm>
            <a:off x="2915875" y="156155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7"/>
          <p:cNvCxnSpPr/>
          <p:nvPr/>
        </p:nvCxnSpPr>
        <p:spPr>
          <a:xfrm>
            <a:off x="2915875" y="1654613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7"/>
          <p:cNvCxnSpPr/>
          <p:nvPr/>
        </p:nvCxnSpPr>
        <p:spPr>
          <a:xfrm>
            <a:off x="3948725" y="1425938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7"/>
          <p:cNvCxnSpPr/>
          <p:nvPr/>
        </p:nvCxnSpPr>
        <p:spPr>
          <a:xfrm>
            <a:off x="3948725" y="1528488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7"/>
          <p:cNvCxnSpPr/>
          <p:nvPr/>
        </p:nvCxnSpPr>
        <p:spPr>
          <a:xfrm>
            <a:off x="3948725" y="1649313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7"/>
          <p:cNvCxnSpPr/>
          <p:nvPr/>
        </p:nvCxnSpPr>
        <p:spPr>
          <a:xfrm>
            <a:off x="5026200" y="141680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7"/>
          <p:cNvCxnSpPr/>
          <p:nvPr/>
        </p:nvCxnSpPr>
        <p:spPr>
          <a:xfrm>
            <a:off x="5026200" y="151935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7"/>
          <p:cNvCxnSpPr/>
          <p:nvPr/>
        </p:nvCxnSpPr>
        <p:spPr>
          <a:xfrm>
            <a:off x="5026200" y="164017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7"/>
          <p:cNvCxnSpPr/>
          <p:nvPr/>
        </p:nvCxnSpPr>
        <p:spPr>
          <a:xfrm>
            <a:off x="6148250" y="140765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7"/>
          <p:cNvCxnSpPr/>
          <p:nvPr/>
        </p:nvCxnSpPr>
        <p:spPr>
          <a:xfrm>
            <a:off x="6148250" y="1510200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7"/>
          <p:cNvCxnSpPr/>
          <p:nvPr/>
        </p:nvCxnSpPr>
        <p:spPr>
          <a:xfrm>
            <a:off x="6148250" y="1631025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47"/>
          <p:cNvSpPr txBox="1"/>
          <p:nvPr/>
        </p:nvSpPr>
        <p:spPr>
          <a:xfrm>
            <a:off x="1864950" y="1836800"/>
            <a:ext cx="69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Ações do cliente/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usuário</a:t>
            </a:r>
            <a:endParaRPr sz="900"/>
          </a:p>
        </p:txBody>
      </p:sp>
      <p:sp>
        <p:nvSpPr>
          <p:cNvPr id="413" name="Google Shape;413;p47"/>
          <p:cNvSpPr txBox="1"/>
          <p:nvPr/>
        </p:nvSpPr>
        <p:spPr>
          <a:xfrm>
            <a:off x="1864950" y="2697000"/>
            <a:ext cx="6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51515"/>
                </a:solidFill>
                <a:highlight>
                  <a:srgbClr val="FFFFFF"/>
                </a:highlight>
              </a:rPr>
              <a:t>Ações de </a:t>
            </a:r>
            <a:r>
              <a:rPr i="1" lang="pt-BR" sz="800">
                <a:solidFill>
                  <a:srgbClr val="151515"/>
                </a:solidFill>
                <a:highlight>
                  <a:srgbClr val="FFFFFF"/>
                </a:highlight>
              </a:rPr>
              <a:t>Frontstage</a:t>
            </a:r>
            <a:endParaRPr sz="600"/>
          </a:p>
        </p:txBody>
      </p:sp>
      <p:cxnSp>
        <p:nvCxnSpPr>
          <p:cNvPr id="414" name="Google Shape;414;p47"/>
          <p:cNvCxnSpPr/>
          <p:nvPr/>
        </p:nvCxnSpPr>
        <p:spPr>
          <a:xfrm flipH="1" rot="10800000">
            <a:off x="1793100" y="3306125"/>
            <a:ext cx="5557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7"/>
          <p:cNvSpPr txBox="1"/>
          <p:nvPr/>
        </p:nvSpPr>
        <p:spPr>
          <a:xfrm>
            <a:off x="7517850" y="3091325"/>
            <a:ext cx="9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Linha da visibilidade</a:t>
            </a:r>
            <a:endParaRPr sz="800"/>
          </a:p>
        </p:txBody>
      </p:sp>
      <p:sp>
        <p:nvSpPr>
          <p:cNvPr id="416" name="Google Shape;416;p47"/>
          <p:cNvSpPr/>
          <p:nvPr/>
        </p:nvSpPr>
        <p:spPr>
          <a:xfrm>
            <a:off x="3948689" y="346106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47"/>
          <p:cNvCxnSpPr>
            <a:stCxn id="395" idx="2"/>
            <a:endCxn id="416" idx="0"/>
          </p:cNvCxnSpPr>
          <p:nvPr/>
        </p:nvCxnSpPr>
        <p:spPr>
          <a:xfrm>
            <a:off x="4297439" y="3152712"/>
            <a:ext cx="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7"/>
          <p:cNvSpPr txBox="1"/>
          <p:nvPr/>
        </p:nvSpPr>
        <p:spPr>
          <a:xfrm>
            <a:off x="1864950" y="3461050"/>
            <a:ext cx="69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51515"/>
                </a:solidFill>
                <a:highlight>
                  <a:srgbClr val="FFFFFF"/>
                </a:highlight>
              </a:rPr>
              <a:t>Ações de </a:t>
            </a:r>
            <a:r>
              <a:rPr lang="pt-BR" sz="800">
                <a:solidFill>
                  <a:srgbClr val="151515"/>
                </a:solidFill>
                <a:highlight>
                  <a:srgbClr val="FFFFFF"/>
                </a:highlight>
              </a:rPr>
              <a:t>Bastidores</a:t>
            </a:r>
            <a:endParaRPr sz="600"/>
          </a:p>
        </p:txBody>
      </p:sp>
      <p:cxnSp>
        <p:nvCxnSpPr>
          <p:cNvPr id="419" name="Google Shape;419;p47"/>
          <p:cNvCxnSpPr/>
          <p:nvPr/>
        </p:nvCxnSpPr>
        <p:spPr>
          <a:xfrm flipH="1" rot="10800000">
            <a:off x="1793100" y="4082475"/>
            <a:ext cx="5557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47"/>
          <p:cNvSpPr txBox="1"/>
          <p:nvPr/>
        </p:nvSpPr>
        <p:spPr>
          <a:xfrm>
            <a:off x="7517850" y="3867900"/>
            <a:ext cx="9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Linha da interação interna</a:t>
            </a:r>
            <a:endParaRPr sz="800"/>
          </a:p>
        </p:txBody>
      </p:sp>
      <p:cxnSp>
        <p:nvCxnSpPr>
          <p:cNvPr id="421" name="Google Shape;421;p47"/>
          <p:cNvCxnSpPr>
            <a:stCxn id="416" idx="2"/>
            <a:endCxn id="393" idx="0"/>
          </p:cNvCxnSpPr>
          <p:nvPr/>
        </p:nvCxnSpPr>
        <p:spPr>
          <a:xfrm>
            <a:off x="4297439" y="3916762"/>
            <a:ext cx="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47"/>
          <p:cNvSpPr/>
          <p:nvPr/>
        </p:nvSpPr>
        <p:spPr>
          <a:xfrm>
            <a:off x="4958689" y="43212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>
            <a:off x="4958689" y="34672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7"/>
          <p:cNvCxnSpPr>
            <a:stCxn id="393" idx="3"/>
            <a:endCxn id="422" idx="1"/>
          </p:cNvCxnSpPr>
          <p:nvPr/>
        </p:nvCxnSpPr>
        <p:spPr>
          <a:xfrm>
            <a:off x="4646189" y="4549062"/>
            <a:ext cx="3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7"/>
          <p:cNvCxnSpPr>
            <a:stCxn id="422" idx="0"/>
            <a:endCxn id="423" idx="2"/>
          </p:cNvCxnSpPr>
          <p:nvPr/>
        </p:nvCxnSpPr>
        <p:spPr>
          <a:xfrm rot="10800000">
            <a:off x="5307439" y="3922812"/>
            <a:ext cx="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47"/>
          <p:cNvSpPr/>
          <p:nvPr/>
        </p:nvSpPr>
        <p:spPr>
          <a:xfrm>
            <a:off x="6043689" y="34672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47"/>
          <p:cNvCxnSpPr>
            <a:stCxn id="423" idx="3"/>
            <a:endCxn id="426" idx="1"/>
          </p:cNvCxnSpPr>
          <p:nvPr/>
        </p:nvCxnSpPr>
        <p:spPr>
          <a:xfrm>
            <a:off x="5656189" y="3695062"/>
            <a:ext cx="3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47"/>
          <p:cNvSpPr/>
          <p:nvPr/>
        </p:nvSpPr>
        <p:spPr>
          <a:xfrm>
            <a:off x="6043689" y="2709312"/>
            <a:ext cx="697500" cy="455700"/>
          </a:xfrm>
          <a:prstGeom prst="rect">
            <a:avLst/>
          </a:prstGeom>
          <a:solidFill>
            <a:srgbClr val="461B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47"/>
          <p:cNvCxnSpPr>
            <a:stCxn id="426" idx="0"/>
            <a:endCxn id="428" idx="2"/>
          </p:cNvCxnSpPr>
          <p:nvPr/>
        </p:nvCxnSpPr>
        <p:spPr>
          <a:xfrm rot="10800000">
            <a:off x="6392439" y="3165112"/>
            <a:ext cx="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7"/>
          <p:cNvCxnSpPr>
            <a:stCxn id="428" idx="0"/>
            <a:endCxn id="390" idx="2"/>
          </p:cNvCxnSpPr>
          <p:nvPr/>
        </p:nvCxnSpPr>
        <p:spPr>
          <a:xfrm rot="10800000">
            <a:off x="6390639" y="2369712"/>
            <a:ext cx="18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7"/>
          <p:cNvCxnSpPr>
            <a:stCxn id="387" idx="0"/>
          </p:cNvCxnSpPr>
          <p:nvPr/>
        </p:nvCxnSpPr>
        <p:spPr>
          <a:xfrm flipH="1" rot="10800000">
            <a:off x="3144572" y="1739113"/>
            <a:ext cx="6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7"/>
          <p:cNvCxnSpPr>
            <a:stCxn id="390" idx="0"/>
          </p:cNvCxnSpPr>
          <p:nvPr/>
        </p:nvCxnSpPr>
        <p:spPr>
          <a:xfrm flipH="1" rot="10800000">
            <a:off x="6390660" y="1716913"/>
            <a:ext cx="36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7"/>
          <p:cNvCxnSpPr>
            <a:stCxn id="388" idx="0"/>
          </p:cNvCxnSpPr>
          <p:nvPr/>
        </p:nvCxnSpPr>
        <p:spPr>
          <a:xfrm flipH="1" rot="10800000">
            <a:off x="4265676" y="1739113"/>
            <a:ext cx="45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7"/>
          <p:cNvCxnSpPr>
            <a:stCxn id="389" idx="0"/>
          </p:cNvCxnSpPr>
          <p:nvPr/>
        </p:nvCxnSpPr>
        <p:spPr>
          <a:xfrm flipH="1" rot="10800000">
            <a:off x="5308649" y="1724413"/>
            <a:ext cx="51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7"/>
          <p:cNvSpPr txBox="1"/>
          <p:nvPr/>
        </p:nvSpPr>
        <p:spPr>
          <a:xfrm>
            <a:off x="1864950" y="4321200"/>
            <a:ext cx="69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151515"/>
                </a:solidFill>
                <a:highlight>
                  <a:srgbClr val="FFFFFF"/>
                </a:highlight>
              </a:rPr>
              <a:t>Processos</a:t>
            </a:r>
            <a:endParaRPr sz="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377425" y="658675"/>
            <a:ext cx="5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 txBox="1"/>
          <p:nvPr/>
        </p:nvSpPr>
        <p:spPr>
          <a:xfrm>
            <a:off x="777150" y="444050"/>
            <a:ext cx="74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Ferramentas </a:t>
            </a: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 o service design</a:t>
            </a:r>
            <a:endParaRPr b="1" sz="2000"/>
          </a:p>
        </p:txBody>
      </p:sp>
      <p:sp>
        <p:nvSpPr>
          <p:cNvPr id="443" name="Google Shape;443;p48"/>
          <p:cNvSpPr txBox="1"/>
          <p:nvPr/>
        </p:nvSpPr>
        <p:spPr>
          <a:xfrm>
            <a:off x="944075" y="991700"/>
            <a:ext cx="5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do ciclo de vida dos clientes</a:t>
            </a:r>
            <a:endParaRPr/>
          </a:p>
        </p:txBody>
      </p:sp>
      <p:pic>
        <p:nvPicPr>
          <p:cNvPr id="444" name="Google Shape;4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788" y="1446950"/>
            <a:ext cx="3846429" cy="34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450" name="Google Shape;450;p49"/>
          <p:cNvSpPr txBox="1"/>
          <p:nvPr/>
        </p:nvSpPr>
        <p:spPr>
          <a:xfrm>
            <a:off x="698525" y="499225"/>
            <a:ext cx="48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Conclusão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1" name="Google Shape;451;p49"/>
          <p:cNvSpPr txBox="1"/>
          <p:nvPr/>
        </p:nvSpPr>
        <p:spPr>
          <a:xfrm>
            <a:off x="998450" y="1478150"/>
            <a:ext cx="782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Importância para a garantia e melhoria da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criação de valor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Maior aderência do serviço em relação aos </a:t>
            </a:r>
            <a:r>
              <a:rPr b="1"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objetivos do negócio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Maior garantia da </a:t>
            </a:r>
            <a:r>
              <a:rPr b="1"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qualidade </a:t>
            </a: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serviço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Planejamento para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redução de custos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e riscos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Maior gerenciamento do ciclo de vida do serviço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Melhoria contínua → gerenciamento de mudanças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457" name="Google Shape;457;p50"/>
          <p:cNvSpPr txBox="1"/>
          <p:nvPr/>
        </p:nvSpPr>
        <p:spPr>
          <a:xfrm>
            <a:off x="698525" y="499225"/>
            <a:ext cx="48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Referências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8" name="Google Shape;458;p50"/>
          <p:cNvSpPr txBox="1"/>
          <p:nvPr/>
        </p:nvSpPr>
        <p:spPr>
          <a:xfrm>
            <a:off x="892575" y="1417650"/>
            <a:ext cx="7828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ITIL - Service Design - 2011 Edition - The Stationery Office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ITIL Foundation - ITIL 4 Edition - The Stationery Office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Nancy Judith Cruz-Hinojosa, José Antonio Gutiérrez-de-Mesa, Literature review of the situation research faces in the application of ITIL in Small and Medium Enterprises, Computer Standards &amp; Interfaces, Volume 48, 2016.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Ana Rita Fernandes de Sousa, Service Design e as boas práticas ITIL - o caso de estudo da SONAE Indústria, 2013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698525" y="499225"/>
            <a:ext cx="480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Responsabilidades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5" name="Google Shape;465;p51"/>
          <p:cNvSpPr txBox="1"/>
          <p:nvPr/>
        </p:nvSpPr>
        <p:spPr>
          <a:xfrm>
            <a:off x="501850" y="1235875"/>
            <a:ext cx="38625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Bruno Brandão Borges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Definição e propósitos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Estrutura e funcionamento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Ivan Leoni Vilas Boas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Catálogo de Serviço </a:t>
            </a:r>
            <a:b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(Processo 1)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Mapa de calor das atividades da cadeia de valor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Leonardo Rodrigo de Sousa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Ciclo de vida dos processos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Segurança da Informação</a:t>
            </a:r>
            <a:b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(Processo 3)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6" name="Google Shape;466;p51"/>
          <p:cNvSpPr txBox="1"/>
          <p:nvPr/>
        </p:nvSpPr>
        <p:spPr>
          <a:xfrm>
            <a:off x="4193075" y="1629188"/>
            <a:ext cx="57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67" name="Google Shape;467;p51"/>
          <p:cNvCxnSpPr/>
          <p:nvPr/>
        </p:nvCxnSpPr>
        <p:spPr>
          <a:xfrm>
            <a:off x="4684250" y="991825"/>
            <a:ext cx="0" cy="34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51"/>
          <p:cNvSpPr txBox="1"/>
          <p:nvPr/>
        </p:nvSpPr>
        <p:spPr>
          <a:xfrm>
            <a:off x="5166200" y="1235875"/>
            <a:ext cx="3449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Lucas Tiense Blazzi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Gerenciamento de Continuidade de Serviço </a:t>
            </a:r>
            <a:b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(Processo 2)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Conclusão / Diagramas	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Thiago Marcelo Passos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Organização para o projeto de serviço</a:t>
            </a:r>
            <a:endParaRPr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 Light"/>
              <a:buChar char="●"/>
            </a:pPr>
            <a:r>
              <a:rPr lang="pt-BR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Ferramentas para o projeto de serviço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98525" y="499225"/>
            <a:ext cx="53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Estrutura e Funcionamento | 5 aspectos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812400" y="1524550"/>
            <a:ext cx="75192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Soluções de serviço para Serviços Novos ou Modificados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Sistemas e ferramentas de informações de gerenciamento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Arquiteturas de tecnologia e de gerenciamento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Os processos requeridos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Métodos e métricas de medição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698525" y="499225"/>
            <a:ext cx="533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Estrutura e Funcionamento | 4 P’s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49" y="1641400"/>
            <a:ext cx="5427726" cy="2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698525" y="499225"/>
            <a:ext cx="41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Estrutura do Projeto de Serviço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300"/>
            <a:ext cx="8839200" cy="262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2"/>
          <p:cNvCxnSpPr/>
          <p:nvPr/>
        </p:nvCxnSpPr>
        <p:spPr>
          <a:xfrm rot="10800000">
            <a:off x="7205350" y="4179225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2"/>
          <p:cNvCxnSpPr/>
          <p:nvPr/>
        </p:nvCxnSpPr>
        <p:spPr>
          <a:xfrm rot="10800000">
            <a:off x="6349000" y="4179225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2"/>
          <p:cNvCxnSpPr/>
          <p:nvPr/>
        </p:nvCxnSpPr>
        <p:spPr>
          <a:xfrm rot="10800000">
            <a:off x="1934350" y="4179225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1344150" y="1361875"/>
            <a:ext cx="6455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Projeto de Serviço</a:t>
            </a:r>
            <a:endParaRPr b="1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G</a:t>
            </a:r>
            <a:r>
              <a:rPr b="1" lang="pt-BR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erenciamento </a:t>
            </a:r>
            <a:r>
              <a:rPr b="1" lang="pt-BR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Catálogo de Serviço</a:t>
            </a:r>
            <a:endParaRPr b="1" sz="2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081E30"/>
                </a:solidFill>
              </a:rPr>
              <a:t>‹#›</a:t>
            </a:fld>
            <a:endParaRPr sz="1000">
              <a:solidFill>
                <a:srgbClr val="081E30"/>
              </a:solidFill>
              <a:highlight>
                <a:srgbClr val="081E30"/>
              </a:highlight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98525" y="499225"/>
            <a:ext cx="662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Gerenciamento do Catálogo de Serviço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97475" y="1164500"/>
            <a:ext cx="79986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61B5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Objetivo</a:t>
            </a:r>
            <a:endParaRPr b="1">
              <a:solidFill>
                <a:srgbClr val="461B51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Fornecer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uma 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única fonte de informações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consistentes sobre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todos os serviços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que estão acordados para serem entregues aos clientes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assim como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garantir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que o catálogo </a:t>
            </a:r>
            <a:r>
              <a:rPr b="1" lang="pt-BR" sz="1200">
                <a:solidFill>
                  <a:srgbClr val="461B5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esteja disponível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àqueles autorizados a acessá-lo.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77225" y="2571738"/>
            <a:ext cx="80391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O que é um catálogo de serviço?</a:t>
            </a:r>
            <a:endParaRPr b="1" sz="1500">
              <a:solidFill>
                <a:srgbClr val="461B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61B51"/>
                </a:solidFill>
                <a:latin typeface="IBM Plex Sans"/>
                <a:ea typeface="IBM Plex Sans"/>
                <a:cs typeface="IBM Plex Sans"/>
                <a:sym typeface="IBM Plex Sans"/>
              </a:rPr>
              <a:t>É um banco de dados ou documento estruturado com informações sobre todos os serviços de TI que são utilizados atualmente pela organização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 catálogo de serviços pode consistir simplesmente em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b="1" lang="pt-BR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uma matriz, uma tabela ou planilha. </a:t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