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IBM Plex Sans"/>
      <p:regular r:id="rId37"/>
      <p:bold r:id="rId38"/>
      <p:italic r:id="rId39"/>
      <p:boldItalic r:id="rId40"/>
    </p:embeddedFont>
    <p:embeddedFont>
      <p:font typeface="IBM Plex Sans Extra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84F57-A77A-48AA-8CBE-116E93385FF8}">
  <a:tblStyle styleId="{E1784F57-A77A-48AA-8CBE-116E93385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0AE623-5441-4D9B-8401-150BB910FEE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-boldItalic.fntdata"/><Relationship Id="rId20" Type="http://schemas.openxmlformats.org/officeDocument/2006/relationships/slide" Target="slides/slide14.xml"/><Relationship Id="rId42" Type="http://schemas.openxmlformats.org/officeDocument/2006/relationships/font" Target="fonts/IBMPlexSansExtraLight-bold.fntdata"/><Relationship Id="rId41" Type="http://schemas.openxmlformats.org/officeDocument/2006/relationships/font" Target="fonts/IBMPlexSansExtraLight-regular.fntdata"/><Relationship Id="rId22" Type="http://schemas.openxmlformats.org/officeDocument/2006/relationships/slide" Target="slides/slide16.xml"/><Relationship Id="rId44" Type="http://schemas.openxmlformats.org/officeDocument/2006/relationships/font" Target="fonts/IBMPlexSansExtra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IBMPlexSansExtra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IBMPlexSans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IBMPlexSans-italic.fntdata"/><Relationship Id="rId16" Type="http://schemas.openxmlformats.org/officeDocument/2006/relationships/slide" Target="slides/slide10.xml"/><Relationship Id="rId38" Type="http://schemas.openxmlformats.org/officeDocument/2006/relationships/font" Target="fonts/IBMPlex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c832ef0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c832ef0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496184f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496184f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496184f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496184f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496184f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496184f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9915170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9915170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496184f7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496184f7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f1f9c63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f1f9c63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f1f9c63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f1f9c63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f91f604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f91f604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f8072c4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f8072c4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af1f9c63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af1f9c63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86c39952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86c39952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86c39952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86c39952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86c39952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b86c39952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86c39952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86c39952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86c39952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86c39952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86c39952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86c39952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f1f9c63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f1f9c63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f1f9c63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f1f9c63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f8072c4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f8072c4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f1f9c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f1f9c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f91f604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f91f604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9915170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9915170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f91f604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f91f604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832ef0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832ef0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f1f9c63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f1f9c63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496184f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496184f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496184f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496184f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496184f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496184f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96184f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96184f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5132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rgbClr val="081E30"/>
                </a:solidFill>
              </a:defRPr>
            </a:lvl1pPr>
            <a:lvl2pPr lvl="1" rtl="0">
              <a:buNone/>
              <a:defRPr>
                <a:solidFill>
                  <a:srgbClr val="081E30"/>
                </a:solidFill>
              </a:defRPr>
            </a:lvl2pPr>
            <a:lvl3pPr lvl="2" rtl="0">
              <a:buNone/>
              <a:defRPr>
                <a:solidFill>
                  <a:srgbClr val="081E30"/>
                </a:solidFill>
              </a:defRPr>
            </a:lvl3pPr>
            <a:lvl4pPr lvl="3" rtl="0">
              <a:buNone/>
              <a:defRPr>
                <a:solidFill>
                  <a:srgbClr val="081E30"/>
                </a:solidFill>
              </a:defRPr>
            </a:lvl4pPr>
            <a:lvl5pPr lvl="4" rtl="0">
              <a:buNone/>
              <a:defRPr>
                <a:solidFill>
                  <a:srgbClr val="081E30"/>
                </a:solidFill>
              </a:defRPr>
            </a:lvl5pPr>
            <a:lvl6pPr lvl="5" rtl="0">
              <a:buNone/>
              <a:defRPr>
                <a:solidFill>
                  <a:srgbClr val="081E30"/>
                </a:solidFill>
              </a:defRPr>
            </a:lvl6pPr>
            <a:lvl7pPr lvl="6" rtl="0">
              <a:buNone/>
              <a:defRPr>
                <a:solidFill>
                  <a:srgbClr val="081E30"/>
                </a:solidFill>
              </a:defRPr>
            </a:lvl7pPr>
            <a:lvl8pPr lvl="7" rtl="0">
              <a:buNone/>
              <a:defRPr>
                <a:solidFill>
                  <a:srgbClr val="081E30"/>
                </a:solidFill>
              </a:defRPr>
            </a:lvl8pPr>
            <a:lvl9pPr lvl="8" rtl="0">
              <a:buNone/>
              <a:defRPr>
                <a:solidFill>
                  <a:srgbClr val="081E3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0513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25" y="0"/>
            <a:ext cx="9144000" cy="188700"/>
          </a:xfrm>
          <a:prstGeom prst="rect">
            <a:avLst/>
          </a:prstGeom>
          <a:solidFill>
            <a:srgbClr val="05132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nbima.com.br/data/files/23/33/A2/80/F71D3610214DEA36A9A80AC2/Diretriz-de-Suitability-20180622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66175" y="978813"/>
            <a:ext cx="4045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4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 923</a:t>
            </a:r>
            <a:r>
              <a:rPr b="1" lang="pt-BR" sz="194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94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4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INTELIGÊNCIA ARTIFICIAL</a:t>
            </a:r>
            <a:endParaRPr b="1" sz="194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356100" y="4793400"/>
            <a:ext cx="12159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4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pt-BR" sz="114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/</a:t>
            </a:r>
            <a:r>
              <a:rPr lang="pt-BR" sz="114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lang="pt-BR" sz="114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/2022</a:t>
            </a:r>
            <a:endParaRPr sz="114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1825" y="1670413"/>
            <a:ext cx="38739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 </a:t>
            </a:r>
            <a:endParaRPr sz="2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81E30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Marketing Direcionado</a:t>
            </a:r>
            <a:endParaRPr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81E30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Adriel D. N. Carlos - 2018012346</a:t>
            </a:r>
            <a:endParaRPr sz="1200"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81E30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Ivan Leoni V. Boas - 2018009073</a:t>
            </a:r>
            <a:endParaRPr sz="1200"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81E30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Lucas Tiense Blazzi - 2018003310</a:t>
            </a:r>
            <a:endParaRPr sz="1200">
              <a:solidFill>
                <a:srgbClr val="081E30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075" y="1406000"/>
            <a:ext cx="2743050" cy="27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975" y="1035050"/>
            <a:ext cx="3240950" cy="19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975" y="3390277"/>
            <a:ext cx="3185799" cy="1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975" y="3186522"/>
            <a:ext cx="3240951" cy="18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600" y="3186526"/>
            <a:ext cx="3415451" cy="18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325" y="1235350"/>
            <a:ext cx="3509991" cy="17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600" y="1063479"/>
            <a:ext cx="3415451" cy="21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2850" y="272175"/>
            <a:ext cx="797701" cy="6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00" y="2009950"/>
            <a:ext cx="5644399" cy="26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400" y="240575"/>
            <a:ext cx="2481750" cy="13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75" y="1765700"/>
            <a:ext cx="5447651" cy="297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875" y="244225"/>
            <a:ext cx="2417376" cy="13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970575" y="1742450"/>
            <a:ext cx="73431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Preparação dos Dados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2775" y="1163425"/>
            <a:ext cx="33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Etapa 1 - Data Cleaning</a:t>
            </a:r>
            <a:endParaRPr b="1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Construção do dataset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4628625" y="1383025"/>
            <a:ext cx="6900" cy="3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5303275" y="1163425"/>
            <a:ext cx="312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Etapa 2 - Data Transformation</a:t>
            </a:r>
            <a:endParaRPr b="1" sz="1000"/>
          </a:p>
        </p:txBody>
      </p:sp>
      <p:sp>
        <p:nvSpPr>
          <p:cNvPr id="179" name="Google Shape;179;p27"/>
          <p:cNvSpPr txBox="1"/>
          <p:nvPr/>
        </p:nvSpPr>
        <p:spPr>
          <a:xfrm>
            <a:off x="698525" y="1562100"/>
            <a:ext cx="312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S</a:t>
            </a:r>
            <a:r>
              <a:rPr lang="pt-BR" sz="900"/>
              <a:t>eleção de atributos comuns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Exclusão de registros sem valor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Filtragem de datas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Substituição de dados faltantes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Identificação de anomalias de cota</a:t>
            </a:r>
            <a:endParaRPr sz="900"/>
          </a:p>
        </p:txBody>
      </p:sp>
      <p:sp>
        <p:nvSpPr>
          <p:cNvPr id="180" name="Google Shape;180;p27"/>
          <p:cNvSpPr txBox="1"/>
          <p:nvPr/>
        </p:nvSpPr>
        <p:spPr>
          <a:xfrm>
            <a:off x="5048125" y="1562100"/>
            <a:ext cx="379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Redução das séries de preços de fechamento para métricas de investimento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pt-BR" sz="900"/>
              <a:t>Seleção dos atributos</a:t>
            </a:r>
            <a:endParaRPr sz="900"/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Conversão das features categóricas (Label Encoding)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Sample por mercado (Renda Fixa, Renda Variável, Fundos)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Normalização dos atributos (Standard Scaler + normalize)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13" y="2924424"/>
            <a:ext cx="3960876" cy="73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5" y="3967725"/>
            <a:ext cx="432985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475" y="3399875"/>
            <a:ext cx="4297550" cy="8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2289325" y="1556200"/>
            <a:ext cx="4407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Modelagem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K-Means   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51875" y="1067375"/>
            <a:ext cx="34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Número de clusters - Cotovelo</a:t>
            </a:r>
            <a:endParaRPr b="1" sz="12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77" y="1512225"/>
            <a:ext cx="3623650" cy="287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973575" y="4494950"/>
            <a:ext cx="303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Proposta de </a:t>
            </a:r>
            <a:r>
              <a:rPr b="1" lang="pt-BR" sz="1000"/>
              <a:t>10 classes</a:t>
            </a:r>
            <a:r>
              <a:rPr lang="pt-BR" sz="1000"/>
              <a:t> pelo objetivo do projeto</a:t>
            </a:r>
            <a:endParaRPr sz="1000"/>
          </a:p>
        </p:txBody>
      </p:sp>
      <p:cxnSp>
        <p:nvCxnSpPr>
          <p:cNvPr id="200" name="Google Shape;200;p29"/>
          <p:cNvCxnSpPr/>
          <p:nvPr/>
        </p:nvCxnSpPr>
        <p:spPr>
          <a:xfrm>
            <a:off x="4703825" y="1500475"/>
            <a:ext cx="6900" cy="3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9"/>
          <p:cNvSpPr txBox="1"/>
          <p:nvPr/>
        </p:nvSpPr>
        <p:spPr>
          <a:xfrm>
            <a:off x="5083400" y="1067375"/>
            <a:ext cx="34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Número de clusters -Silhouette</a:t>
            </a:r>
            <a:endParaRPr b="1" sz="120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625" y="1598588"/>
            <a:ext cx="4128475" cy="273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K-Means   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>
            <a:off x="4703825" y="1500475"/>
            <a:ext cx="6900" cy="3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800" y="1197088"/>
            <a:ext cx="3335875" cy="364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00" y="1252250"/>
            <a:ext cx="416242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3567575" y="1030525"/>
            <a:ext cx="22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Resultado na visão 3D (PCA)</a:t>
            </a:r>
            <a:endParaRPr b="1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Agglomerative Clustering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75" y="1621300"/>
            <a:ext cx="3367800" cy="3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076" y="1501797"/>
            <a:ext cx="3203188" cy="3280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731725" y="1067375"/>
            <a:ext cx="34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Número de clusters - Silhouette</a:t>
            </a:r>
            <a:endParaRPr b="1" sz="1200"/>
          </a:p>
        </p:txBody>
      </p:sp>
      <p:cxnSp>
        <p:nvCxnSpPr>
          <p:cNvPr id="222" name="Google Shape;222;p31"/>
          <p:cNvCxnSpPr/>
          <p:nvPr/>
        </p:nvCxnSpPr>
        <p:spPr>
          <a:xfrm>
            <a:off x="4703825" y="1500475"/>
            <a:ext cx="6900" cy="3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 txBox="1"/>
          <p:nvPr/>
        </p:nvSpPr>
        <p:spPr>
          <a:xfrm>
            <a:off x="5770975" y="1075025"/>
            <a:ext cx="22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Resultado na visão 3D (PCA)</a:t>
            </a:r>
            <a:endParaRPr b="1" sz="1100"/>
          </a:p>
        </p:txBody>
      </p:sp>
      <p:sp>
        <p:nvSpPr>
          <p:cNvPr id="224" name="Google Shape;224;p31"/>
          <p:cNvSpPr txBox="1"/>
          <p:nvPr/>
        </p:nvSpPr>
        <p:spPr>
          <a:xfrm>
            <a:off x="1273625" y="4690675"/>
            <a:ext cx="252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Melhor</a:t>
            </a:r>
            <a:r>
              <a:rPr lang="pt-BR" sz="1000">
                <a:solidFill>
                  <a:schemeClr val="dk1"/>
                </a:solidFill>
              </a:rPr>
              <a:t> score obtido em </a:t>
            </a:r>
            <a:r>
              <a:rPr b="1" lang="pt-BR" sz="1000"/>
              <a:t>10 classes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2394700" y="1549625"/>
            <a:ext cx="4407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Avaliação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Tópicos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35825" y="1420125"/>
            <a:ext cx="588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Objetivo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Entendimento do negócio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Preparação dos dados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Modelagem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Avaliação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Conclusão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37" name="Google Shape;237;p33"/>
          <p:cNvGraphicFramePr/>
          <p:nvPr/>
        </p:nvGraphicFramePr>
        <p:xfrm>
          <a:off x="636375" y="5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{E1784F57-A77A-48AA-8CBE-116E93385FF8}</a:tableStyleId>
              </a:tblPr>
              <a:tblGrid>
                <a:gridCol w="1095325"/>
                <a:gridCol w="1332400"/>
                <a:gridCol w="55999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Critérios para Avaliação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 hMerge="1"/>
                <a:tc hMerge="1"/>
              </a:tr>
              <a:tr h="5867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Média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Risco </a:t>
                      </a:r>
                      <a:endParaRPr b="1" sz="9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Classificação segundo</a:t>
                      </a:r>
                      <a:r>
                        <a:rPr b="1" lang="pt-BR" sz="1000">
                          <a:uFill>
                            <a:noFill/>
                          </a:uFill>
                          <a:hlinkClick r:id="rId3"/>
                        </a:rPr>
                        <a:t> Anbima</a:t>
                      </a:r>
                      <a:r>
                        <a:rPr b="1" lang="pt-BR" sz="1000"/>
                        <a:t>: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[0, 2] = Baixo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]2, 3] = médio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]3, 5] = alto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 Retorno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Classificação baseada no CDI: 0,096024 - (Faixa de 0,03)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[-0.26; 0.066] = Baixo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]0.066; 0.126] = Médio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]0.126; 0.16] = Alto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86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             Liquidez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Liquidez: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[0; 15] = baixa </a:t>
                      </a:r>
                      <a:r>
                        <a:rPr lang="pt-BR" sz="1000"/>
                        <a:t>(Recuperação curto prazo)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]15; 30] = média</a:t>
                      </a:r>
                      <a:r>
                        <a:rPr lang="pt-BR" sz="1000"/>
                        <a:t>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(Recuperação médio prazo)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]30; 3000] = Alta</a:t>
                      </a:r>
                      <a:r>
                        <a:rPr lang="pt-BR" sz="1000"/>
                        <a:t> (Recuperação a longo prazo)</a:t>
                      </a:r>
                      <a:endParaRPr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            Volatilidade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Volatilidade: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[0; 0.05] = baixa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]0.05; 0.10] =Média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]0.10; 1.5] = Alta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867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Sharpe 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Sharpe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[-1000.00; 0] = baixo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]0; 1] = médio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]1; 1000.00] = alto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Mediana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Aplicação 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Mínima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Classificação dos valores do investimento inicial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[0; 1000.00] = Baixo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]1000.00; 5000.00] = Médio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]5000.00; 10000.00] = Alto</a:t>
                      </a:r>
                      <a:endParaRPr b="1" sz="1000"/>
                    </a:p>
                  </a:txBody>
                  <a:tcPr marT="19050" marB="19050" marR="28575" marL="28575">
                    <a:lnL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43" name="Google Shape;243;p34"/>
          <p:cNvGraphicFramePr/>
          <p:nvPr/>
        </p:nvGraphicFramePr>
        <p:xfrm>
          <a:off x="172238" y="2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{E1784F57-A77A-48AA-8CBE-116E93385FF8}</a:tableStyleId>
              </a:tblPr>
              <a:tblGrid>
                <a:gridCol w="431250"/>
                <a:gridCol w="601575"/>
                <a:gridCol w="759100"/>
                <a:gridCol w="751850"/>
                <a:gridCol w="647350"/>
                <a:gridCol w="641825"/>
                <a:gridCol w="467800"/>
                <a:gridCol w="510475"/>
                <a:gridCol w="465425"/>
                <a:gridCol w="624350"/>
                <a:gridCol w="638275"/>
                <a:gridCol w="554475"/>
                <a:gridCol w="596375"/>
                <a:gridCol w="609750"/>
                <a:gridCol w="499650"/>
              </a:tblGrid>
              <a:tr h="462500">
                <a:tc gridSpan="1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Resultados K-Means 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lt1"/>
                          </a:solidFill>
                        </a:rPr>
                        <a:t>Categóricas com frequência acima de 45 casos, numéricas com a média e “App min” com  a mediana</a:t>
                      </a:r>
                      <a:endParaRPr sz="800"/>
                    </a:p>
                  </a:txBody>
                  <a:tcPr marT="91425" marB="91425" marR="91425" marL="91425"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9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Grupo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Mercado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Tipo Mercado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Estratégia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benchmark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Público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Sem IR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Liquidez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Risco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retorno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volatilidade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Sharpe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Max dd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Var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>
                          <a:solidFill>
                            <a:schemeClr val="lt1"/>
                          </a:solidFill>
                        </a:rPr>
                        <a:t>App min</a:t>
                      </a:r>
                      <a:endParaRPr b="1"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</a:tr>
              <a:tr h="35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Fundos e R. 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Fundos de ações e ações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IBOV e CDI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4,24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-0,041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0,2492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-0,3897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-0,2412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0,0336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100,00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Renda fixa e Fundos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CDB e Fundo Renda Fixa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Pós e Pré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CDI e Pré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 e Qualificado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182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1,76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0,1052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0,0049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15,12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-0,0032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0,0002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5.000,00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Variável e fixa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FII e CDB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Alternativo e inflação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IFIX e IPCA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92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2,49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-0,0692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0,1989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2,61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-0,1685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0,0285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92,14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Fixa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CDB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Pré e Pós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PRÉ e CDI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 e Qualificado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 e True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1.212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2,14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0,1150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0,0009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-155,49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-0,0003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7.500,00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BDR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internacional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BDRX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3,98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-0,3323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0.5491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-0,8617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-0,4779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0,07216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91,50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5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BDR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internacional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BDRX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3,97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0,7213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1,0891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0,4364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-0,2897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0,0555/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91,92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6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 multimercado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multimercado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CDI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4,44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0,0708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0,0813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0,2429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-0,0744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0,01121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1.000,00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Fundos multimercado e renda fixa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Pós e multimercado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CDI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2,93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0,0861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0,0329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-1.066,31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-0,0267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0,0042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1.000,00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8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Fixa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CDB e DEB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Inflação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IPCA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Qualificado e 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True e 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1.937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2,74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0,1228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0,0033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7,97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-0,0003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-0,000005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1.220,21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9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Ações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R. Variável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IBOV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Geral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False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5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3,98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-0,4713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0,5577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-1.0833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-0,5724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0,0723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8,02</a:t>
                      </a:r>
                      <a:endParaRPr b="1" sz="7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691950" y="42677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K-Means </a:t>
            </a: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Visão para cliente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50" name="Google Shape;250;p35"/>
          <p:cNvGraphicFramePr/>
          <p:nvPr/>
        </p:nvGraphicFramePr>
        <p:xfrm>
          <a:off x="189675" y="9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{E1784F57-A77A-48AA-8CBE-116E93385FF8}</a:tableStyleId>
              </a:tblPr>
              <a:tblGrid>
                <a:gridCol w="563150"/>
                <a:gridCol w="563150"/>
                <a:gridCol w="2063150"/>
                <a:gridCol w="1417475"/>
                <a:gridCol w="636650"/>
                <a:gridCol w="516175"/>
                <a:gridCol w="714300"/>
                <a:gridCol w="818875"/>
                <a:gridCol w="766075"/>
                <a:gridCol w="705625"/>
              </a:tblGrid>
              <a:tr h="26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Grupo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QTD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Nome Grupo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Estratégia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Liquidez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Risco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retorno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volatilidade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Sharpe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lt1"/>
                          </a:solidFill>
                        </a:rPr>
                        <a:t>App min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5132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0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265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 Risco com liquidez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Variável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1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327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Realizar seu sonho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Pós e Pré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2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256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Proteção Nacional e internacional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Alternativo e inflação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3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278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Aumento de patrimônio 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Pré e Pós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4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193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Altíssimo Risco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internacional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5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90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Aumento de patrimônio 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internacional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6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233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Diversificação da carteira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multimercado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7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95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Plano de aposentadoria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Pós e multimercado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8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171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Superproteção Nacional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Inflação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médio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9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192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 Risco com liquidez 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Variável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alta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/>
                        <a:t>baixo</a:t>
                      </a:r>
                      <a:endParaRPr b="1" sz="900"/>
                    </a:p>
                  </a:txBody>
                  <a:tcPr marT="91425" marB="91425" marR="68575" marL="68575">
                    <a:lnL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K-Means</a:t>
            </a: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Visão para cliente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372400" y="1162225"/>
            <a:ext cx="84891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Cluster 0 e Cluster 9: Alto Risco com liquidez:</a:t>
            </a:r>
            <a:r>
              <a:rPr lang="pt-BR" sz="1100">
                <a:solidFill>
                  <a:schemeClr val="dk1"/>
                </a:solidFill>
              </a:rPr>
              <a:t> semelhante ao cluster 2, composto por produtos que mesmo com baixo aporte não valem a pena pela aversão ao risco. São compostos por produtos de baixa liquidez que trazem a pior relação risco x retorno, apresentando baixo retorno e alta volatilidade. Indicado apenas para perfis de investidor sofisticado e profissionais do ramo.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Cluster 1: Realizar seu sonho:</a:t>
            </a:r>
            <a:r>
              <a:rPr lang="pt-BR" sz="1100">
                <a:solidFill>
                  <a:schemeClr val="dk1"/>
                </a:solidFill>
              </a:rPr>
              <a:t> Com valor inicial médio, possui a melhor relação de risco-retorno (baixo-alto). Apresenta os melhores investimentos com alto retorno, porém com baixa liquidez. Indicado para quem possui uma quantia significativa (média) de capital com objetivo definido e deseja realizar uma meta a longo prazo e, que ainda, não utilizará o valor investido no curto prazo.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Cluster 2:</a:t>
            </a:r>
            <a:r>
              <a:rPr lang="pt-BR" sz="1100">
                <a:solidFill>
                  <a:schemeClr val="dk1"/>
                </a:solidFill>
              </a:rPr>
              <a:t>  </a:t>
            </a:r>
            <a:r>
              <a:rPr b="1" lang="pt-BR" sz="1100">
                <a:solidFill>
                  <a:schemeClr val="dk1"/>
                </a:solidFill>
              </a:rPr>
              <a:t>Proteção nacional e internacional:</a:t>
            </a:r>
            <a:r>
              <a:rPr lang="pt-BR" sz="1100">
                <a:solidFill>
                  <a:schemeClr val="dk1"/>
                </a:solidFill>
              </a:rPr>
              <a:t> contempla produtos que visam apenas proteger o capital contra a infração e com títulos alternativos dentro e fora do país. Com baixo valor inicial, porém alta liquidez e volatilidade, não é indicado para aumentar o patrimônio e sim apenas a proteção do capital.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Cluster 3: Aumento de patrimônio alto:</a:t>
            </a:r>
            <a:r>
              <a:rPr lang="pt-BR" sz="1100">
                <a:solidFill>
                  <a:schemeClr val="dk1"/>
                </a:solidFill>
              </a:rPr>
              <a:t> composto por produtos de alto retorno e liquidez, baixa volatilidade, mas sendo limitados por seu valor de entrada muito alto. Indicado para quem deseja aumentar seu patrimônio no futuro e que não fará uso a curto prazo do dinheiro.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4: Altíssimo risco:</a:t>
            </a:r>
            <a:r>
              <a:rPr lang="pt-BR" sz="1100">
                <a:solidFill>
                  <a:schemeClr val="dk1"/>
                </a:solidFill>
              </a:rPr>
              <a:t> Parecido com o cluster 0, porém possui baixa liquidez e visa o mercado internacional. Visa proteger o dinheiro em outros países, mas devido à alta volatilidade e ao alto risco sem retornos expressivos não é compensatório.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IBM Plex Sans"/>
                <a:ea typeface="IBM Plex Sans"/>
                <a:cs typeface="IBM Plex Sans"/>
                <a:sym typeface="IBM Plex Sans"/>
              </a:rPr>
              <a:t>K-Means</a:t>
            </a:r>
            <a:r>
              <a:rPr b="1" lang="pt-BR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Visão para cliente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431675" y="1202225"/>
            <a:ext cx="8489100" cy="3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5: Aumento de patrimônio baixo:</a:t>
            </a:r>
            <a:r>
              <a:rPr lang="pt-BR" sz="1100">
                <a:solidFill>
                  <a:schemeClr val="dk1"/>
                </a:solidFill>
              </a:rPr>
              <a:t> composto por produtos de alto risco e volatilidade, porém recompensador pelo seu alto retorno e não limitado por seu valor de entrada que é baixo. Indicado para quem possui pouco dinheiro e deseja aumentar seu patrimônio em curto prazo, mas que aceita estar sujeito a um risco maior.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6: Diversificação de carteira:</a:t>
            </a:r>
            <a:r>
              <a:rPr lang="pt-BR" sz="1100">
                <a:solidFill>
                  <a:schemeClr val="dk1"/>
                </a:solidFill>
              </a:rPr>
              <a:t> composto por produtos que apresentam níveis intermediários de retorno e volatilidade, apresentam investimentos que contribuem na diversificação da carteira (com renda fixa e variável). Indicado para quem deseja diversificar a carteira, sem abrir mão de algum tipo de retorno.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7: Plano de Aposentadoria:</a:t>
            </a:r>
            <a:r>
              <a:rPr lang="pt-BR" sz="1100">
                <a:solidFill>
                  <a:schemeClr val="dk1"/>
                </a:solidFill>
              </a:rPr>
              <a:t> Composta por produtos pós e multimercado que apresentam liquidez, risco e retorno médio. Com volatilidade e valor inicial baixo é indicado para incluir no plano de aposentadoria ou atingir uma meta a médio prazo e para o investidor que não utilizará o valor investido no curto prazo.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Cluster 8: Superproteção nacional</a:t>
            </a:r>
            <a:r>
              <a:rPr lang="pt-BR" sz="1100">
                <a:solidFill>
                  <a:schemeClr val="dk1"/>
                </a:solidFill>
              </a:rPr>
              <a:t>: Apresenta produtos de alta liquidez que visam proteger o capital contra inflação dentro do país. Os produtos possuem valor inicial e risco médio com baixa volatilidade, porém apresenta alto retorno o que garante que investimento no vencimento seja acrescido satisfatoriamente com a inflação atualizada do país.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698525" y="499225"/>
            <a:ext cx="676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Agglomerative Clustering</a:t>
            </a: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Visão para vendedor 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71" name="Google Shape;271;p38"/>
          <p:cNvGraphicFramePr/>
          <p:nvPr/>
        </p:nvGraphicFramePr>
        <p:xfrm>
          <a:off x="1070100" y="118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{100AE623-5441-4D9B-8401-150BB910FEEC}</a:tableStyleId>
              </a:tblPr>
              <a:tblGrid>
                <a:gridCol w="905275"/>
                <a:gridCol w="1404550"/>
                <a:gridCol w="443100"/>
                <a:gridCol w="678150"/>
                <a:gridCol w="764150"/>
                <a:gridCol w="881350"/>
                <a:gridCol w="865850"/>
                <a:gridCol w="1117925"/>
              </a:tblGrid>
              <a:tr h="2140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Test Case 06 - </a:t>
                      </a: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Média</a:t>
                      </a: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 (Mediana)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Estratégia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Risco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Liquidez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Retorno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Volatilidade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Sharpe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Aplicação Mínima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0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Pré-fixado / Pós-fixado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2,30 (2,5)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1514,39 (1461)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0,1090 (0.119)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0,00074 (0.00048)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-883,81 (50.18)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6759,45 (10000)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1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Renda Variável / Pós-fixado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4,07 (4,0)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19,66 (3)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-0,1417 (-0,138)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0,2242 (0,2097)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0,4214 (-1,0872)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29748,22 (500)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2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Pós-fixado / Pré-fixado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1,78 (2,0)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929,59 (752)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0,1116 (0,1101)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0,0012 (0,0016)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24,847 (8,0157)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19343,22 (5000)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3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Inflação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2,81 (2,5)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2310,97 (2068)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0,1225 (0,1213)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0,0033 (0,00336)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7,876 (7,533)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6668,83 (1137,77)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4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Multimercado / Renda Variável / Pós-Fixado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3,08 (3,0)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14,58 (3,0)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0,2677 (0,099)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0,2431 (0,042)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0,3058 (0,198)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1655743,71 (1000)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5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Inflação / Alternativo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2,55 (2,5)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396,69 (365)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0,0958 (0,1382)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0,04180 (0,0033)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10,3306 (12,28)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8909,17 (1081,58)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6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Pós-fixado / Multimercado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1,55 (2,0)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134,94 (32)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0,0893 (0,0962)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0,00819 (0,0017)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-0,4296 (0,071)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47605,86 (2000)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7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Pré-fixado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2,5 (2,5)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293,86 (338)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0,1354 (0,137)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0,00051 (0,0005)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75,6529 (80,25)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7201,89 (10000)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8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Internacional / Multimercado / Moeda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4,03 (4,0)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7,40 (2)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-0,2027 (-0,169)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0,4093 (0,306)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-0,8672 (-0,895)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7462,22 (101)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>
                          <a:solidFill>
                            <a:schemeClr val="lt1"/>
                          </a:solidFill>
                        </a:rPr>
                        <a:t>Cluster 9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Multimercado / Moeda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4,42 (4,0)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21,21 (22)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0,0900 (0,085)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0,0675 (0,053)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0,1112 (-0,19)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600"/>
                        <a:t>36776,34 (1000)</a:t>
                      </a:r>
                      <a:endParaRPr sz="6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595308" y="4642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821375" y="478275"/>
            <a:ext cx="670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Agglomerative Clustering</a:t>
            </a: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Visão para vendedor 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78" name="Google Shape;278;p39"/>
          <p:cNvGraphicFramePr/>
          <p:nvPr/>
        </p:nvGraphicFramePr>
        <p:xfrm>
          <a:off x="938763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{E1784F57-A77A-48AA-8CBE-116E93385FF8}</a:tableStyleId>
              </a:tblPr>
              <a:tblGrid>
                <a:gridCol w="646225"/>
                <a:gridCol w="1833075"/>
                <a:gridCol w="807175"/>
                <a:gridCol w="758300"/>
                <a:gridCol w="611750"/>
                <a:gridCol w="800200"/>
                <a:gridCol w="569875"/>
                <a:gridCol w="1239875"/>
              </a:tblGrid>
              <a:tr h="26935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Test Case 6 - Final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 Cluster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Estratégia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Risco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Liquidez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Retorno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Volatilidade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Sharpe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Aplicação Mínima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0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Pré-fixado / Pós-fixado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Moderado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Renda Variável / Pós-fixado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Sofisticado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Liquidez média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2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Pós-fixado / Pré-fixado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Conservador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3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Inflação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Moderado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4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Multimercado / Renda Variável / Pós-Fixado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Sofisticado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Liquidez 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5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Inflação / Alternativo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Moderado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6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Pós-fixado / Multimercado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Conservador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7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Pré-fixado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Moderado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Ilíquido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Alto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8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Internacional / Multimercado / Moeda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Sofisticado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Liquidez baixa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Muito 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Muito alta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</a:rPr>
                        <a:t>Cluster 9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1E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Multimercado / Moeda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Sofisticado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Liquidez média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Média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Baixo aporte</a:t>
                      </a:r>
                      <a:endParaRPr sz="800"/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595308" y="4642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821375" y="478275"/>
            <a:ext cx="61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Agglomerative Clustering - Visão para vendedor 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744575" y="1165500"/>
            <a:ext cx="79200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0 e 2: Aposentadoria*</a:t>
            </a:r>
            <a:r>
              <a:rPr b="1" lang="pt-BR" sz="1000">
                <a:solidFill>
                  <a:schemeClr val="dk1"/>
                </a:solidFill>
              </a:rPr>
              <a:t>:</a:t>
            </a:r>
            <a:r>
              <a:rPr lang="pt-BR" sz="1000">
                <a:solidFill>
                  <a:schemeClr val="dk1"/>
                </a:solidFill>
              </a:rPr>
              <a:t> Por ter tanto o risco quanto o retorno em </a:t>
            </a:r>
            <a:r>
              <a:rPr lang="pt-BR" sz="1000">
                <a:solidFill>
                  <a:schemeClr val="dk1"/>
                </a:solidFill>
              </a:rPr>
              <a:t>nível</a:t>
            </a:r>
            <a:r>
              <a:rPr lang="pt-BR" sz="1000">
                <a:solidFill>
                  <a:schemeClr val="dk1"/>
                </a:solidFill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médio,</a:t>
            </a:r>
            <a:r>
              <a:rPr lang="pt-BR" sz="1000">
                <a:solidFill>
                  <a:schemeClr val="dk1"/>
                </a:solidFill>
              </a:rPr>
              <a:t> a volatilidade baixa desse cluster indica um investimento seguro visando longo </a:t>
            </a:r>
            <a:r>
              <a:rPr lang="pt-BR" sz="1000">
                <a:solidFill>
                  <a:schemeClr val="dk1"/>
                </a:solidFill>
              </a:rPr>
              <a:t>prazo.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1: Não recomendados: </a:t>
            </a:r>
            <a:r>
              <a:rPr b="1" lang="pt-BR" sz="1000">
                <a:solidFill>
                  <a:schemeClr val="dk1"/>
                </a:solidFill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Têm risco alto e retorno baixo, com a liquidez é média pra baixo não serve nem pra apostar em flutuações momentâneas para gerar retorno.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3: Inflação: </a:t>
            </a:r>
            <a:r>
              <a:rPr lang="pt-BR" sz="1000">
                <a:solidFill>
                  <a:schemeClr val="dk1"/>
                </a:solidFill>
              </a:rPr>
              <a:t>É líquido tem risco moderado e retorno médio sendo bom para proteger o capital da inflação, por concentrar títulos de renda fixa associados ao IPCA.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4 : Recompensadores: </a:t>
            </a:r>
            <a:r>
              <a:rPr lang="pt-BR" sz="1000">
                <a:solidFill>
                  <a:schemeClr val="dk1"/>
                </a:solidFill>
              </a:rPr>
              <a:t>Este cluster tem risco alto e retorno alto, sendo portanto para quem busca grandes retornos não tendo problemas em ter que adquirir produtos de alto risco para isso.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5 e 6: Seguros*:</a:t>
            </a:r>
            <a:r>
              <a:rPr lang="pt-BR" sz="1000">
                <a:solidFill>
                  <a:schemeClr val="dk1"/>
                </a:solidFill>
              </a:rPr>
              <a:t> É líquido com retorno e risco moderado sendo portanto seguro para o investidor, concentrando principalmente produtos de renda fixa, que possuem retorno garantido.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7: Assertivos/Imediatos consistentes:</a:t>
            </a:r>
            <a:r>
              <a:rPr lang="pt-BR" sz="1000">
                <a:solidFill>
                  <a:schemeClr val="dk1"/>
                </a:solidFill>
              </a:rPr>
              <a:t> Sendo líquido e tendo retorno alto e para quem busca retornos rápidos.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8: Day Trader: </a:t>
            </a:r>
            <a:r>
              <a:rPr lang="pt-BR" sz="1000">
                <a:solidFill>
                  <a:schemeClr val="dk1"/>
                </a:solidFill>
              </a:rPr>
              <a:t>Possui risco alto e retorno baixo mas com a volatilidade alta, concentrando principalmente ações, sendo essas características de produtos utilizados para especulação.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Cluster 9 : Diversificadores/Protetores:</a:t>
            </a:r>
            <a:r>
              <a:rPr lang="pt-BR" sz="1000">
                <a:solidFill>
                  <a:schemeClr val="dk1"/>
                </a:solidFill>
              </a:rPr>
              <a:t> Com risco alto e retorno médio, esse cluster se destaca pela volatilidade média e ser formado por multimercado/moeda que o torna ideal para quem busca diversificar e proteger seus investimentos.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/>
        </p:nvSpPr>
        <p:spPr>
          <a:xfrm>
            <a:off x="2421050" y="1529850"/>
            <a:ext cx="4407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Conclusão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/>
        </p:nvSpPr>
        <p:spPr>
          <a:xfrm>
            <a:off x="698525" y="499225"/>
            <a:ext cx="41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Conclusão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698525" y="1035675"/>
            <a:ext cx="80382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Ambos os algoritmos foram capazes de realizar separação de produtos de investimentos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correspondentes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 conforme as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características de um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. Permitindo, assim, que tais produtos sejam recomendados conforme seu grupo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característico pelo gerente ao seus clientes ou, até mesmo, buscados pelos próprios clientes ( de acordo com seu perfil) para obter uma melhor experiência e resultado.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Fraquezas e ameaças</a:t>
            </a:r>
            <a:endParaRPr b="1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 novos dados de entrada do modelo, nova análise deverá ser realizada.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Consolidação do método de avaliação dos resultados.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b="1" lang="pt-BR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rabalho Futuro</a:t>
            </a:r>
            <a:endParaRPr b="1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Implementação da recomendação automatizada a partir do agrupamento de clientes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98525" y="499225"/>
            <a:ext cx="41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Objetivo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98525" y="2614150"/>
            <a:ext cx="737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Ser capaz de determinar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produtos correspondentes 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a um conjunto de características de um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. Uma pessoa que possui uma carteira de investimentos pode receber uma </a:t>
            </a: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nova recomendação</a:t>
            </a:r>
            <a:r>
              <a:rPr lang="pt-BR">
                <a:latin typeface="IBM Plex Sans"/>
                <a:ea typeface="IBM Plex Sans"/>
                <a:cs typeface="IBM Plex Sans"/>
                <a:sym typeface="IBM Plex Sans"/>
              </a:rPr>
              <a:t> com base no perfil desejado (ex: conservardor, baixo apetite a risco, foco no longo prazo, com alta renda)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20425" y="1490775"/>
            <a:ext cx="733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IBM Plex Sans"/>
                <a:ea typeface="IBM Plex Sans"/>
                <a:cs typeface="IBM Plex Sans"/>
                <a:sym typeface="IBM Plex Sans"/>
              </a:rPr>
              <a:t>Realizar a recomendação de produtos de investimento a partir de características do perfil do produto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2421050" y="1529850"/>
            <a:ext cx="4407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Obrigado!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331850" y="1417925"/>
            <a:ext cx="64803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 Negócio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 Negócio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00" y="1130275"/>
            <a:ext cx="3211475" cy="1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200" y="1986000"/>
            <a:ext cx="3211475" cy="107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950" y="762325"/>
            <a:ext cx="3211475" cy="111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075" y="3172285"/>
            <a:ext cx="3211475" cy="159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4248" y="3172263"/>
            <a:ext cx="3211476" cy="178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 Negócio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698525" y="1245650"/>
            <a:ext cx="6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Possíveis características que podem definir um perfil de investimento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70600" y="2369588"/>
            <a:ext cx="383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Suitability</a:t>
            </a: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conservador, moderado, sofisticado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Quanto ao objetivo: </a:t>
            </a: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curto e longo prazo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Quanto a exposição </a:t>
            </a: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a risco:</a:t>
            </a: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 interesse por produtos de baixo / médio / alto risco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087775" y="2369588"/>
            <a:ext cx="3621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Quanto a renda disponível:</a:t>
            </a: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 disponibilidade de altos valores para aplicação / limitação de renda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latin typeface="IBM Plex Sans"/>
                <a:ea typeface="IBM Plex Sans"/>
                <a:cs typeface="IBM Plex Sans"/>
                <a:sym typeface="IBM Plex Sans"/>
              </a:rPr>
              <a:t>Quanto a exposição ao mercado:</a:t>
            </a:r>
            <a:r>
              <a:rPr lang="pt-BR" sz="900">
                <a:latin typeface="IBM Plex Sans"/>
                <a:ea typeface="IBM Plex Sans"/>
                <a:cs typeface="IBM Plex Sans"/>
                <a:sym typeface="IBM Plex Sans"/>
              </a:rPr>
              <a:t> preferência por tipos de produtos específicos / exposição a mercados internacional / moedas</a:t>
            </a:r>
            <a:endParaRPr sz="9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373175" y="3924675"/>
            <a:ext cx="2074500" cy="38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 Negócio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98525" y="1245650"/>
            <a:ext cx="58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IBM Plex Sans"/>
                <a:ea typeface="IBM Plex Sans"/>
                <a:cs typeface="IBM Plex Sans"/>
                <a:sym typeface="IBM Plex Sans"/>
              </a:rPr>
              <a:t>Atributos comuns entre os diferentes mercados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47125" y="2143975"/>
            <a:ext cx="470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Tipo de mercado: 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classificação quanto ao tipo do produto, produtos de renda fixa, por exemplo, podem ser CDBs, LCAs, CRIs.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Benchmark: 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define o indexador que o ativo está associado, sendo o benchmark um critério de comparação para determinar a performance de um produto, ações do mercado brasileiro, por exemplo, terão como benchmark o IBOVESPA.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Estratégia: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 classificação utilizada como auxiliar na construção de uma carteira balanceada e diversificada, sendo utilizada para determinar a exposição a um setor do mercado, como por exemplo moedas e inflação.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Risco: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 grau de risco para o produto a partir dos critérios estabelecidos pela Anbima, sendo calculado a partir de atributos como o mercado do produto, rating de crédito do emissor, tempo para liquidez.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Liquidez: 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representa a liquidez em dias do produto, sendo o tempo para resgate ou vencimento, é um fator importante quando se fala do objetivo de um investidor quanto ao prazo.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Isenção de imposto de renda: 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necessidade de pagar tributação relativa aos retornos positivos gerados até o vencimento/venda do produto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Mercado: 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 classificação quanto tipo macro do produto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Tipo de investidor: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classificação de limitação do investidor que pode adquirir o produto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IBM Plex Sans"/>
                <a:ea typeface="IBM Plex Sans"/>
                <a:cs typeface="IBM Plex Sans"/>
                <a:sym typeface="IBM Plex Sans"/>
              </a:rPr>
              <a:t>Aplicação Mínima:</a:t>
            </a:r>
            <a:r>
              <a:rPr lang="pt-BR" sz="700">
                <a:latin typeface="IBM Plex Sans"/>
                <a:ea typeface="IBM Plex Sans"/>
                <a:cs typeface="IBM Plex Sans"/>
                <a:sym typeface="IBM Plex Sans"/>
              </a:rPr>
              <a:t>  aporte mínimo necessário para aquisição do produto</a:t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813475" y="21015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Retorno: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variação percentual do preço do produto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Volatilidade: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desvio padrão dos retornos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Sharpe: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medida de performance que compara o ativo com um ativo livre de risco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Drawdown Máximo: 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máxima perda em termos de retorno no período analisado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at Risk Condicional: </a:t>
            </a:r>
            <a:r>
              <a:rPr lang="pt-BR" sz="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retorno esperado no pior cenário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747125" y="1732225"/>
            <a:ext cx="58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IBM Plex Sans"/>
                <a:ea typeface="IBM Plex Sans"/>
                <a:cs typeface="IBM Plex Sans"/>
                <a:sym typeface="IBM Plex Sans"/>
              </a:rPr>
              <a:t>Características do produto</a:t>
            </a:r>
            <a:endParaRPr b="1"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813475" y="1732225"/>
            <a:ext cx="285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IBM Plex Sans"/>
                <a:ea typeface="IBM Plex Sans"/>
                <a:cs typeface="IBM Plex Sans"/>
                <a:sym typeface="IBM Plex Sans"/>
              </a:rPr>
              <a:t>Características da série do produto</a:t>
            </a:r>
            <a:endParaRPr b="1"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02150" y="1527875"/>
            <a:ext cx="6539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 sz="37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537700" y="169325"/>
            <a:ext cx="406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4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Perfil de Investimento</a:t>
            </a:r>
            <a:endParaRPr sz="184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94200" y="4557900"/>
            <a:ext cx="41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698525" y="499225"/>
            <a:ext cx="48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8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Entendimento dos Dados</a:t>
            </a:r>
            <a:endParaRPr b="1" sz="2000">
              <a:solidFill>
                <a:srgbClr val="08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125" y="1072301"/>
            <a:ext cx="3771330" cy="1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125" y="3010100"/>
            <a:ext cx="3771325" cy="185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50" y="1856155"/>
            <a:ext cx="3771325" cy="234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9275" y="321025"/>
            <a:ext cx="1122324" cy="5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