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Maven Pro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D4F6A3-80AA-4589-93F8-CC2B1336F278}">
  <a:tblStyle styleId="{74D4F6A3-80AA-4589-93F8-CC2B1336F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Nuni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4.xml"/><Relationship Id="rId33" Type="http://schemas.openxmlformats.org/officeDocument/2006/relationships/font" Target="fonts/MavenPro-bold.fntdata"/><Relationship Id="rId10" Type="http://schemas.openxmlformats.org/officeDocument/2006/relationships/slide" Target="slides/slide3.xml"/><Relationship Id="rId32" Type="http://schemas.openxmlformats.org/officeDocument/2006/relationships/font" Target="fonts/MavenPro-regular.fntdata"/><Relationship Id="rId13" Type="http://schemas.openxmlformats.org/officeDocument/2006/relationships/slide" Target="slides/slide6.xml"/><Relationship Id="rId35" Type="http://schemas.openxmlformats.org/officeDocument/2006/relationships/font" Target="fonts/MavenProMedium-bold.fntdata"/><Relationship Id="rId12" Type="http://schemas.openxmlformats.org/officeDocument/2006/relationships/slide" Target="slides/slide5.xml"/><Relationship Id="rId34" Type="http://schemas.openxmlformats.org/officeDocument/2006/relationships/font" Target="fonts/MavenProMedium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afe6d7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afe6d7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09f2d6c1b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09f2d6c1b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feec5742e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5feec5742e_6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feec5742e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5feec5742e_6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feec5742e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5feec5742e_6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feec5742e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5feec5742e_6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feec5742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feec5742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feec5742e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feec5742e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feec5742e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feec5742e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feec5742e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feec5742e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feec5742e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feec5742e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eec5742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eec574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feec579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feec57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feec5742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feec5742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feec5742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feec5742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feec5742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feec5742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09f2d6c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09f2d6c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09f2d6c1b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09f2d6c1b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09f2d6c1b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09f2d6c1b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09f2d6c1b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09f2d6c1b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2" name="Google Shape;28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8" name="Google Shape;288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0" name="Google Shape;290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4" name="Google Shape;294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3" name="Google Shape;30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7" name="Google Shape;307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8" name="Google Shape;308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9" name="Google Shape;309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0" name="Google Shape;320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1" name="Google Shape;321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5" name="Google Shape;325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26" name="Google Shape;32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7" name="Google Shape;327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8" name="Google Shape;328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33" name="Google Shape;333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9" name="Google Shape;339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1" name="Google Shape;34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5" name="Google Shape;345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ctrTitle"/>
          </p:nvPr>
        </p:nvSpPr>
        <p:spPr>
          <a:xfrm>
            <a:off x="824000" y="14845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latin typeface="Calibri"/>
                <a:ea typeface="Calibri"/>
                <a:cs typeface="Calibri"/>
                <a:sym typeface="Calibri"/>
              </a:rPr>
              <a:t>Gestión de Proyectos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 txBox="1"/>
          <p:nvPr>
            <p:ph idx="1" type="subTitle"/>
          </p:nvPr>
        </p:nvSpPr>
        <p:spPr>
          <a:xfrm>
            <a:off x="824000" y="3357500"/>
            <a:ext cx="42555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Metodología de Sistemas I - 2W2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latin typeface="Calibri"/>
                <a:ea typeface="Calibri"/>
                <a:cs typeface="Calibri"/>
                <a:sym typeface="Calibri"/>
              </a:rPr>
              <a:t>Ledesma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, Daniel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latin typeface="Calibri"/>
                <a:ea typeface="Calibri"/>
                <a:cs typeface="Calibri"/>
                <a:sym typeface="Calibri"/>
              </a:rPr>
              <a:t>Osmerini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, Mario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latin typeface="Calibri"/>
                <a:ea typeface="Calibri"/>
                <a:cs typeface="Calibri"/>
                <a:sym typeface="Calibri"/>
              </a:rPr>
              <a:t>Rosas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, Iván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latin typeface="Calibri"/>
                <a:ea typeface="Calibri"/>
                <a:cs typeface="Calibri"/>
                <a:sym typeface="Calibri"/>
              </a:rPr>
              <a:t>Weihmuller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, Jorge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3345900" y="3853900"/>
            <a:ext cx="11508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109504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109594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109780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108933 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Riesgos </a:t>
            </a:r>
            <a:r>
              <a:rPr lang="es-419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 surgen </a:t>
            </a:r>
            <a:r>
              <a:rPr lang="es-419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partir de la implementación de estrategias.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1303950" y="1597875"/>
            <a:ext cx="70305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Al presentarse el riesgo por </a:t>
            </a: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enfermedad de personal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, utilizamos la estrategia de evitación y contratamos nuevos recursos humanos para reemplazar el faltante.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>
                <a:latin typeface="Calibri"/>
                <a:ea typeface="Calibri"/>
                <a:cs typeface="Calibri"/>
                <a:sym typeface="Calibri"/>
              </a:rPr>
              <a:t>¿Qué nuevos riesgos hemos introducido al proyecto?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1303950" y="2846675"/>
            <a:ext cx="70305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¿Exceso de personal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una vez que retornen los empleados recuperados</a:t>
            </a: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¿Aumento de costos del proyecto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al tener que pagar más remuneraciones</a:t>
            </a: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¿Baja moral del personal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al contratar gente ajena al equipo de proyecto</a:t>
            </a: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Nunito"/>
              <a:buChar char="●"/>
            </a:pP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¿Necesidad de nueva capacitación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que usará el tiempo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 del personal Sr/Ssr</a:t>
            </a: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4"/>
          <p:cNvSpPr txBox="1"/>
          <p:nvPr>
            <p:ph type="title"/>
          </p:nvPr>
        </p:nvSpPr>
        <p:spPr>
          <a:xfrm>
            <a:off x="1303800" y="4144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El ciclo continúa...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ctrTitle"/>
          </p:nvPr>
        </p:nvSpPr>
        <p:spPr>
          <a:xfrm>
            <a:off x="1255594" y="450375"/>
            <a:ext cx="68580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s-419" sz="3300"/>
              <a:t>Gestión de personal</a:t>
            </a:r>
            <a:br>
              <a:rPr b="1" lang="es-419" sz="4100"/>
            </a:br>
            <a:endParaRPr sz="4100"/>
          </a:p>
        </p:txBody>
      </p:sp>
      <p:sp>
        <p:nvSpPr>
          <p:cNvPr id="451" name="Google Shape;451;p35"/>
          <p:cNvSpPr txBox="1"/>
          <p:nvPr>
            <p:ph idx="1" type="subTitle"/>
          </p:nvPr>
        </p:nvSpPr>
        <p:spPr>
          <a:xfrm>
            <a:off x="1255594" y="1259007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419" sz="2200"/>
              <a:t>P</a:t>
            </a:r>
            <a:r>
              <a:rPr lang="es-419" sz="2200"/>
              <a:t>roceso administrativo dedicado a mantener e incrementar el desempeño del personal para producir el software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1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419" sz="2500">
                <a:latin typeface="Maven Pro"/>
                <a:ea typeface="Maven Pro"/>
                <a:cs typeface="Maven Pro"/>
                <a:sym typeface="Maven Pro"/>
              </a:rPr>
              <a:t>Motivaciones</a:t>
            </a:r>
            <a:endParaRPr sz="2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419">
                <a:latin typeface="Maven Pro"/>
                <a:ea typeface="Maven Pro"/>
                <a:cs typeface="Maven Pro"/>
                <a:sym typeface="Maven Pro"/>
              </a:rPr>
              <a:t> 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52" name="Google Shape;452;p35"/>
          <p:cNvPicPr preferRelativeResize="0"/>
          <p:nvPr/>
        </p:nvPicPr>
        <p:blipFill rotWithShape="1">
          <a:blip r:embed="rId3">
            <a:alphaModFix/>
          </a:blip>
          <a:srcRect b="9029" l="0" r="0" t="5302"/>
          <a:stretch/>
        </p:blipFill>
        <p:spPr>
          <a:xfrm>
            <a:off x="705900" y="2649003"/>
            <a:ext cx="2219520" cy="174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5"/>
          <p:cNvPicPr preferRelativeResize="0"/>
          <p:nvPr/>
        </p:nvPicPr>
        <p:blipFill rotWithShape="1">
          <a:blip r:embed="rId4">
            <a:alphaModFix/>
          </a:blip>
          <a:srcRect b="0" l="17256" r="18759" t="15754"/>
          <a:stretch/>
        </p:blipFill>
        <p:spPr>
          <a:xfrm>
            <a:off x="3656679" y="3177571"/>
            <a:ext cx="2055845" cy="135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5"/>
          <p:cNvPicPr preferRelativeResize="0"/>
          <p:nvPr/>
        </p:nvPicPr>
        <p:blipFill rotWithShape="1">
          <a:blip r:embed="rId5">
            <a:alphaModFix/>
          </a:blip>
          <a:srcRect b="6382" l="17226" r="17324" t="10828"/>
          <a:stretch/>
        </p:blipFill>
        <p:spPr>
          <a:xfrm>
            <a:off x="6960524" y="2727698"/>
            <a:ext cx="1746913" cy="189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es-419"/>
              <a:t>Participantes</a:t>
            </a:r>
            <a:endParaRPr/>
          </a:p>
        </p:txBody>
      </p:sp>
      <p:sp>
        <p:nvSpPr>
          <p:cNvPr id="460" name="Google Shape;460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s-419"/>
              <a:t>  Gestores superiores 				  	            Gestor técnico(Líder)</a:t>
            </a:r>
            <a:endParaRPr/>
          </a:p>
          <a:p>
            <a:pPr indent="0" lvl="8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419"/>
              <a:t>            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s-419" sz="2100"/>
              <a:t>			</a:t>
            </a:r>
            <a:r>
              <a:rPr b="1" lang="es-419"/>
              <a:t>	      </a:t>
            </a:r>
            <a:r>
              <a:rPr b="1" lang="es-419" sz="2100"/>
              <a:t>Profesionales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s-419"/>
              <a:t>	 	</a:t>
            </a:r>
            <a:endParaRPr/>
          </a:p>
        </p:txBody>
      </p:sp>
      <p:pic>
        <p:nvPicPr>
          <p:cNvPr id="461" name="Google Shape;461;p36"/>
          <p:cNvPicPr preferRelativeResize="0"/>
          <p:nvPr/>
        </p:nvPicPr>
        <p:blipFill rotWithShape="1">
          <a:blip r:embed="rId3">
            <a:alphaModFix/>
          </a:blip>
          <a:srcRect b="11939" l="7485" r="8318" t="6726"/>
          <a:stretch/>
        </p:blipFill>
        <p:spPr>
          <a:xfrm>
            <a:off x="628650" y="1907789"/>
            <a:ext cx="2542748" cy="15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6"/>
          <p:cNvPicPr preferRelativeResize="0"/>
          <p:nvPr/>
        </p:nvPicPr>
        <p:blipFill rotWithShape="1">
          <a:blip r:embed="rId4">
            <a:alphaModFix/>
          </a:blip>
          <a:srcRect b="15712" l="7209" r="6658" t="11644"/>
          <a:stretch/>
        </p:blipFill>
        <p:spPr>
          <a:xfrm>
            <a:off x="3253285" y="2469903"/>
            <a:ext cx="2681785" cy="164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6"/>
          <p:cNvPicPr preferRelativeResize="0"/>
          <p:nvPr/>
        </p:nvPicPr>
        <p:blipFill rotWithShape="1">
          <a:blip r:embed="rId5">
            <a:alphaModFix/>
          </a:blip>
          <a:srcRect b="7258" l="0" r="0" t="6638"/>
          <a:stretch/>
        </p:blipFill>
        <p:spPr>
          <a:xfrm>
            <a:off x="6016950" y="1907789"/>
            <a:ext cx="2425037" cy="171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es-419"/>
              <a:t>P</a:t>
            </a:r>
            <a:r>
              <a:rPr b="1" lang="es-419"/>
              <a:t>roblemas</a:t>
            </a:r>
            <a:endParaRPr/>
          </a:p>
        </p:txBody>
      </p:sp>
      <p:sp>
        <p:nvSpPr>
          <p:cNvPr id="469" name="Google Shape;469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1" lang="es-419"/>
              <a:t>Falta de capacitación</a:t>
            </a:r>
            <a:br>
              <a:rPr b="1" lang="es-419"/>
            </a:b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b="1" lang="es-419"/>
              <a:t>Falta de concienciación</a:t>
            </a:r>
            <a:br>
              <a:rPr b="1" lang="es-419"/>
            </a:b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1" lang="es-419"/>
              <a:t>Exceso o falta de personal</a:t>
            </a:r>
            <a:br>
              <a:rPr b="1" lang="es-419"/>
            </a:br>
            <a:endParaRPr b="1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s-419"/>
              <a:t>Malas relaciones entre miembros del equipo</a:t>
            </a:r>
            <a:r>
              <a:rPr lang="es-419"/>
              <a:t>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b="1" lang="es-419"/>
              <a:t>F</a:t>
            </a:r>
            <a:r>
              <a:rPr b="1" lang="es-419"/>
              <a:t>actores críticos </a:t>
            </a:r>
            <a:endParaRPr b="1"/>
          </a:p>
        </p:txBody>
      </p:sp>
      <p:sp>
        <p:nvSpPr>
          <p:cNvPr id="475" name="Google Shape;475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s-419" sz="2500"/>
              <a:t>1. </a:t>
            </a:r>
            <a:r>
              <a:rPr b="1" i="1" lang="es-419" sz="2500"/>
              <a:t>Consistencia:</a:t>
            </a:r>
            <a:r>
              <a:rPr i="1" lang="es-419" sz="2500"/>
              <a:t> </a:t>
            </a:r>
            <a:r>
              <a:rPr lang="es-419" sz="2500"/>
              <a:t>ofrecer un trato similar. </a:t>
            </a:r>
            <a:endParaRPr sz="25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s-419" sz="2500"/>
              <a:t>2. </a:t>
            </a:r>
            <a:r>
              <a:rPr b="1" i="1" lang="es-419" sz="2500"/>
              <a:t>Respeto:</a:t>
            </a:r>
            <a:r>
              <a:rPr i="1" lang="es-419" sz="2500"/>
              <a:t> </a:t>
            </a:r>
            <a:r>
              <a:rPr lang="es-419" sz="2500"/>
              <a:t>oportunidades por igual.</a:t>
            </a:r>
            <a:endParaRPr sz="25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s-419" sz="2500"/>
              <a:t>3. </a:t>
            </a:r>
            <a:r>
              <a:rPr b="1" i="1" lang="es-419" sz="2500"/>
              <a:t>Inclusión:</a:t>
            </a:r>
            <a:r>
              <a:rPr i="1" lang="es-419" sz="2500"/>
              <a:t> </a:t>
            </a:r>
            <a:r>
              <a:rPr lang="es-419" sz="2500"/>
              <a:t>escuchar consejos y opiniones.</a:t>
            </a:r>
            <a:endParaRPr sz="25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s-419" sz="2500"/>
              <a:t>4. </a:t>
            </a:r>
            <a:r>
              <a:rPr b="1" i="1" lang="es-419" sz="2500"/>
              <a:t>Honestidad:</a:t>
            </a:r>
            <a:r>
              <a:rPr i="1" lang="es-419" sz="2500"/>
              <a:t> </a:t>
            </a:r>
            <a:r>
              <a:rPr lang="es-419" sz="2500"/>
              <a:t>no ocultar información al equipo.</a:t>
            </a:r>
            <a:endParaRPr sz="25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Trabajo en equipo</a:t>
            </a:r>
            <a:endParaRPr b="1"/>
          </a:p>
        </p:txBody>
      </p:sp>
      <p:sp>
        <p:nvSpPr>
          <p:cNvPr id="481" name="Google Shape;481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La mayor parte del software profesional se desarrolla mediante equipos de proyecto, cuyo número de miembros varía entre dos y varios cientos de personas.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Los equipos grandes habitualmente se dividen en grupos más pequeños.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Los grupos del proyecto de ingeniería de software no deben tener más de 10 miembros.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Ventajas</a:t>
            </a:r>
            <a:endParaRPr b="1"/>
          </a:p>
        </p:txBody>
      </p:sp>
      <p:sp>
        <p:nvSpPr>
          <p:cNvPr id="487" name="Google Shape;487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-419"/>
              <a:t>El grupo puede establecer sus propios estándares de calidad.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-419"/>
              <a:t>Los individuos aprenden de los demás y se apoyan mutuamente.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-419"/>
              <a:t>El conocimiento se comparte.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-419"/>
              <a:t>Se alientan la refactorización y el mejoramiento continuo.</a:t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Factores que afecta el trabajo en equipo</a:t>
            </a:r>
            <a:endParaRPr/>
          </a:p>
        </p:txBody>
      </p:sp>
      <p:sp>
        <p:nvSpPr>
          <p:cNvPr id="493" name="Google Shape;493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-419"/>
              <a:t>Las personas en el grupo.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-419"/>
              <a:t>La organización grupal.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-419"/>
              <a:t>Comunicaciones técnicas y administrativas.</a:t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 de los miembros del grupo</a:t>
            </a:r>
            <a:endParaRPr/>
          </a:p>
        </p:txBody>
      </p:sp>
      <p:sp>
        <p:nvSpPr>
          <p:cNvPr id="499" name="Google Shape;499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La labor de un administrador o líder de equipo es crear un grupo cohesivo y organizar a los miembros del grupo para que puedan trabajar en conjunto de manera efectiva. Esto implica crear un grupo con el equilibrio correcto de habilidades técnicas y personalidades, así como organizarlo para que los miembros trabajen adecuadamente en conjunto.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Organización del grupo</a:t>
            </a:r>
            <a:endParaRPr/>
          </a:p>
        </p:txBody>
      </p:sp>
      <p:sp>
        <p:nvSpPr>
          <p:cNvPr id="505" name="Google Shape;505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Las preguntas organizacionales importantes para los administradores de proyecto incluyen: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¿El administrador del proyecto debe ser el líder técnico del grupo?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¿Quién se encargará de tomar las decisiones técnicas críticas, y cómo se tomarán?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¿Cómo se manejarán las interacciones con los participantes externos y los altos directivos de la compañía?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¿Cómo es posible que los grupos logren integrar a personas que no se localizan en el mismo lugar?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¿Cómo puede compartirse el conocimiento a través del grupo?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112225" y="1990050"/>
            <a:ext cx="21816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 de riesgos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>
            <p:ph idx="2" type="body"/>
          </p:nvPr>
        </p:nvSpPr>
        <p:spPr>
          <a:xfrm>
            <a:off x="3726450" y="1990050"/>
            <a:ext cx="2183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 de personal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6"/>
          <p:cNvSpPr txBox="1"/>
          <p:nvPr>
            <p:ph idx="2" type="body"/>
          </p:nvPr>
        </p:nvSpPr>
        <p:spPr>
          <a:xfrm>
            <a:off x="6344200" y="1990050"/>
            <a:ext cx="2183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Trabajo en equipo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176" y="2571750"/>
            <a:ext cx="2181725" cy="15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525" y="2571751"/>
            <a:ext cx="2183361" cy="12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4200" y="2593700"/>
            <a:ext cx="2183350" cy="124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Comunicaciones grupales</a:t>
            </a:r>
            <a:endParaRPr/>
          </a:p>
        </p:txBody>
      </p:sp>
      <p:sp>
        <p:nvSpPr>
          <p:cNvPr id="511" name="Google Shape;511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/>
              <a:t>Es absolutamente esencial que los miembros del grupo se comuniquen eficientemente entre sí.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/>
              <a:t>La efectividad y la eficiencia de las comunicaciones están influidas por: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419" sz="1600"/>
              <a:t>Tamaño del grupo:</a:t>
            </a:r>
            <a:r>
              <a:rPr i="1" lang="es-419" sz="1600"/>
              <a:t> si </a:t>
            </a:r>
            <a:r>
              <a:rPr lang="es-419" sz="1600"/>
              <a:t>el grupo crece, se hace más difícil que los miembros se comuniquen de manera efectiva.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419" sz="1600"/>
              <a:t>Estructura del grupo:</a:t>
            </a:r>
            <a:r>
              <a:rPr i="1" lang="es-419" sz="1600"/>
              <a:t> </a:t>
            </a:r>
            <a:r>
              <a:rPr lang="es-419" sz="1600"/>
              <a:t>en los grupos estructurados de manera informal se comunican más efectivamente que los individuos en grupos con una estructura jerárquica formal.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de riesgos</a:t>
            </a:r>
            <a:endParaRPr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303800" y="1990050"/>
            <a:ext cx="34305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Que es la gestión de riesgo?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Etapas que comprende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Planeación para manejar riesgos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Ejemplos de estrategias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Riesgos a partir de nuevas estrategias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800" y="2308525"/>
            <a:ext cx="3430500" cy="203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de personal</a:t>
            </a:r>
            <a:endParaRPr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303800" y="2393425"/>
            <a:ext cx="3430500" cy="1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Motivación del personal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Tipos de participantes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Problemas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Factores 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críticos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800" y="2038738"/>
            <a:ext cx="3430501" cy="244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Trabajo en equipo</a:t>
            </a:r>
            <a:endParaRPr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1303800" y="1990050"/>
            <a:ext cx="34305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Cómo se organiza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Ventajas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Factores que afectan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Selección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 de miembros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 del grupo</a:t>
            </a:r>
            <a:br>
              <a:rPr lang="es-419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s-419" sz="1400">
                <a:latin typeface="Calibri"/>
                <a:ea typeface="Calibri"/>
                <a:cs typeface="Calibri"/>
                <a:sym typeface="Calibri"/>
              </a:rPr>
              <a:t> grupal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800" y="2511483"/>
            <a:ext cx="3430500" cy="182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Gestión de Riesgos</a:t>
            </a:r>
            <a:endParaRPr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Implica anticipar riesgos que pudieran alterar la calendarización, el alcance, o el costo del producto, y tomar acciones para </a:t>
            </a:r>
            <a:r>
              <a:rPr b="1" lang="es-419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evitar</a:t>
            </a:r>
            <a:r>
              <a:rPr lang="es-419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s-419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i="1" lang="es-419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419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i="1" lang="es-419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419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confrontar</a:t>
            </a:r>
            <a:r>
              <a:rPr b="1" lang="es-419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dichos riesgos.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Etapas de la gestión de riesgo</a:t>
            </a:r>
            <a:endParaRPr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486263" y="1815850"/>
            <a:ext cx="1653600" cy="54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IDENTIFICACIÓN</a:t>
            </a:r>
            <a:endParaRPr sz="1200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2658899" y="1815850"/>
            <a:ext cx="1653600" cy="54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ANÁLISIS</a:t>
            </a:r>
            <a:endParaRPr sz="1200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400" name="Google Shape;400;p31"/>
          <p:cNvSpPr/>
          <p:nvPr/>
        </p:nvSpPr>
        <p:spPr>
          <a:xfrm>
            <a:off x="4831511" y="1815850"/>
            <a:ext cx="1653600" cy="54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PLANEACIÓN</a:t>
            </a:r>
            <a:endParaRPr b="1"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7004147" y="1815850"/>
            <a:ext cx="1653600" cy="54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MONITORIZACIÓN</a:t>
            </a:r>
            <a:endParaRPr sz="1200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402" name="Google Shape;402;p31"/>
          <p:cNvCxnSpPr>
            <a:stCxn id="398" idx="3"/>
            <a:endCxn id="399" idx="1"/>
          </p:cNvCxnSpPr>
          <p:nvPr/>
        </p:nvCxnSpPr>
        <p:spPr>
          <a:xfrm>
            <a:off x="2139863" y="2090500"/>
            <a:ext cx="5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1"/>
          <p:cNvCxnSpPr/>
          <p:nvPr/>
        </p:nvCxnSpPr>
        <p:spPr>
          <a:xfrm>
            <a:off x="4312500" y="2090500"/>
            <a:ext cx="5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1"/>
          <p:cNvCxnSpPr/>
          <p:nvPr/>
        </p:nvCxnSpPr>
        <p:spPr>
          <a:xfrm>
            <a:off x="6485100" y="2090500"/>
            <a:ext cx="5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1"/>
          <p:cNvCxnSpPr>
            <a:stCxn id="401" idx="0"/>
          </p:cNvCxnSpPr>
          <p:nvPr/>
        </p:nvCxnSpPr>
        <p:spPr>
          <a:xfrm rot="10800000">
            <a:off x="7830947" y="1407850"/>
            <a:ext cx="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1"/>
          <p:cNvCxnSpPr/>
          <p:nvPr/>
        </p:nvCxnSpPr>
        <p:spPr>
          <a:xfrm flipH="1">
            <a:off x="3501650" y="1420750"/>
            <a:ext cx="4329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1"/>
          <p:cNvCxnSpPr>
            <a:stCxn id="399" idx="0"/>
          </p:cNvCxnSpPr>
          <p:nvPr/>
        </p:nvCxnSpPr>
        <p:spPr>
          <a:xfrm flipH="1" rot="10800000">
            <a:off x="3485699" y="1410850"/>
            <a:ext cx="159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08" name="Google Shape;408;p31"/>
          <p:cNvSpPr/>
          <p:nvPr/>
        </p:nvSpPr>
        <p:spPr>
          <a:xfrm>
            <a:off x="486275" y="3091250"/>
            <a:ext cx="1653600" cy="64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Riesgos potenciales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09" name="Google Shape;409;p31"/>
          <p:cNvCxnSpPr>
            <a:stCxn id="398" idx="2"/>
            <a:endCxn id="408" idx="0"/>
          </p:cNvCxnSpPr>
          <p:nvPr/>
        </p:nvCxnSpPr>
        <p:spPr>
          <a:xfrm>
            <a:off x="1313063" y="2365150"/>
            <a:ext cx="0" cy="7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3485688" y="2365150"/>
            <a:ext cx="0" cy="7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666288" y="2365150"/>
            <a:ext cx="0" cy="7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7830938" y="2365150"/>
            <a:ext cx="0" cy="7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1"/>
          <p:cNvSpPr/>
          <p:nvPr/>
        </p:nvSpPr>
        <p:spPr>
          <a:xfrm>
            <a:off x="2666850" y="3091250"/>
            <a:ext cx="1653600" cy="64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Riesgos prioritarios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7004150" y="3091250"/>
            <a:ext cx="1653600" cy="64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Valoración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4835500" y="3091250"/>
            <a:ext cx="1653600" cy="64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Manejo del riesgo y contingencia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Planeación de riesgos</a:t>
            </a:r>
            <a:endParaRPr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 txBox="1"/>
          <p:nvPr>
            <p:ph idx="1" type="body"/>
          </p:nvPr>
        </p:nvSpPr>
        <p:spPr>
          <a:xfrm>
            <a:off x="1303800" y="1116075"/>
            <a:ext cx="70305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Desarrollo de estrategias para manejar riesgos.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5838304" y="15978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Planes de contingencia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" name="Google Shape;423;p32"/>
          <p:cNvGrpSpPr/>
          <p:nvPr/>
        </p:nvGrpSpPr>
        <p:grpSpPr>
          <a:xfrm>
            <a:off x="205988" y="1598089"/>
            <a:ext cx="3546900" cy="3482836"/>
            <a:chOff x="0" y="1189989"/>
            <a:chExt cx="3546900" cy="3482836"/>
          </a:xfrm>
        </p:grpSpPr>
        <p:sp>
          <p:nvSpPr>
            <p:cNvPr id="424" name="Google Shape;424;p3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Evitación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2"/>
            <p:cNvSpPr txBox="1"/>
            <p:nvPr/>
          </p:nvSpPr>
          <p:spPr>
            <a:xfrm>
              <a:off x="426762" y="2057125"/>
              <a:ext cx="2693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800">
                  <a:latin typeface="Calibri"/>
                  <a:ea typeface="Calibri"/>
                  <a:cs typeface="Calibri"/>
                  <a:sym typeface="Calibri"/>
                </a:rPr>
                <a:t>Se </a:t>
              </a:r>
              <a:r>
                <a:rPr lang="es-419" sz="1800">
                  <a:latin typeface="Calibri"/>
                  <a:ea typeface="Calibri"/>
                  <a:cs typeface="Calibri"/>
                  <a:sym typeface="Calibri"/>
                </a:rPr>
                <a:t>ponen en práctica </a:t>
              </a:r>
              <a:r>
                <a:rPr lang="es-419" sz="1800">
                  <a:latin typeface="Calibri"/>
                  <a:ea typeface="Calibri"/>
                  <a:cs typeface="Calibri"/>
                  <a:sym typeface="Calibri"/>
                </a:rPr>
                <a:t>para </a:t>
              </a:r>
              <a:r>
                <a:rPr b="1" lang="es-419" sz="1800">
                  <a:latin typeface="Calibri"/>
                  <a:ea typeface="Calibri"/>
                  <a:cs typeface="Calibri"/>
                  <a:sym typeface="Calibri"/>
                </a:rPr>
                <a:t>reducir la probabilidad </a:t>
              </a:r>
              <a:r>
                <a:rPr lang="es-419" sz="1800">
                  <a:latin typeface="Calibri"/>
                  <a:ea typeface="Calibri"/>
                  <a:cs typeface="Calibri"/>
                  <a:sym typeface="Calibri"/>
                </a:rPr>
                <a:t>de que surja un determinado riesgo.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32"/>
          <p:cNvSpPr/>
          <p:nvPr/>
        </p:nvSpPr>
        <p:spPr>
          <a:xfrm>
            <a:off x="3150192" y="15978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3D82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Minimización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3353750" y="2465225"/>
            <a:ext cx="26934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Se utilizan para </a:t>
            </a:r>
            <a:r>
              <a:rPr b="1" lang="es-419" sz="1800">
                <a:latin typeface="Calibri"/>
                <a:ea typeface="Calibri"/>
                <a:cs typeface="Calibri"/>
                <a:sym typeface="Calibri"/>
              </a:rPr>
              <a:t>mitigar el efecto </a:t>
            </a: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es-419" sz="1800">
                <a:latin typeface="Calibri"/>
                <a:ea typeface="Calibri"/>
                <a:cs typeface="Calibri"/>
                <a:sym typeface="Calibri"/>
              </a:rPr>
              <a:t>impacto</a:t>
            </a:r>
            <a:r>
              <a:rPr b="1" lang="es-419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de un riesgo que se ha manifestado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6208575" y="2465225"/>
            <a:ext cx="26934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Se llevan a cabo para </a:t>
            </a:r>
            <a:r>
              <a:rPr b="1" lang="es-419" sz="1800">
                <a:latin typeface="Calibri"/>
                <a:ea typeface="Calibri"/>
                <a:cs typeface="Calibri"/>
                <a:sym typeface="Calibri"/>
              </a:rPr>
              <a:t>enfrentar las consecuencias </a:t>
            </a: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de un riesgo que no ha sido evitado ni minimizado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Ejemplos de estrategia</a:t>
            </a:r>
            <a:endParaRPr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4" name="Google Shape;434;p33"/>
          <p:cNvGraphicFramePr/>
          <p:nvPr/>
        </p:nvGraphicFramePr>
        <p:xfrm>
          <a:off x="952500" y="13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{74D4F6A3-80AA-4589-93F8-CC2B1336F278}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Evitación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Minimización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Contingencia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datos demasiado chica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Comprar una base de datos más grande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la posibilidad de optimizar la normalización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Aceptar la limitación y trabajar con menos datos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33"/>
          <p:cNvGraphicFramePr/>
          <p:nvPr/>
        </p:nvGraphicFramePr>
        <p:xfrm>
          <a:off x="952500" y="243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{74D4F6A3-80AA-4589-93F8-CC2B1336F278}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Subestimación del costo del proyecto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Destinar más fondos hacia el proyecto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Reducir costos, alterando el alcance y/o el calendario.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Sacrificar la calidad del producto.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6" name="Google Shape;436;p33"/>
          <p:cNvGraphicFramePr/>
          <p:nvPr/>
        </p:nvGraphicFramePr>
        <p:xfrm>
          <a:off x="952500" y="40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{74D4F6A3-80AA-4589-93F8-CC2B1336F278}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Enfermedad del personal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Reemplazar personal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Reorganizar las áreas para que el personal presente se encargue de las tareas faltantes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Extender el tiempo del proyecto y esperar a la recuperación del personal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7" name="Google Shape;437;p33"/>
          <p:cNvGraphicFramePr/>
          <p:nvPr/>
        </p:nvGraphicFramePr>
        <p:xfrm>
          <a:off x="952500" y="30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{74D4F6A3-80AA-4589-93F8-CC2B1336F278}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candidato a producción tiene muchos bugs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Solucionar los bugs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un parche que bloquee el acceso del cliente a las características comprometidas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Lanzar el producto e informar a los clientes sobre los potenciales errores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