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68" r:id="rId5"/>
    <p:sldId id="259" r:id="rId6"/>
    <p:sldId id="260" r:id="rId7"/>
    <p:sldId id="261" r:id="rId8"/>
    <p:sldId id="262" r:id="rId9"/>
    <p:sldId id="263" r:id="rId10"/>
    <p:sldId id="265" r:id="rId11"/>
    <p:sldId id="266" r:id="rId12"/>
    <p:sldId id="267" r:id="rId13"/>
    <p:sldId id="264" r:id="rId14"/>
    <p:sldId id="270" r:id="rId15"/>
    <p:sldId id="271" r:id="rId16"/>
    <p:sldId id="272" r:id="rId17"/>
    <p:sldId id="269" r:id="rId18"/>
    <p:sldId id="273" r:id="rId19"/>
    <p:sldId id="274" r:id="rId20"/>
    <p:sldId id="275" r:id="rId21"/>
    <p:sldId id="276" r:id="rId22"/>
    <p:sldId id="278" r:id="rId23"/>
    <p:sldId id="279" r:id="rId24"/>
    <p:sldId id="277"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76546"/>
  </p:normalViewPr>
  <p:slideViewPr>
    <p:cSldViewPr snapToGrid="0" snapToObjects="1">
      <p:cViewPr varScale="1">
        <p:scale>
          <a:sx n="75" d="100"/>
          <a:sy n="75" d="100"/>
        </p:scale>
        <p:origin x="11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F9E5B-A76A-5B45-9640-4EEDE356895A}" type="datetimeFigureOut">
              <a:rPr lang="en-US" smtClean="0"/>
              <a:t>6/8/17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094F6-DB0A-8741-AAB4-F898224E042B}" type="slidenum">
              <a:rPr lang="en-US" smtClean="0"/>
              <a:t>‹#›</a:t>
            </a:fld>
            <a:endParaRPr lang="en-US"/>
          </a:p>
        </p:txBody>
      </p:sp>
    </p:spTree>
    <p:extLst>
      <p:ext uri="{BB962C8B-B14F-4D97-AF65-F5344CB8AC3E}">
        <p14:creationId xmlns:p14="http://schemas.microsoft.com/office/powerpoint/2010/main" val="107879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kubernetes.io/docs/tutorials/kubernetes-basics/deploy-intro/"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Hadoop setup </a:t>
            </a:r>
            <a:r>
              <a:rPr lang="en-US" sz="1200" b="0" i="0" kern="1200" dirty="0" err="1" smtClean="0">
                <a:solidFill>
                  <a:schemeClr val="tx1"/>
                </a:solidFill>
                <a:effectLst/>
                <a:latin typeface="+mn-lt"/>
                <a:ea typeface="+mn-ea"/>
                <a:cs typeface="+mn-cs"/>
              </a:rPr>
              <a:t>hadoop</a:t>
            </a:r>
            <a:r>
              <a:rPr lang="en-US" sz="1200" b="0" i="0" kern="1200" dirty="0" smtClean="0">
                <a:solidFill>
                  <a:schemeClr val="tx1"/>
                </a:solidFill>
                <a:effectLst/>
                <a:latin typeface="+mn-lt"/>
                <a:ea typeface="+mn-ea"/>
                <a:cs typeface="+mn-cs"/>
              </a:rPr>
              <a:t> can become a business</a:t>
            </a:r>
          </a:p>
          <a:p>
            <a:r>
              <a:rPr lang="en-US" sz="1200" b="0" i="0" kern="1200" dirty="0" smtClean="0">
                <a:solidFill>
                  <a:schemeClr val="tx1"/>
                </a:solidFill>
                <a:effectLst/>
                <a:latin typeface="+mn-lt"/>
                <a:ea typeface="+mn-ea"/>
                <a:cs typeface="+mn-cs"/>
              </a:rPr>
              <a:t>Same to spark</a:t>
            </a:r>
          </a:p>
          <a:p>
            <a:r>
              <a:rPr lang="en-US" sz="1200" b="0" i="0" kern="1200" dirty="0" smtClean="0">
                <a:solidFill>
                  <a:schemeClr val="tx1"/>
                </a:solidFill>
                <a:effectLst/>
                <a:latin typeface="+mn-lt"/>
                <a:ea typeface="+mn-ea"/>
                <a:cs typeface="+mn-cs"/>
              </a:rPr>
              <a:t>Network issue, disk IO , distribution</a:t>
            </a:r>
            <a:r>
              <a:rPr lang="en-US" sz="1200" b="0" i="0" kern="1200" baseline="0" dirty="0" smtClean="0">
                <a:solidFill>
                  <a:schemeClr val="tx1"/>
                </a:solidFill>
                <a:effectLst/>
                <a:latin typeface="+mn-lt"/>
                <a:ea typeface="+mn-ea"/>
                <a:cs typeface="+mn-cs"/>
              </a:rPr>
              <a:t> system</a:t>
            </a:r>
          </a:p>
          <a:p>
            <a:endParaRPr lang="en-US" sz="1200" b="0" i="0" kern="1200" baseline="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Container Network Interface</a:t>
            </a:r>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Container Runtime Interface</a:t>
            </a:r>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Container Storage Interface</a:t>
            </a:r>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7</a:t>
            </a:fld>
            <a:endParaRPr lang="en-US"/>
          </a:p>
        </p:txBody>
      </p:sp>
    </p:spTree>
    <p:extLst>
      <p:ext uri="{BB962C8B-B14F-4D97-AF65-F5344CB8AC3E}">
        <p14:creationId xmlns:p14="http://schemas.microsoft.com/office/powerpoint/2010/main" val="980960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19</a:t>
            </a:fld>
            <a:endParaRPr lang="en-US"/>
          </a:p>
        </p:txBody>
      </p:sp>
    </p:spTree>
    <p:extLst>
      <p:ext uri="{BB962C8B-B14F-4D97-AF65-F5344CB8AC3E}">
        <p14:creationId xmlns:p14="http://schemas.microsoft.com/office/powerpoint/2010/main" val="1460371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20</a:t>
            </a:fld>
            <a:endParaRPr lang="en-US"/>
          </a:p>
        </p:txBody>
      </p:sp>
    </p:spTree>
    <p:extLst>
      <p:ext uri="{BB962C8B-B14F-4D97-AF65-F5344CB8AC3E}">
        <p14:creationId xmlns:p14="http://schemas.microsoft.com/office/powerpoint/2010/main" val="126888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Kubernetes supports several types of Volumes</a:t>
            </a:r>
          </a:p>
          <a:p>
            <a:r>
              <a:rPr lang="en-US" sz="1200" b="0" i="0" kern="1200" dirty="0" smtClean="0">
                <a:solidFill>
                  <a:schemeClr val="tx1"/>
                </a:solidFill>
                <a:effectLst/>
                <a:latin typeface="+mn-lt"/>
                <a:ea typeface="+mn-ea"/>
                <a:cs typeface="+mn-cs"/>
              </a:rPr>
              <a:t>Volumes: static binding with pod, can not exist by it self,</a:t>
            </a:r>
            <a:r>
              <a:rPr lang="en-US" sz="1200" b="0" i="0" kern="1200" baseline="0" dirty="0" smtClean="0">
                <a:solidFill>
                  <a:schemeClr val="tx1"/>
                </a:solidFill>
                <a:effectLst/>
                <a:latin typeface="+mn-lt"/>
                <a:ea typeface="+mn-ea"/>
                <a:cs typeface="+mn-cs"/>
              </a:rPr>
              <a:t> have to be connected with pod</a:t>
            </a:r>
            <a:endParaRPr lang="en-US" sz="1200" b="0" i="0" kern="1200" dirty="0" smtClean="0">
              <a:solidFill>
                <a:schemeClr val="tx1"/>
              </a:solidFill>
              <a:effectLst/>
              <a:latin typeface="+mn-lt"/>
              <a:ea typeface="+mn-ea"/>
              <a:cs typeface="+mn-cs"/>
            </a:endParaRPr>
          </a:p>
          <a:p>
            <a:r>
              <a:rPr lang="en-US" b="1" dirty="0" smtClean="0">
                <a:solidFill>
                  <a:schemeClr val="bg1"/>
                </a:solidFill>
              </a:rPr>
              <a:t>Persistent Volumes: a resource object, can exist separately</a:t>
            </a:r>
            <a:r>
              <a:rPr lang="en-US" b="1" baseline="0" dirty="0" smtClean="0">
                <a:solidFill>
                  <a:schemeClr val="bg1"/>
                </a:solidFill>
              </a:rPr>
              <a:t> </a:t>
            </a:r>
            <a:r>
              <a:rPr lang="en-US" b="1" dirty="0" smtClean="0">
                <a:solidFill>
                  <a:schemeClr val="bg1"/>
                </a:solidFill>
              </a:rPr>
              <a:t>, need Persistent Volumes Claim</a:t>
            </a:r>
            <a:r>
              <a:rPr lang="en-US" b="1" baseline="0" dirty="0" smtClean="0">
                <a:solidFill>
                  <a:schemeClr val="bg1"/>
                </a:solidFill>
              </a:rPr>
              <a:t> to bind with Pod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PVs are volume plugins like Volumes, but have a lifecycle independent of any individual pod that uses the PV. This API object captures the details of the implementation of the storage, be that NFS, iSCSI, or a cloud-provider-specific storage 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Retain:</a:t>
            </a:r>
            <a:r>
              <a:rPr lang="en-US" sz="1200" b="0" i="0" kern="1200" baseline="0" dirty="0" smtClean="0">
                <a:solidFill>
                  <a:schemeClr val="tx1"/>
                </a:solidFill>
                <a:effectLst/>
                <a:latin typeface="+mn-lt"/>
                <a:ea typeface="+mn-ea"/>
                <a:cs typeface="+mn-cs"/>
              </a:rPr>
              <a:t> don’t touch after release</a:t>
            </a:r>
          </a:p>
          <a:p>
            <a:r>
              <a:rPr lang="en-US" sz="1200" b="0" i="0" kern="1200" baseline="0" dirty="0" smtClean="0">
                <a:solidFill>
                  <a:schemeClr val="tx1"/>
                </a:solidFill>
                <a:effectLst/>
                <a:latin typeface="+mn-lt"/>
                <a:ea typeface="+mn-ea"/>
                <a:cs typeface="+mn-cs"/>
              </a:rPr>
              <a:t>Delete: auto delete </a:t>
            </a:r>
          </a:p>
          <a:p>
            <a:r>
              <a:rPr lang="en-US" sz="1200" b="0" i="0" kern="1200" baseline="0" dirty="0" smtClean="0">
                <a:solidFill>
                  <a:schemeClr val="tx1"/>
                </a:solidFill>
                <a:effectLst/>
                <a:latin typeface="+mn-lt"/>
                <a:ea typeface="+mn-ea"/>
                <a:cs typeface="+mn-cs"/>
              </a:rPr>
              <a:t>Recycle: auto delete and change the status to available</a:t>
            </a:r>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21</a:t>
            </a:fld>
            <a:endParaRPr lang="en-US"/>
          </a:p>
        </p:txBody>
      </p:sp>
    </p:spTree>
    <p:extLst>
      <p:ext uri="{BB962C8B-B14F-4D97-AF65-F5344CB8AC3E}">
        <p14:creationId xmlns:p14="http://schemas.microsoft.com/office/powerpoint/2010/main" val="45104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22</a:t>
            </a:fld>
            <a:endParaRPr lang="en-US"/>
          </a:p>
        </p:txBody>
      </p:sp>
    </p:spTree>
    <p:extLst>
      <p:ext uri="{BB962C8B-B14F-4D97-AF65-F5344CB8AC3E}">
        <p14:creationId xmlns:p14="http://schemas.microsoft.com/office/powerpoint/2010/main" val="326670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bg1"/>
                </a:solidFill>
              </a:rPr>
              <a:t>Stateless:</a:t>
            </a:r>
            <a:r>
              <a:rPr lang="en-US" b="1" baseline="0" dirty="0" smtClean="0">
                <a:solidFill>
                  <a:schemeClr val="bg1"/>
                </a:solidFill>
              </a:rPr>
              <a:t> if down create a new one exactly the same</a:t>
            </a:r>
          </a:p>
          <a:p>
            <a:r>
              <a:rPr lang="en-US" b="1" baseline="0" dirty="0" err="1" smtClean="0">
                <a:solidFill>
                  <a:schemeClr val="bg1"/>
                </a:solidFill>
              </a:rPr>
              <a:t>Stateful</a:t>
            </a:r>
            <a:r>
              <a:rPr lang="en-US" b="1" baseline="0" dirty="0" smtClean="0">
                <a:solidFill>
                  <a:schemeClr val="bg1"/>
                </a:solidFill>
              </a:rPr>
              <a:t>: using volume to save the state</a:t>
            </a:r>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23</a:t>
            </a:fld>
            <a:endParaRPr lang="en-US"/>
          </a:p>
        </p:txBody>
      </p:sp>
    </p:spTree>
    <p:extLst>
      <p:ext uri="{BB962C8B-B14F-4D97-AF65-F5344CB8AC3E}">
        <p14:creationId xmlns:p14="http://schemas.microsoft.com/office/powerpoint/2010/main" val="1898006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24</a:t>
            </a:fld>
            <a:endParaRPr lang="en-US"/>
          </a:p>
        </p:txBody>
      </p:sp>
    </p:spTree>
    <p:extLst>
      <p:ext uri="{BB962C8B-B14F-4D97-AF65-F5344CB8AC3E}">
        <p14:creationId xmlns:p14="http://schemas.microsoft.com/office/powerpoint/2010/main" val="60313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25</a:t>
            </a:fld>
            <a:endParaRPr lang="en-US"/>
          </a:p>
        </p:txBody>
      </p:sp>
    </p:spTree>
    <p:extLst>
      <p:ext uri="{BB962C8B-B14F-4D97-AF65-F5344CB8AC3E}">
        <p14:creationId xmlns:p14="http://schemas.microsoft.com/office/powerpoint/2010/main" val="525027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a:t>
            </a:r>
          </a:p>
          <a:p>
            <a:r>
              <a:rPr lang="en-US" dirty="0" smtClean="0"/>
              <a:t>Linux</a:t>
            </a:r>
            <a:r>
              <a:rPr lang="en-US" baseline="0" dirty="0" smtClean="0"/>
              <a:t> kernel? </a:t>
            </a:r>
            <a:endParaRPr lang="en-US" dirty="0" smtClean="0"/>
          </a:p>
          <a:p>
            <a:r>
              <a:rPr lang="en-US" baseline="0" dirty="0" smtClean="0"/>
              <a:t>Operating system?</a:t>
            </a:r>
          </a:p>
          <a:p>
            <a:r>
              <a:rPr lang="en-US" baseline="0" dirty="0" smtClean="0"/>
              <a:t>System design?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Redis</a:t>
            </a:r>
            <a:r>
              <a:rPr lang="en-US" dirty="0" smtClean="0"/>
              <a:t> cluster?</a:t>
            </a:r>
          </a:p>
        </p:txBody>
      </p:sp>
      <p:sp>
        <p:nvSpPr>
          <p:cNvPr id="4" name="Slide Number Placeholder 3"/>
          <p:cNvSpPr>
            <a:spLocks noGrp="1"/>
          </p:cNvSpPr>
          <p:nvPr>
            <p:ph type="sldNum" sz="quarter" idx="10"/>
          </p:nvPr>
        </p:nvSpPr>
        <p:spPr/>
        <p:txBody>
          <a:bodyPr/>
          <a:lstStyle/>
          <a:p>
            <a:fld id="{234094F6-DB0A-8741-AAB4-F898224E042B}" type="slidenum">
              <a:rPr lang="en-US" smtClean="0"/>
              <a:t>26</a:t>
            </a:fld>
            <a:endParaRPr lang="en-US"/>
          </a:p>
        </p:txBody>
      </p:sp>
    </p:spTree>
    <p:extLst>
      <p:ext uri="{BB962C8B-B14F-4D97-AF65-F5344CB8AC3E}">
        <p14:creationId xmlns:p14="http://schemas.microsoft.com/office/powerpoint/2010/main" val="96085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Kubernetes coordinates a highly available cluster of computers that are connected to work as a single unit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Master</a:t>
            </a:r>
            <a:r>
              <a:rPr lang="en-US" sz="1200" b="0" i="0" kern="1200" dirty="0" smtClean="0">
                <a:solidFill>
                  <a:schemeClr val="tx1"/>
                </a:solidFill>
                <a:effectLst/>
                <a:latin typeface="+mn-lt"/>
                <a:ea typeface="+mn-ea"/>
                <a:cs typeface="+mn-cs"/>
              </a:rPr>
              <a:t> coordinates the cluster</a:t>
            </a:r>
          </a:p>
          <a:p>
            <a:r>
              <a:rPr lang="en-US" sz="1200" b="1" i="0" kern="1200" dirty="0" smtClean="0">
                <a:solidFill>
                  <a:schemeClr val="tx1"/>
                </a:solidFill>
                <a:effectLst/>
                <a:latin typeface="+mn-lt"/>
                <a:ea typeface="+mn-ea"/>
                <a:cs typeface="+mn-cs"/>
              </a:rPr>
              <a:t>Node are the works that run applications</a:t>
            </a:r>
          </a:p>
          <a:p>
            <a:r>
              <a:rPr lang="en-US" sz="1200" b="1" i="0" kern="1200" dirty="0" smtClean="0">
                <a:solidFill>
                  <a:schemeClr val="tx1"/>
                </a:solidFill>
                <a:effectLst/>
                <a:latin typeface="+mn-lt"/>
                <a:ea typeface="+mn-ea"/>
                <a:cs typeface="+mn-cs"/>
              </a:rPr>
              <a:t>The Master is responsible for managing the cluster.</a:t>
            </a:r>
          </a:p>
          <a:p>
            <a:r>
              <a:rPr lang="en-US" sz="1200" b="1" i="0" kern="1200" dirty="0" smtClean="0">
                <a:solidFill>
                  <a:schemeClr val="tx1"/>
                </a:solidFill>
                <a:effectLst/>
                <a:latin typeface="+mn-lt"/>
                <a:ea typeface="+mn-ea"/>
                <a:cs typeface="+mn-cs"/>
              </a:rPr>
              <a:t>A node is a VM or a physical computer that serves as a worker machine in a Kubernetes cluster.</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deploy applications on Kubernetes, you tell the master to start the application containers. The master schedules the containers to run on the cluster's nodes. </a:t>
            </a:r>
            <a:r>
              <a:rPr lang="en-US" sz="1200" b="1" i="0" kern="1200" dirty="0" smtClean="0">
                <a:solidFill>
                  <a:schemeClr val="tx1"/>
                </a:solidFill>
                <a:effectLst/>
                <a:latin typeface="+mn-lt"/>
                <a:ea typeface="+mn-ea"/>
                <a:cs typeface="+mn-cs"/>
              </a:rPr>
              <a:t>The nodes communicate with the master using the Kubernetes API</a:t>
            </a:r>
            <a:r>
              <a:rPr lang="en-US" sz="1200" b="0" i="0" kern="1200" dirty="0" smtClean="0">
                <a:solidFill>
                  <a:schemeClr val="tx1"/>
                </a:solidFill>
                <a:effectLst/>
                <a:latin typeface="+mn-lt"/>
                <a:ea typeface="+mn-ea"/>
                <a:cs typeface="+mn-cs"/>
              </a:rPr>
              <a:t>, which the master exposes. End users can also use the Kubernetes API directly to interact with the cluster.</a:t>
            </a:r>
          </a:p>
          <a:p>
            <a:r>
              <a:rPr lang="en-US" sz="1200" b="0" i="0" kern="1200" dirty="0" smtClean="0">
                <a:solidFill>
                  <a:schemeClr val="tx1"/>
                </a:solidFill>
                <a:effectLst/>
                <a:latin typeface="+mn-lt"/>
                <a:ea typeface="+mn-ea"/>
                <a:cs typeface="+mn-cs"/>
              </a:rPr>
              <a:t>A Kubernetes cluster can be deployed on either physical or virtual machines. </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11</a:t>
            </a:fld>
            <a:endParaRPr lang="en-US"/>
          </a:p>
        </p:txBody>
      </p:sp>
    </p:spTree>
    <p:extLst>
      <p:ext uri="{BB962C8B-B14F-4D97-AF65-F5344CB8AC3E}">
        <p14:creationId xmlns:p14="http://schemas.microsoft.com/office/powerpoint/2010/main" val="116175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you have a running Kubernetes cluster, you can deploy your containerized applications on top of it. To do so, you create a Kubernetes </a:t>
            </a:r>
            <a:r>
              <a:rPr lang="en-US" sz="1200" b="1" i="0" kern="1200" dirty="0" smtClean="0">
                <a:solidFill>
                  <a:schemeClr val="tx1"/>
                </a:solidFill>
                <a:effectLst/>
                <a:latin typeface="+mn-lt"/>
                <a:ea typeface="+mn-ea"/>
                <a:cs typeface="+mn-cs"/>
              </a:rPr>
              <a:t>Deployment</a:t>
            </a:r>
            <a:r>
              <a:rPr lang="en-US" sz="1200" b="0" i="0" kern="1200" dirty="0" smtClean="0">
                <a:solidFill>
                  <a:schemeClr val="tx1"/>
                </a:solidFill>
                <a:effectLst/>
                <a:latin typeface="+mn-lt"/>
                <a:ea typeface="+mn-ea"/>
                <a:cs typeface="+mn-cs"/>
              </a:rPr>
              <a:t>. The Deployment is responsible for creating and updating instances of your application. Once you've created a Deployment, the Kubernetes master schedules the application instances that the Deployment creates onto individual Nodes in the cluster.</a:t>
            </a:r>
          </a:p>
          <a:p>
            <a:r>
              <a:rPr lang="en-US" sz="1200" b="0" i="0" kern="1200" dirty="0" smtClean="0">
                <a:solidFill>
                  <a:schemeClr val="tx1"/>
                </a:solidFill>
                <a:effectLst/>
                <a:latin typeface="+mn-lt"/>
                <a:ea typeface="+mn-ea"/>
                <a:cs typeface="+mn-cs"/>
              </a:rPr>
              <a:t>Once the application instances are created, a Kubernetes Deployment Controller continuously monitors those instances. If the Node hosting an instance goes down or is deleted, the Deployment controller replaces it.</a:t>
            </a:r>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12</a:t>
            </a:fld>
            <a:endParaRPr lang="en-US"/>
          </a:p>
        </p:txBody>
      </p:sp>
    </p:spTree>
    <p:extLst>
      <p:ext uri="{BB962C8B-B14F-4D97-AF65-F5344CB8AC3E}">
        <p14:creationId xmlns:p14="http://schemas.microsoft.com/office/powerpoint/2010/main" val="956594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created a Deployment in Module </a:t>
            </a:r>
            <a:r>
              <a:rPr lang="en-US" sz="1200" b="0" i="0" u="sng" kern="1200" dirty="0" smtClean="0">
                <a:solidFill>
                  <a:schemeClr val="tx1"/>
                </a:solidFill>
                <a:effectLst/>
                <a:latin typeface="+mn-lt"/>
                <a:ea typeface="+mn-ea"/>
                <a:cs typeface="+mn-cs"/>
                <a:hlinkClick r:id="rId3"/>
              </a:rPr>
              <a:t>2</a:t>
            </a:r>
            <a:r>
              <a:rPr lang="en-US" sz="1200" b="0" i="0" kern="1200" dirty="0" smtClean="0">
                <a:solidFill>
                  <a:schemeClr val="tx1"/>
                </a:solidFill>
                <a:effectLst/>
                <a:latin typeface="+mn-lt"/>
                <a:ea typeface="+mn-ea"/>
                <a:cs typeface="+mn-cs"/>
              </a:rPr>
              <a:t>, Kubernetes created a </a:t>
            </a:r>
            <a:r>
              <a:rPr lang="en-US" sz="1200" b="1" i="0" kern="1200" dirty="0" smtClean="0">
                <a:solidFill>
                  <a:schemeClr val="tx1"/>
                </a:solidFill>
                <a:effectLst/>
                <a:latin typeface="+mn-lt"/>
                <a:ea typeface="+mn-ea"/>
                <a:cs typeface="+mn-cs"/>
              </a:rPr>
              <a:t>Pod</a:t>
            </a:r>
            <a:r>
              <a:rPr lang="en-US" sz="1200" b="0" i="0" kern="1200" dirty="0" smtClean="0">
                <a:solidFill>
                  <a:schemeClr val="tx1"/>
                </a:solidFill>
                <a:effectLst/>
                <a:latin typeface="+mn-lt"/>
                <a:ea typeface="+mn-ea"/>
                <a:cs typeface="+mn-cs"/>
              </a:rPr>
              <a:t> to host your application instance. A Pod is a Kubernetes abstraction that represents a group of one or more application containers (such as Docker or </a:t>
            </a:r>
            <a:r>
              <a:rPr lang="en-US" sz="1200" b="0" i="0" kern="1200" dirty="0" err="1" smtClean="0">
                <a:solidFill>
                  <a:schemeClr val="tx1"/>
                </a:solidFill>
                <a:effectLst/>
                <a:latin typeface="+mn-lt"/>
                <a:ea typeface="+mn-ea"/>
                <a:cs typeface="+mn-cs"/>
              </a:rPr>
              <a:t>rkt</a:t>
            </a:r>
            <a:r>
              <a:rPr lang="en-US" sz="1200" b="0" i="0" kern="1200" dirty="0" smtClean="0">
                <a:solidFill>
                  <a:schemeClr val="tx1"/>
                </a:solidFill>
                <a:effectLst/>
                <a:latin typeface="+mn-lt"/>
                <a:ea typeface="+mn-ea"/>
                <a:cs typeface="+mn-cs"/>
              </a:rPr>
              <a:t>), and some shared resources for those containers</a:t>
            </a:r>
          </a:p>
          <a:p>
            <a:r>
              <a:rPr lang="en-US" sz="1200" b="0" i="0" kern="1200" dirty="0" smtClean="0">
                <a:solidFill>
                  <a:schemeClr val="tx1"/>
                </a:solidFill>
                <a:effectLst/>
                <a:latin typeface="+mn-lt"/>
                <a:ea typeface="+mn-ea"/>
                <a:cs typeface="+mn-cs"/>
              </a:rPr>
              <a:t>a Pod might include both the container with your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app as well as a different container that feeds the data to be published by the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webserver. </a:t>
            </a:r>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13</a:t>
            </a:fld>
            <a:endParaRPr lang="en-US"/>
          </a:p>
        </p:txBody>
      </p:sp>
    </p:spTree>
    <p:extLst>
      <p:ext uri="{BB962C8B-B14F-4D97-AF65-F5344CB8AC3E}">
        <p14:creationId xmlns:p14="http://schemas.microsoft.com/office/powerpoint/2010/main" val="1912542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Pod always runs on a </a:t>
            </a:r>
            <a:r>
              <a:rPr lang="en-US" sz="1200" b="1" i="0" kern="1200" dirty="0" smtClean="0">
                <a:solidFill>
                  <a:schemeClr val="tx1"/>
                </a:solidFill>
                <a:effectLst/>
                <a:latin typeface="+mn-lt"/>
                <a:ea typeface="+mn-ea"/>
                <a:cs typeface="+mn-cs"/>
              </a:rPr>
              <a:t>Node</a:t>
            </a:r>
            <a:r>
              <a:rPr lang="en-US" sz="1200" b="0" i="0" kern="1200" dirty="0" smtClean="0">
                <a:solidFill>
                  <a:schemeClr val="tx1"/>
                </a:solidFill>
                <a:effectLst/>
                <a:latin typeface="+mn-lt"/>
                <a:ea typeface="+mn-ea"/>
                <a:cs typeface="+mn-cs"/>
              </a:rPr>
              <a:t>. A Node is a worker machine in Kubernetes and may be either a virtual or a physical machine, depending on the cluster. Each Node is managed by the Master. A Node can have multiple pods, and the Kubernetes master automatically handles scheduling the pods across the Nodes in the cluster. The Master's automatic scheduling takes into account the available resources on each Node.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14</a:t>
            </a:fld>
            <a:endParaRPr lang="en-US"/>
          </a:p>
        </p:txBody>
      </p:sp>
    </p:spTree>
    <p:extLst>
      <p:ext uri="{BB962C8B-B14F-4D97-AF65-F5344CB8AC3E}">
        <p14:creationId xmlns:p14="http://schemas.microsoft.com/office/powerpoint/2010/main" val="207920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Service in Kubernetes is an abstraction which defines a logical set of Pods and a policy by which to access them. Services enable a loose coupling between dependent Pods. </a:t>
            </a:r>
          </a:p>
          <a:p>
            <a:endParaRPr lang="en-US" sz="1200" b="0" i="0" kern="1200" dirty="0" smtClean="0">
              <a:solidFill>
                <a:schemeClr val="tx1"/>
              </a:solidFill>
              <a:effectLst/>
              <a:latin typeface="+mn-lt"/>
              <a:ea typeface="+mn-ea"/>
              <a:cs typeface="+mn-cs"/>
            </a:endParaRPr>
          </a:p>
          <a:p>
            <a:r>
              <a:rPr lang="en-US" sz="1200" b="0" i="1" kern="1200" dirty="0" err="1" smtClean="0">
                <a:solidFill>
                  <a:schemeClr val="tx1"/>
                </a:solidFill>
                <a:effectLst/>
                <a:latin typeface="+mn-lt"/>
                <a:ea typeface="+mn-ea"/>
                <a:cs typeface="+mn-cs"/>
              </a:rPr>
              <a:t>ExternalName</a:t>
            </a:r>
            <a:r>
              <a:rPr lang="en-US" sz="1200" b="0" i="0" kern="1200" dirty="0" smtClean="0">
                <a:solidFill>
                  <a:schemeClr val="tx1"/>
                </a:solidFill>
                <a:effectLst/>
                <a:latin typeface="+mn-lt"/>
                <a:ea typeface="+mn-ea"/>
                <a:cs typeface="+mn-cs"/>
              </a:rPr>
              <a:t> - Exposes the Service using an arbitrary name (specified by </a:t>
            </a:r>
            <a:r>
              <a:rPr lang="en-US" dirty="0" err="1" smtClean="0"/>
              <a:t>externalName</a:t>
            </a:r>
            <a:r>
              <a:rPr lang="en-US" sz="1200" b="0" i="0" kern="1200" dirty="0" smtClean="0">
                <a:solidFill>
                  <a:schemeClr val="tx1"/>
                </a:solidFill>
                <a:effectLst/>
                <a:latin typeface="+mn-lt"/>
                <a:ea typeface="+mn-ea"/>
                <a:cs typeface="+mn-cs"/>
              </a:rPr>
              <a:t> in the spec) by returning a CNAME record with the name. </a:t>
            </a:r>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15</a:t>
            </a:fld>
            <a:endParaRPr lang="en-US"/>
          </a:p>
        </p:txBody>
      </p:sp>
    </p:spTree>
    <p:extLst>
      <p:ext uri="{BB962C8B-B14F-4D97-AF65-F5344CB8AC3E}">
        <p14:creationId xmlns:p14="http://schemas.microsoft.com/office/powerpoint/2010/main" val="1302621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Services have an integrated load-balancer that will distribute network traffic to all Pods of an exposed Deployment. Services will monitor continuously the running Pods using endpoints, to ensure the traffic is sent only to available Pods.</a:t>
            </a:r>
          </a:p>
          <a:p>
            <a:r>
              <a:rPr lang="en-US" sz="1200" b="0" i="0" kern="1200" dirty="0" smtClean="0">
                <a:solidFill>
                  <a:schemeClr val="tx1"/>
                </a:solidFill>
                <a:effectLst/>
                <a:latin typeface="+mn-lt"/>
                <a:ea typeface="+mn-ea"/>
                <a:cs typeface="+mn-cs"/>
              </a:rPr>
              <a:t>Once you have multiple instances of an Application running, you would be able to do Rolling updates without downtime. </a:t>
            </a:r>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16</a:t>
            </a:fld>
            <a:endParaRPr lang="en-US"/>
          </a:p>
        </p:txBody>
      </p:sp>
    </p:spTree>
    <p:extLst>
      <p:ext uri="{BB962C8B-B14F-4D97-AF65-F5344CB8AC3E}">
        <p14:creationId xmlns:p14="http://schemas.microsoft.com/office/powerpoint/2010/main" val="125313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Rolling updates</a:t>
            </a:r>
            <a:r>
              <a:rPr lang="en-US" sz="1200" b="0" i="0" kern="1200" dirty="0" smtClean="0">
                <a:solidFill>
                  <a:schemeClr val="tx1"/>
                </a:solidFill>
                <a:effectLst/>
                <a:latin typeface="+mn-lt"/>
                <a:ea typeface="+mn-ea"/>
                <a:cs typeface="+mn-cs"/>
              </a:rPr>
              <a:t> allow Deployments' update to take place with zero downtime by incrementally updating Pods instances with new ones. The new Pods will be scheduled on Nodes with available resources.</a:t>
            </a:r>
          </a:p>
          <a:p>
            <a:r>
              <a:rPr lang="en-US" sz="1200" b="0" i="0" kern="1200" dirty="0" smtClean="0">
                <a:solidFill>
                  <a:schemeClr val="tx1"/>
                </a:solidFill>
                <a:effectLst/>
                <a:latin typeface="+mn-lt"/>
                <a:ea typeface="+mn-ea"/>
                <a:cs typeface="+mn-cs"/>
              </a:rPr>
              <a:t>Similar to application Scaling, if a Deployment is exposed publicly, the Service will load-balance the traffic only to available Pods during the update. An available Pod is an instance that is available to the users of the application.</a:t>
            </a:r>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17</a:t>
            </a:fld>
            <a:endParaRPr lang="en-US"/>
          </a:p>
        </p:txBody>
      </p:sp>
    </p:spTree>
    <p:extLst>
      <p:ext uri="{BB962C8B-B14F-4D97-AF65-F5344CB8AC3E}">
        <p14:creationId xmlns:p14="http://schemas.microsoft.com/office/powerpoint/2010/main" val="141557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094F6-DB0A-8741-AAB4-F898224E042B}" type="slidenum">
              <a:rPr lang="en-US" smtClean="0"/>
              <a:t>18</a:t>
            </a:fld>
            <a:endParaRPr lang="en-US"/>
          </a:p>
        </p:txBody>
      </p:sp>
    </p:spTree>
    <p:extLst>
      <p:ext uri="{BB962C8B-B14F-4D97-AF65-F5344CB8AC3E}">
        <p14:creationId xmlns:p14="http://schemas.microsoft.com/office/powerpoint/2010/main" val="210993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B93A39-C06D-8A4C-AD8E-1DEC8DE2B3A1}"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197160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93A39-C06D-8A4C-AD8E-1DEC8DE2B3A1}"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46698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93A39-C06D-8A4C-AD8E-1DEC8DE2B3A1}"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163280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93A39-C06D-8A4C-AD8E-1DEC8DE2B3A1}"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113202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B93A39-C06D-8A4C-AD8E-1DEC8DE2B3A1}"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138026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B93A39-C06D-8A4C-AD8E-1DEC8DE2B3A1}" type="datetimeFigureOut">
              <a:rPr lang="en-US" smtClean="0"/>
              <a:t>6/8/17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91833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B93A39-C06D-8A4C-AD8E-1DEC8DE2B3A1}" type="datetimeFigureOut">
              <a:rPr lang="en-US" smtClean="0"/>
              <a:t>6/8/17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56144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B93A39-C06D-8A4C-AD8E-1DEC8DE2B3A1}" type="datetimeFigureOut">
              <a:rPr lang="en-US" smtClean="0"/>
              <a:t>6/8/17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11917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93A39-C06D-8A4C-AD8E-1DEC8DE2B3A1}" type="datetimeFigureOut">
              <a:rPr lang="en-US" smtClean="0"/>
              <a:t>6/8/17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145291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93A39-C06D-8A4C-AD8E-1DEC8DE2B3A1}" type="datetimeFigureOut">
              <a:rPr lang="en-US" smtClean="0"/>
              <a:t>6/8/17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2645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93A39-C06D-8A4C-AD8E-1DEC8DE2B3A1}" type="datetimeFigureOut">
              <a:rPr lang="en-US" smtClean="0"/>
              <a:t>6/8/17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BBBCE-48E6-EF4B-A0B4-132F4477EA5F}" type="slidenum">
              <a:rPr lang="en-US" smtClean="0"/>
              <a:t>‹#›</a:t>
            </a:fld>
            <a:endParaRPr lang="en-US"/>
          </a:p>
        </p:txBody>
      </p:sp>
    </p:spTree>
    <p:extLst>
      <p:ext uri="{BB962C8B-B14F-4D97-AF65-F5344CB8AC3E}">
        <p14:creationId xmlns:p14="http://schemas.microsoft.com/office/powerpoint/2010/main" val="1621719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93A39-C06D-8A4C-AD8E-1DEC8DE2B3A1}" type="datetimeFigureOut">
              <a:rPr lang="en-US" smtClean="0"/>
              <a:t>6/8/17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BBBCE-48E6-EF4B-A0B4-132F4477EA5F}" type="slidenum">
              <a:rPr lang="en-US" smtClean="0"/>
              <a:t>‹#›</a:t>
            </a:fld>
            <a:endParaRPr lang="en-US"/>
          </a:p>
        </p:txBody>
      </p:sp>
    </p:spTree>
    <p:extLst>
      <p:ext uri="{BB962C8B-B14F-4D97-AF65-F5344CB8AC3E}">
        <p14:creationId xmlns:p14="http://schemas.microsoft.com/office/powerpoint/2010/main" val="142619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9.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06472" y="4503761"/>
            <a:ext cx="7269707" cy="358254"/>
          </a:xfrm>
        </p:spPr>
        <p:txBody>
          <a:bodyPr>
            <a:normAutofit fontScale="92500" lnSpcReduction="20000"/>
          </a:bodyPr>
          <a:lstStyle/>
          <a:p>
            <a:r>
              <a:rPr lang="en-US" dirty="0" smtClean="0"/>
              <a:t>A brief guide about </a:t>
            </a:r>
            <a:r>
              <a:rPr lang="en-US" dirty="0" err="1" smtClean="0"/>
              <a:t>kubernetes</a:t>
            </a:r>
            <a:r>
              <a:rPr lang="en-US" dirty="0" smtClean="0"/>
              <a:t> for 5andhalf team</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065" y="506584"/>
            <a:ext cx="4981434" cy="3667434"/>
          </a:xfrm>
          <a:prstGeom prst="rect">
            <a:avLst/>
          </a:prstGeom>
        </p:spPr>
      </p:pic>
      <p:sp>
        <p:nvSpPr>
          <p:cNvPr id="8" name="Rectangle 7"/>
          <p:cNvSpPr/>
          <p:nvPr/>
        </p:nvSpPr>
        <p:spPr>
          <a:xfrm>
            <a:off x="5162497" y="4983151"/>
            <a:ext cx="1356397" cy="369332"/>
          </a:xfrm>
          <a:prstGeom prst="rect">
            <a:avLst/>
          </a:prstGeom>
        </p:spPr>
        <p:txBody>
          <a:bodyPr wrap="none">
            <a:spAutoFit/>
          </a:bodyPr>
          <a:lstStyle/>
          <a:p>
            <a:r>
              <a:rPr lang="en-US" dirty="0" smtClean="0"/>
              <a:t>By : Ivan Fan</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22363"/>
            <a:ext cx="2036179" cy="1135637"/>
          </a:xfrm>
          <a:prstGeom prst="rect">
            <a:avLst/>
          </a:prstGeom>
        </p:spPr>
      </p:pic>
    </p:spTree>
    <p:extLst>
      <p:ext uri="{BB962C8B-B14F-4D97-AF65-F5344CB8AC3E}">
        <p14:creationId xmlns:p14="http://schemas.microsoft.com/office/powerpoint/2010/main" val="2044989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it </a:t>
            </a:r>
            <a:r>
              <a:rPr lang="en-US" b="1" dirty="0" smtClean="0">
                <a:solidFill>
                  <a:schemeClr val="bg1"/>
                </a:solidFill>
              </a:rPr>
              <a:t>works</a:t>
            </a:r>
            <a:r>
              <a:rPr lang="en-AU" dirty="0" smtClean="0">
                <a:solidFill>
                  <a:schemeClr val="bg1"/>
                </a:solidFill>
              </a:rPr>
              <a:t>? </a:t>
            </a:r>
            <a:endParaRPr lang="en-US" dirty="0">
              <a:solidFill>
                <a:schemeClr val="bg1"/>
              </a:solidFill>
            </a:endParaRPr>
          </a:p>
        </p:txBody>
      </p:sp>
      <p:sp>
        <p:nvSpPr>
          <p:cNvPr id="3" name="Content Placeholder 2"/>
          <p:cNvSpPr>
            <a:spLocks noGrp="1"/>
          </p:cNvSpPr>
          <p:nvPr>
            <p:ph idx="1"/>
          </p:nvPr>
        </p:nvSpPr>
        <p:spPr>
          <a:xfrm>
            <a:off x="838200" y="1690688"/>
            <a:ext cx="5935133" cy="5014912"/>
          </a:xfrm>
        </p:spPr>
        <p:txBody>
          <a:bodyPr/>
          <a:lstStyle/>
          <a:p>
            <a:r>
              <a:rPr lang="en-US" b="1" dirty="0" smtClean="0">
                <a:solidFill>
                  <a:schemeClr val="bg1"/>
                </a:solidFill>
              </a:rPr>
              <a:t>Basic concepts</a:t>
            </a:r>
          </a:p>
          <a:p>
            <a:r>
              <a:rPr lang="en-US" b="1" dirty="0" smtClean="0">
                <a:solidFill>
                  <a:schemeClr val="bg1"/>
                </a:solidFill>
              </a:rPr>
              <a:t>How to do it</a:t>
            </a:r>
            <a:endParaRPr lang="en-US" dirty="0">
              <a:solidFill>
                <a:schemeClr val="bg1"/>
              </a:solidFill>
            </a:endParaRPr>
          </a:p>
          <a:p>
            <a:r>
              <a:rPr lang="en-US" b="1" dirty="0" smtClean="0">
                <a:solidFill>
                  <a:schemeClr val="bg1"/>
                </a:solidFill>
              </a:rPr>
              <a:t>Advanced features</a:t>
            </a:r>
            <a:endParaRPr lang="en-US" dirty="0">
              <a:solidFill>
                <a:schemeClr val="bg1"/>
              </a:solidFill>
            </a:endParaRPr>
          </a:p>
          <a:p>
            <a:endParaRPr lang="en-US" dirty="0">
              <a:solidFill>
                <a:schemeClr val="bg1"/>
              </a:solidFill>
            </a:endParaRPr>
          </a:p>
          <a:p>
            <a:endParaRPr lang="en-US" dirty="0"/>
          </a:p>
          <a:p>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025" y="2624667"/>
            <a:ext cx="3484225" cy="4233333"/>
          </a:xfrm>
          <a:prstGeom prst="rect">
            <a:avLst/>
          </a:prstGeom>
        </p:spPr>
      </p:pic>
    </p:spTree>
    <p:extLst>
      <p:ext uri="{BB962C8B-B14F-4D97-AF65-F5344CB8AC3E}">
        <p14:creationId xmlns:p14="http://schemas.microsoft.com/office/powerpoint/2010/main" val="537797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Basic concepts </a:t>
            </a:r>
            <a:br>
              <a:rPr lang="en-US" b="1" dirty="0" smtClean="0">
                <a:solidFill>
                  <a:schemeClr val="bg1"/>
                </a:solidFill>
              </a:rPr>
            </a:br>
            <a:r>
              <a:rPr lang="en-US" b="1" dirty="0" smtClean="0">
                <a:solidFill>
                  <a:schemeClr val="bg1"/>
                </a:solidFill>
              </a:rPr>
              <a:t>- </a:t>
            </a:r>
            <a:r>
              <a:rPr lang="en-US" b="1" dirty="0">
                <a:solidFill>
                  <a:schemeClr val="bg1"/>
                </a:solidFill>
              </a:rPr>
              <a:t>Kubernetes </a:t>
            </a:r>
            <a:r>
              <a:rPr lang="en-US" b="1" dirty="0" smtClean="0">
                <a:solidFill>
                  <a:schemeClr val="bg1"/>
                </a:solidFill>
              </a:rPr>
              <a:t>Clusters</a:t>
            </a:r>
            <a:endParaRPr lang="en-US" b="1" dirty="0">
              <a:solidFill>
                <a:schemeClr val="bg1"/>
              </a:solidFill>
            </a:endParaRP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1266" y="2265892"/>
            <a:ext cx="7545468" cy="4351338"/>
          </a:xfrm>
        </p:spPr>
      </p:pic>
    </p:spTree>
    <p:extLst>
      <p:ext uri="{BB962C8B-B14F-4D97-AF65-F5344CB8AC3E}">
        <p14:creationId xmlns:p14="http://schemas.microsoft.com/office/powerpoint/2010/main" val="3290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Basic concepts </a:t>
            </a:r>
            <a:br>
              <a:rPr lang="en-US" b="1" dirty="0" smtClean="0">
                <a:solidFill>
                  <a:schemeClr val="bg1"/>
                </a:solidFill>
              </a:rPr>
            </a:br>
            <a:r>
              <a:rPr lang="en-US" b="1" dirty="0" smtClean="0">
                <a:solidFill>
                  <a:schemeClr val="bg1"/>
                </a:solidFill>
              </a:rPr>
              <a:t>- Kubernetes</a:t>
            </a:r>
            <a:r>
              <a:rPr lang="zh-CN" altLang="en-US" b="1" dirty="0" smtClean="0">
                <a:solidFill>
                  <a:schemeClr val="bg1"/>
                </a:solidFill>
              </a:rPr>
              <a:t> </a:t>
            </a:r>
            <a:r>
              <a:rPr lang="en-US" altLang="zh-CN" b="1" dirty="0" smtClean="0">
                <a:solidFill>
                  <a:schemeClr val="bg1"/>
                </a:solidFill>
              </a:rPr>
              <a:t>Deployments</a:t>
            </a:r>
            <a:endParaRPr lang="en-US" dirty="0">
              <a:solidFill>
                <a:schemeClr val="bg1"/>
              </a:solidFill>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9533" y="1690688"/>
            <a:ext cx="8661400" cy="5113910"/>
          </a:xfrm>
        </p:spPr>
      </p:pic>
    </p:spTree>
    <p:extLst>
      <p:ext uri="{BB962C8B-B14F-4D97-AF65-F5344CB8AC3E}">
        <p14:creationId xmlns:p14="http://schemas.microsoft.com/office/powerpoint/2010/main" val="1614964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Basic concepts </a:t>
            </a:r>
            <a:br>
              <a:rPr lang="en-US" b="1" dirty="0" smtClean="0">
                <a:solidFill>
                  <a:schemeClr val="bg1"/>
                </a:solidFill>
              </a:rPr>
            </a:br>
            <a:r>
              <a:rPr lang="en-US" b="1" dirty="0" smtClean="0">
                <a:solidFill>
                  <a:schemeClr val="bg1"/>
                </a:solidFill>
              </a:rPr>
              <a:t>- Kubernetes Pods</a:t>
            </a:r>
            <a:endParaRPr lang="en-US" dirty="0">
              <a:solidFill>
                <a:schemeClr val="bg1"/>
              </a:solidFill>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008400"/>
            <a:ext cx="9372600" cy="4027616"/>
          </a:xfrm>
        </p:spPr>
      </p:pic>
    </p:spTree>
    <p:extLst>
      <p:ext uri="{BB962C8B-B14F-4D97-AF65-F5344CB8AC3E}">
        <p14:creationId xmlns:p14="http://schemas.microsoft.com/office/powerpoint/2010/main" val="2101006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Basic concepts </a:t>
            </a:r>
            <a:br>
              <a:rPr lang="en-US" b="1" dirty="0" smtClean="0">
                <a:solidFill>
                  <a:schemeClr val="bg1"/>
                </a:solidFill>
              </a:rPr>
            </a:br>
            <a:r>
              <a:rPr lang="en-US" b="1" dirty="0" smtClean="0">
                <a:solidFill>
                  <a:schemeClr val="bg1"/>
                </a:solidFill>
              </a:rPr>
              <a:t>- Kubernetes Nodes</a:t>
            </a:r>
            <a:endParaRPr lang="en-US" dirty="0">
              <a:solidFill>
                <a:schemeClr val="bg1"/>
              </a:solidFill>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690688"/>
            <a:ext cx="8881533" cy="4900948"/>
          </a:xfrm>
        </p:spPr>
      </p:pic>
    </p:spTree>
    <p:extLst>
      <p:ext uri="{BB962C8B-B14F-4D97-AF65-F5344CB8AC3E}">
        <p14:creationId xmlns:p14="http://schemas.microsoft.com/office/powerpoint/2010/main" val="1598088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Basic concepts </a:t>
            </a:r>
            <a:br>
              <a:rPr lang="en-US" b="1" dirty="0" smtClean="0">
                <a:solidFill>
                  <a:schemeClr val="bg1"/>
                </a:solidFill>
              </a:rPr>
            </a:br>
            <a:r>
              <a:rPr lang="en-US" b="1" dirty="0" smtClean="0">
                <a:solidFill>
                  <a:schemeClr val="bg1"/>
                </a:solidFill>
              </a:rPr>
              <a:t>- Kubernetes Services</a:t>
            </a:r>
            <a:endParaRPr lang="en-US" dirty="0">
              <a:solidFill>
                <a:schemeClr val="bg1"/>
              </a:solidFill>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690688"/>
            <a:ext cx="4654645" cy="5014912"/>
          </a:xfr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467" y="1576895"/>
            <a:ext cx="4469625" cy="5128705"/>
          </a:xfrm>
          <a:prstGeom prst="rect">
            <a:avLst/>
          </a:prstGeom>
        </p:spPr>
      </p:pic>
    </p:spTree>
    <p:extLst>
      <p:ext uri="{BB962C8B-B14F-4D97-AF65-F5344CB8AC3E}">
        <p14:creationId xmlns:p14="http://schemas.microsoft.com/office/powerpoint/2010/main" val="501581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Basic concepts </a:t>
            </a:r>
            <a:br>
              <a:rPr lang="en-US" b="1" dirty="0" smtClean="0">
                <a:solidFill>
                  <a:schemeClr val="bg1"/>
                </a:solidFill>
              </a:rPr>
            </a:br>
            <a:r>
              <a:rPr lang="en-US" b="1" dirty="0" smtClean="0">
                <a:solidFill>
                  <a:schemeClr val="bg1"/>
                </a:solidFill>
              </a:rPr>
              <a:t>- Scaling an application</a:t>
            </a:r>
            <a:endParaRPr lang="en-US" dirty="0">
              <a:solidFill>
                <a:schemeClr val="bg1"/>
              </a:solidFill>
            </a:endParaRPr>
          </a:p>
        </p:txBody>
      </p:sp>
      <p:sp>
        <p:nvSpPr>
          <p:cNvPr id="3" name="Content Placeholder 2"/>
          <p:cNvSpPr>
            <a:spLocks noGrp="1"/>
          </p:cNvSpPr>
          <p:nvPr>
            <p:ph idx="1"/>
          </p:nvPr>
        </p:nvSpPr>
        <p:spPr>
          <a:xfrm>
            <a:off x="838200" y="1690688"/>
            <a:ext cx="5935133" cy="5014912"/>
          </a:xfrm>
        </p:spPr>
        <p:txBody>
          <a:bodyPr/>
          <a:lstStyle/>
          <a:p>
            <a:r>
              <a:rPr lang="en-US" b="1" dirty="0">
                <a:solidFill>
                  <a:schemeClr val="bg1"/>
                </a:solidFill>
              </a:rPr>
              <a:t>Scaling</a:t>
            </a:r>
            <a:r>
              <a:rPr lang="en-US" dirty="0">
                <a:solidFill>
                  <a:schemeClr val="bg1"/>
                </a:solidFill>
              </a:rPr>
              <a:t> is accomplished by changing the number of replicas in a Deployment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6" y="2999509"/>
            <a:ext cx="3359918" cy="370609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8267" y="2995930"/>
            <a:ext cx="3291892" cy="3709670"/>
          </a:xfrm>
          <a:prstGeom prst="rect">
            <a:avLst/>
          </a:prstGeom>
        </p:spPr>
      </p:pic>
    </p:spTree>
    <p:extLst>
      <p:ext uri="{BB962C8B-B14F-4D97-AF65-F5344CB8AC3E}">
        <p14:creationId xmlns:p14="http://schemas.microsoft.com/office/powerpoint/2010/main" val="1198989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Basic concepts </a:t>
            </a:r>
            <a:br>
              <a:rPr lang="en-US" b="1" dirty="0" smtClean="0">
                <a:solidFill>
                  <a:schemeClr val="bg1"/>
                </a:solidFill>
              </a:rPr>
            </a:br>
            <a:r>
              <a:rPr lang="en-US" b="1" dirty="0" smtClean="0">
                <a:solidFill>
                  <a:schemeClr val="bg1"/>
                </a:solidFill>
              </a:rPr>
              <a:t>- Scaling an application</a:t>
            </a:r>
            <a:endParaRPr lang="en-US" dirty="0">
              <a:solidFill>
                <a:schemeClr val="bg1"/>
              </a:solidFill>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68573" y="1690688"/>
            <a:ext cx="4674917" cy="5014912"/>
          </a:xfrm>
        </p:spPr>
      </p:pic>
    </p:spTree>
    <p:extLst>
      <p:ext uri="{BB962C8B-B14F-4D97-AF65-F5344CB8AC3E}">
        <p14:creationId xmlns:p14="http://schemas.microsoft.com/office/powerpoint/2010/main" val="1034674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to do </a:t>
            </a:r>
            <a:r>
              <a:rPr lang="en-US" b="1" dirty="0" smtClean="0">
                <a:solidFill>
                  <a:schemeClr val="bg1"/>
                </a:solidFill>
              </a:rPr>
              <a:t>it : </a:t>
            </a:r>
            <a:r>
              <a:rPr lang="en-US" b="1" dirty="0" err="1" smtClean="0">
                <a:solidFill>
                  <a:schemeClr val="bg1"/>
                </a:solidFill>
              </a:rPr>
              <a:t>kubectl</a:t>
            </a:r>
            <a:endParaRPr lang="en-US" dirty="0">
              <a:solidFill>
                <a:schemeClr val="bg1"/>
              </a:solidFill>
            </a:endParaRPr>
          </a:p>
        </p:txBody>
      </p:sp>
      <p:sp>
        <p:nvSpPr>
          <p:cNvPr id="3" name="Content Placeholder 2"/>
          <p:cNvSpPr>
            <a:spLocks noGrp="1"/>
          </p:cNvSpPr>
          <p:nvPr>
            <p:ph idx="1"/>
          </p:nvPr>
        </p:nvSpPr>
        <p:spPr>
          <a:xfrm>
            <a:off x="838200" y="1825625"/>
            <a:ext cx="5427133" cy="4761442"/>
          </a:xfrm>
        </p:spPr>
        <p:txBody>
          <a:bodyPr/>
          <a:lstStyle/>
          <a:p>
            <a:r>
              <a:rPr lang="en-US" dirty="0" smtClean="0">
                <a:solidFill>
                  <a:schemeClr val="bg1"/>
                </a:solidFill>
              </a:rPr>
              <a:t>K8s provides a command line tool box for all relevant operations</a:t>
            </a:r>
          </a:p>
          <a:p>
            <a:r>
              <a:rPr lang="en-US" dirty="0" smtClean="0">
                <a:solidFill>
                  <a:schemeClr val="bg1"/>
                </a:solidFill>
              </a:rPr>
              <a:t>GCE has</a:t>
            </a:r>
            <a:r>
              <a:rPr lang="en-US" dirty="0" smtClean="0">
                <a:solidFill>
                  <a:schemeClr val="bg1"/>
                </a:solidFill>
              </a:rPr>
              <a:t> the native support for </a:t>
            </a:r>
            <a:r>
              <a:rPr lang="en-US" b="1" dirty="0" err="1">
                <a:solidFill>
                  <a:schemeClr val="bg1"/>
                </a:solidFill>
              </a:rPr>
              <a:t>kubectl</a:t>
            </a:r>
            <a:endParaRPr lang="en-US" dirty="0">
              <a:solidFill>
                <a:schemeClr val="bg1"/>
              </a:solidFill>
            </a:endParaRPr>
          </a:p>
        </p:txBody>
      </p:sp>
    </p:spTree>
    <p:extLst>
      <p:ext uri="{BB962C8B-B14F-4D97-AF65-F5344CB8AC3E}">
        <p14:creationId xmlns:p14="http://schemas.microsoft.com/office/powerpoint/2010/main" val="14563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Example: Stream Lending</a:t>
            </a:r>
            <a:endParaRPr lang="en-US" b="1" dirty="0">
              <a:solidFill>
                <a:schemeClr val="bg1"/>
              </a:solidFill>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4"/>
          <a:stretch>
            <a:fillRect/>
          </a:stretch>
        </p:blipFill>
        <p:spPr>
          <a:xfrm>
            <a:off x="999067" y="1335088"/>
            <a:ext cx="7620000" cy="5399254"/>
          </a:xfrm>
          <a:prstGeom prst="rect">
            <a:avLst/>
          </a:prstGeom>
        </p:spPr>
      </p:pic>
    </p:spTree>
    <p:extLst>
      <p:ext uri="{BB962C8B-B14F-4D97-AF65-F5344CB8AC3E}">
        <p14:creationId xmlns:p14="http://schemas.microsoft.com/office/powerpoint/2010/main" val="1292895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What is it? </a:t>
            </a:r>
            <a:endParaRPr lang="en-US" b="1" dirty="0">
              <a:solidFill>
                <a:schemeClr val="bg1"/>
              </a:solidFill>
            </a:endParaRPr>
          </a:p>
        </p:txBody>
      </p:sp>
      <p:sp>
        <p:nvSpPr>
          <p:cNvPr id="3" name="Content Placeholder 2"/>
          <p:cNvSpPr>
            <a:spLocks noGrp="1"/>
          </p:cNvSpPr>
          <p:nvPr>
            <p:ph idx="1"/>
          </p:nvPr>
        </p:nvSpPr>
        <p:spPr>
          <a:xfrm>
            <a:off x="838200" y="1825625"/>
            <a:ext cx="5461000" cy="4351338"/>
          </a:xfrm>
        </p:spPr>
        <p:txBody>
          <a:bodyPr/>
          <a:lstStyle/>
          <a:p>
            <a:r>
              <a:rPr lang="en-US" b="1" dirty="0" smtClean="0">
                <a:solidFill>
                  <a:schemeClr val="bg1"/>
                </a:solidFill>
              </a:rPr>
              <a:t>Kubernetes</a:t>
            </a:r>
            <a:r>
              <a:rPr lang="en-US" dirty="0" smtClean="0">
                <a:solidFill>
                  <a:schemeClr val="bg1"/>
                </a:solidFill>
              </a:rPr>
              <a:t> </a:t>
            </a:r>
            <a:r>
              <a:rPr lang="en-US" dirty="0">
                <a:solidFill>
                  <a:schemeClr val="bg1"/>
                </a:solidFill>
              </a:rPr>
              <a:t>is an open-source system for automating deployment, scaling, and management of containerized applications.</a:t>
            </a:r>
          </a:p>
          <a:p>
            <a:endParaRPr lang="en-US" dirty="0" smtClean="0"/>
          </a:p>
          <a:p>
            <a:endParaRPr lang="en-US" dirty="0"/>
          </a:p>
          <a:p>
            <a:r>
              <a:rPr lang="en-US" dirty="0" smtClean="0">
                <a:solidFill>
                  <a:schemeClr val="bg1"/>
                </a:solidFill>
              </a:rPr>
              <a:t>It’s a containers framework for deployment</a:t>
            </a:r>
            <a:endParaRPr lang="en-US" dirty="0">
              <a:solidFill>
                <a:schemeClr val="bg1"/>
              </a:solidFill>
            </a:endParaRPr>
          </a:p>
        </p:txBody>
      </p:sp>
    </p:spTree>
    <p:extLst>
      <p:ext uri="{BB962C8B-B14F-4D97-AF65-F5344CB8AC3E}">
        <p14:creationId xmlns:p14="http://schemas.microsoft.com/office/powerpoint/2010/main" val="93949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Advanced F</a:t>
            </a:r>
            <a:r>
              <a:rPr lang="en-US" b="1" dirty="0" smtClean="0">
                <a:solidFill>
                  <a:schemeClr val="bg1"/>
                </a:solidFill>
              </a:rPr>
              <a:t>eatures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Storage</a:t>
            </a:r>
          </a:p>
          <a:p>
            <a:r>
              <a:rPr lang="en-US" dirty="0" smtClean="0">
                <a:solidFill>
                  <a:schemeClr val="bg1"/>
                </a:solidFill>
              </a:rPr>
              <a:t>Network</a:t>
            </a:r>
          </a:p>
          <a:p>
            <a:r>
              <a:rPr lang="en-US" dirty="0" smtClean="0">
                <a:solidFill>
                  <a:schemeClr val="bg1"/>
                </a:solidFill>
              </a:rPr>
              <a:t>Service</a:t>
            </a:r>
          </a:p>
          <a:p>
            <a:r>
              <a:rPr lang="en-US" dirty="0" smtClean="0">
                <a:solidFill>
                  <a:schemeClr val="bg1"/>
                </a:solidFill>
              </a:rPr>
              <a:t>Configuration</a:t>
            </a:r>
            <a:endParaRPr lang="en-US" dirty="0" smtClean="0">
              <a:solidFill>
                <a:schemeClr val="bg1"/>
              </a:solidFill>
            </a:endParaRPr>
          </a:p>
          <a:p>
            <a:endParaRPr lang="en-US" dirty="0"/>
          </a:p>
        </p:txBody>
      </p:sp>
    </p:spTree>
    <p:extLst>
      <p:ext uri="{BB962C8B-B14F-4D97-AF65-F5344CB8AC3E}">
        <p14:creationId xmlns:p14="http://schemas.microsoft.com/office/powerpoint/2010/main" val="880560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Storage : NFS (Network File System)</a:t>
            </a:r>
            <a:endParaRPr lang="en-US" b="1" dirty="0">
              <a:solidFill>
                <a:schemeClr val="bg1"/>
              </a:solidFill>
            </a:endParaRPr>
          </a:p>
        </p:txBody>
      </p:sp>
      <p:sp>
        <p:nvSpPr>
          <p:cNvPr id="3" name="Content Placeholder 2"/>
          <p:cNvSpPr>
            <a:spLocks noGrp="1"/>
          </p:cNvSpPr>
          <p:nvPr>
            <p:ph idx="1"/>
          </p:nvPr>
        </p:nvSpPr>
        <p:spPr>
          <a:xfrm>
            <a:off x="838200" y="1825625"/>
            <a:ext cx="5816600" cy="4388908"/>
          </a:xfrm>
        </p:spPr>
        <p:txBody>
          <a:bodyPr/>
          <a:lstStyle/>
          <a:p>
            <a:r>
              <a:rPr lang="en-US" b="1" dirty="0" smtClean="0">
                <a:solidFill>
                  <a:schemeClr val="bg1"/>
                </a:solidFill>
              </a:rPr>
              <a:t>Volumes</a:t>
            </a:r>
          </a:p>
          <a:p>
            <a:r>
              <a:rPr lang="en-US" b="1" dirty="0">
                <a:solidFill>
                  <a:schemeClr val="bg1"/>
                </a:solidFill>
              </a:rPr>
              <a:t>Persistent </a:t>
            </a:r>
            <a:r>
              <a:rPr lang="en-US" b="1" dirty="0" smtClean="0">
                <a:solidFill>
                  <a:schemeClr val="bg1"/>
                </a:solidFill>
              </a:rPr>
              <a:t>Volumes: GCE, AWS </a:t>
            </a:r>
            <a:r>
              <a:rPr lang="en-US" b="1" dirty="0" err="1" smtClean="0">
                <a:solidFill>
                  <a:schemeClr val="bg1"/>
                </a:solidFill>
              </a:rPr>
              <a:t>etc</a:t>
            </a:r>
            <a:endParaRPr lang="en-US" b="1" dirty="0" smtClean="0">
              <a:solidFill>
                <a:schemeClr val="bg1"/>
              </a:solidFill>
            </a:endParaRPr>
          </a:p>
          <a:p>
            <a:r>
              <a:rPr lang="en-US" b="1" dirty="0" smtClean="0">
                <a:solidFill>
                  <a:schemeClr val="bg1"/>
                </a:solidFill>
              </a:rPr>
              <a:t>Container </a:t>
            </a:r>
            <a:r>
              <a:rPr lang="en-US" b="1" dirty="0">
                <a:solidFill>
                  <a:schemeClr val="bg1"/>
                </a:solidFill>
              </a:rPr>
              <a:t>Storage </a:t>
            </a:r>
            <a:r>
              <a:rPr lang="en-US" b="1" dirty="0" smtClean="0">
                <a:solidFill>
                  <a:schemeClr val="bg1"/>
                </a:solidFill>
              </a:rPr>
              <a:t>Interface (standard)</a:t>
            </a:r>
          </a:p>
          <a:p>
            <a:r>
              <a:rPr lang="en-US" b="1" dirty="0" smtClean="0">
                <a:solidFill>
                  <a:schemeClr val="bg1"/>
                </a:solidFill>
              </a:rPr>
              <a:t>GC strategy: Retain, Delete and Recycle</a:t>
            </a:r>
            <a:endParaRPr lang="en-US" dirty="0">
              <a:solidFill>
                <a:schemeClr val="bg1"/>
              </a:solidFill>
            </a:endParaRPr>
          </a:p>
          <a:p>
            <a:endParaRPr lang="en-US" b="1" dirty="0" smtClean="0">
              <a:solidFill>
                <a:schemeClr val="bg1"/>
              </a:solidFill>
            </a:endParaRPr>
          </a:p>
          <a:p>
            <a:endParaRPr lang="en-US" b="1" dirty="0">
              <a:solidFill>
                <a:schemeClr val="bg1"/>
              </a:solidFill>
            </a:endParaRPr>
          </a:p>
          <a:p>
            <a:endParaRPr lang="en-US" b="1" dirty="0" smtClean="0">
              <a:solidFill>
                <a:schemeClr val="bg1"/>
              </a:solidFill>
            </a:endParaRPr>
          </a:p>
          <a:p>
            <a:endParaRPr lang="en-US" b="1"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4800" y="2043112"/>
            <a:ext cx="5260929" cy="3953934"/>
          </a:xfrm>
          <a:prstGeom prst="rect">
            <a:avLst/>
          </a:prstGeom>
        </p:spPr>
      </p:pic>
    </p:spTree>
    <p:extLst>
      <p:ext uri="{BB962C8B-B14F-4D97-AF65-F5344CB8AC3E}">
        <p14:creationId xmlns:p14="http://schemas.microsoft.com/office/powerpoint/2010/main" val="1582856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Network</a:t>
            </a:r>
            <a:endParaRPr lang="en-US" b="1" dirty="0">
              <a:solidFill>
                <a:schemeClr val="bg1"/>
              </a:solidFill>
            </a:endParaRPr>
          </a:p>
        </p:txBody>
      </p:sp>
      <p:sp>
        <p:nvSpPr>
          <p:cNvPr id="3" name="Content Placeholder 2"/>
          <p:cNvSpPr>
            <a:spLocks noGrp="1"/>
          </p:cNvSpPr>
          <p:nvPr>
            <p:ph idx="1"/>
          </p:nvPr>
        </p:nvSpPr>
        <p:spPr>
          <a:xfrm>
            <a:off x="838200" y="1825624"/>
            <a:ext cx="5494867" cy="4879975"/>
          </a:xfrm>
        </p:spPr>
        <p:txBody>
          <a:bodyPr/>
          <a:lstStyle/>
          <a:p>
            <a:r>
              <a:rPr lang="en-US" dirty="0" smtClean="0">
                <a:solidFill>
                  <a:schemeClr val="bg1"/>
                </a:solidFill>
              </a:rPr>
              <a:t>Service Discovery &amp; Health check</a:t>
            </a:r>
          </a:p>
          <a:p>
            <a:r>
              <a:rPr lang="en-US" dirty="0" smtClean="0">
                <a:solidFill>
                  <a:schemeClr val="bg1"/>
                </a:solidFill>
              </a:rPr>
              <a:t>Internal: Pod to Pod (global unique IP), Pod to Service (cluster IP,  </a:t>
            </a:r>
            <a:r>
              <a:rPr lang="en-US" dirty="0" err="1" smtClean="0">
                <a:solidFill>
                  <a:schemeClr val="bg1"/>
                </a:solidFill>
              </a:rPr>
              <a:t>kube</a:t>
            </a:r>
            <a:r>
              <a:rPr lang="en-US" dirty="0" smtClean="0">
                <a:solidFill>
                  <a:schemeClr val="bg1"/>
                </a:solidFill>
              </a:rPr>
              <a:t>-DNS), </a:t>
            </a:r>
            <a:r>
              <a:rPr lang="en-US" dirty="0" err="1">
                <a:solidFill>
                  <a:schemeClr val="bg1"/>
                </a:solidFill>
              </a:rPr>
              <a:t>etcd</a:t>
            </a:r>
            <a:endParaRPr lang="en-US" dirty="0" smtClean="0">
              <a:solidFill>
                <a:schemeClr val="bg1"/>
              </a:solidFill>
            </a:endParaRPr>
          </a:p>
          <a:p>
            <a:r>
              <a:rPr lang="en-US" dirty="0" smtClean="0">
                <a:solidFill>
                  <a:schemeClr val="bg1"/>
                </a:solidFill>
              </a:rPr>
              <a:t>External: Load Balancer, Ingress</a:t>
            </a:r>
          </a:p>
          <a:p>
            <a:endParaRPr lang="en-US" dirty="0">
              <a:solidFill>
                <a:schemeClr val="bg1"/>
              </a:solidFill>
            </a:endParaRPr>
          </a:p>
          <a:p>
            <a:endParaRPr lang="en-US" dirty="0" smtClean="0">
              <a:solidFill>
                <a:schemeClr val="bg1"/>
              </a:solidFill>
            </a:endParaRPr>
          </a:p>
          <a:p>
            <a:r>
              <a:rPr lang="en-US" dirty="0" smtClean="0">
                <a:solidFill>
                  <a:schemeClr val="bg1"/>
                </a:solidFill>
              </a:rPr>
              <a:t>Flannel: connection between different machines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539477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Service</a:t>
            </a:r>
            <a:endParaRPr lang="en-US" b="1" dirty="0">
              <a:solidFill>
                <a:schemeClr val="bg1"/>
              </a:solidFill>
            </a:endParaRPr>
          </a:p>
        </p:txBody>
      </p:sp>
      <p:sp>
        <p:nvSpPr>
          <p:cNvPr id="3" name="Content Placeholder 2"/>
          <p:cNvSpPr>
            <a:spLocks noGrp="1"/>
          </p:cNvSpPr>
          <p:nvPr>
            <p:ph idx="1"/>
          </p:nvPr>
        </p:nvSpPr>
        <p:spPr/>
        <p:txBody>
          <a:bodyPr/>
          <a:lstStyle/>
          <a:p>
            <a:r>
              <a:rPr lang="en-US" b="1" dirty="0" smtClean="0">
                <a:solidFill>
                  <a:schemeClr val="bg1"/>
                </a:solidFill>
              </a:rPr>
              <a:t>Stateless</a:t>
            </a:r>
          </a:p>
          <a:p>
            <a:r>
              <a:rPr lang="en-US" b="1" dirty="0" err="1" smtClean="0">
                <a:solidFill>
                  <a:schemeClr val="bg1"/>
                </a:solidFill>
              </a:rPr>
              <a:t>Stateful</a:t>
            </a:r>
            <a:endParaRPr lang="en-US" b="1" dirty="0">
              <a:solidFill>
                <a:schemeClr val="bg1"/>
              </a:solidFill>
            </a:endParaRPr>
          </a:p>
        </p:txBody>
      </p:sp>
    </p:spTree>
    <p:extLst>
      <p:ext uri="{BB962C8B-B14F-4D97-AF65-F5344CB8AC3E}">
        <p14:creationId xmlns:p14="http://schemas.microsoft.com/office/powerpoint/2010/main" val="1385429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Configuration</a:t>
            </a:r>
            <a:endParaRPr lang="en-US" b="1" dirty="0">
              <a:solidFill>
                <a:schemeClr val="bg1"/>
              </a:solidFill>
            </a:endParaRPr>
          </a:p>
        </p:txBody>
      </p:sp>
      <p:sp>
        <p:nvSpPr>
          <p:cNvPr id="3" name="Content Placeholder 2"/>
          <p:cNvSpPr>
            <a:spLocks noGrp="1"/>
          </p:cNvSpPr>
          <p:nvPr>
            <p:ph idx="1"/>
          </p:nvPr>
        </p:nvSpPr>
        <p:spPr/>
        <p:txBody>
          <a:bodyPr/>
          <a:lstStyle/>
          <a:p>
            <a:r>
              <a:rPr lang="en-US" b="1" dirty="0" err="1" smtClean="0">
                <a:solidFill>
                  <a:schemeClr val="bg1"/>
                </a:solidFill>
              </a:rPr>
              <a:t>Yaml</a:t>
            </a:r>
            <a:r>
              <a:rPr lang="en-US" b="1" dirty="0" smtClean="0">
                <a:solidFill>
                  <a:schemeClr val="bg1"/>
                </a:solidFill>
              </a:rPr>
              <a:t> </a:t>
            </a:r>
          </a:p>
          <a:p>
            <a:r>
              <a:rPr lang="en-US" b="1" dirty="0" err="1" smtClean="0">
                <a:solidFill>
                  <a:schemeClr val="bg1"/>
                </a:solidFill>
              </a:rPr>
              <a:t>Deployment.yml</a:t>
            </a:r>
            <a:endParaRPr lang="en-US" b="1" dirty="0" smtClean="0">
              <a:solidFill>
                <a:schemeClr val="bg1"/>
              </a:solidFill>
            </a:endParaRPr>
          </a:p>
          <a:p>
            <a:r>
              <a:rPr lang="en-US" b="1" dirty="0" err="1" smtClean="0">
                <a:solidFill>
                  <a:schemeClr val="bg1"/>
                </a:solidFill>
              </a:rPr>
              <a:t>Service.yml</a:t>
            </a:r>
            <a:endParaRPr lang="en-US" b="1"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5402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2905125"/>
            <a:ext cx="10515600" cy="1325563"/>
          </a:xfrm>
        </p:spPr>
        <p:txBody>
          <a:bodyPr>
            <a:normAutofit/>
          </a:bodyPr>
          <a:lstStyle/>
          <a:p>
            <a:r>
              <a:rPr lang="en-US" sz="6000" b="1" dirty="0" smtClean="0">
                <a:solidFill>
                  <a:schemeClr val="bg1"/>
                </a:solidFill>
              </a:rPr>
              <a:t>Questions?</a:t>
            </a:r>
            <a:endParaRPr lang="en-US" sz="6000" b="1" dirty="0">
              <a:solidFill>
                <a:schemeClr val="bg1"/>
              </a:solidFill>
            </a:endParaRPr>
          </a:p>
        </p:txBody>
      </p:sp>
    </p:spTree>
    <p:extLst>
      <p:ext uri="{BB962C8B-B14F-4D97-AF65-F5344CB8AC3E}">
        <p14:creationId xmlns:p14="http://schemas.microsoft.com/office/powerpoint/2010/main" val="506140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2905125"/>
            <a:ext cx="10515600" cy="1325563"/>
          </a:xfrm>
        </p:spPr>
        <p:txBody>
          <a:bodyPr>
            <a:normAutofit/>
          </a:bodyPr>
          <a:lstStyle/>
          <a:p>
            <a:r>
              <a:rPr lang="en-US" sz="6000" b="1" dirty="0" smtClean="0">
                <a:solidFill>
                  <a:schemeClr val="bg1"/>
                </a:solidFill>
              </a:rPr>
              <a:t>End    -  </a:t>
            </a:r>
            <a:r>
              <a:rPr lang="en-US" sz="6000" b="1" dirty="0">
                <a:solidFill>
                  <a:schemeClr val="bg1"/>
                </a:solidFill>
              </a:rPr>
              <a:t>What’s Next?</a:t>
            </a:r>
            <a:endParaRPr lang="en-US" sz="6000" b="1" dirty="0">
              <a:solidFill>
                <a:schemeClr val="bg1"/>
              </a:solidFill>
            </a:endParaRPr>
          </a:p>
        </p:txBody>
      </p:sp>
    </p:spTree>
    <p:extLst>
      <p:ext uri="{BB962C8B-B14F-4D97-AF65-F5344CB8AC3E}">
        <p14:creationId xmlns:p14="http://schemas.microsoft.com/office/powerpoint/2010/main" val="1593899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What is it? </a:t>
            </a:r>
            <a:br>
              <a:rPr lang="en-US" b="1" dirty="0" smtClean="0">
                <a:solidFill>
                  <a:schemeClr val="bg1"/>
                </a:solidFill>
              </a:rPr>
            </a:br>
            <a:r>
              <a:rPr lang="en-US" b="1" dirty="0">
                <a:solidFill>
                  <a:schemeClr val="bg1"/>
                </a:solidFill>
              </a:rPr>
              <a:t> </a:t>
            </a:r>
            <a:r>
              <a:rPr lang="en-US" b="1" dirty="0" smtClean="0">
                <a:solidFill>
                  <a:schemeClr val="bg1"/>
                </a:solidFill>
              </a:rPr>
              <a:t>    </a:t>
            </a:r>
            <a:r>
              <a:rPr lang="mr-IN" b="1" dirty="0" smtClean="0">
                <a:solidFill>
                  <a:schemeClr val="bg1"/>
                </a:solidFill>
              </a:rPr>
              <a:t>–</a:t>
            </a:r>
            <a:r>
              <a:rPr lang="en-US" b="1" dirty="0" smtClean="0">
                <a:solidFill>
                  <a:schemeClr val="bg1"/>
                </a:solidFill>
              </a:rPr>
              <a:t> Container? </a:t>
            </a:r>
            <a:endParaRPr lang="en-US" b="1" dirty="0">
              <a:solidFill>
                <a:schemeClr val="bg1"/>
              </a:solidFill>
            </a:endParaRPr>
          </a:p>
        </p:txBody>
      </p:sp>
      <p:sp>
        <p:nvSpPr>
          <p:cNvPr id="3" name="Content Placeholder 2"/>
          <p:cNvSpPr>
            <a:spLocks noGrp="1"/>
          </p:cNvSpPr>
          <p:nvPr>
            <p:ph idx="1"/>
          </p:nvPr>
        </p:nvSpPr>
        <p:spPr>
          <a:xfrm>
            <a:off x="838200" y="1825625"/>
            <a:ext cx="5461000" cy="4351338"/>
          </a:xfrm>
        </p:spPr>
        <p:txBody>
          <a:bodyPr/>
          <a:lstStyle/>
          <a:p>
            <a:r>
              <a:rPr lang="en-US" dirty="0">
                <a:solidFill>
                  <a:schemeClr val="bg1"/>
                </a:solidFill>
              </a:rPr>
              <a:t>A </a:t>
            </a:r>
            <a:r>
              <a:rPr lang="en-US" b="1" dirty="0">
                <a:solidFill>
                  <a:schemeClr val="bg1"/>
                </a:solidFill>
              </a:rPr>
              <a:t>container</a:t>
            </a:r>
            <a:r>
              <a:rPr lang="en-US" dirty="0">
                <a:solidFill>
                  <a:schemeClr val="bg1"/>
                </a:solidFill>
              </a:rPr>
              <a:t> </a:t>
            </a:r>
            <a:r>
              <a:rPr lang="en-US" dirty="0" smtClean="0">
                <a:solidFill>
                  <a:schemeClr val="bg1"/>
                </a:solidFill>
              </a:rPr>
              <a:t>is </a:t>
            </a:r>
            <a:r>
              <a:rPr lang="en-US" dirty="0">
                <a:solidFill>
                  <a:schemeClr val="bg1"/>
                </a:solidFill>
              </a:rPr>
              <a:t>a lightweight, stand-alone, executable package of a piece of software that includes everything needed to run it: code, runtime, system tools, system libraries, settings. </a:t>
            </a:r>
            <a:endParaRPr lang="en-US" dirty="0" smtClean="0">
              <a:solidFill>
                <a:schemeClr val="bg1"/>
              </a:solidFill>
            </a:endParaRPr>
          </a:p>
          <a:p>
            <a:endParaRPr lang="en-US" dirty="0">
              <a:solidFill>
                <a:schemeClr val="bg1"/>
              </a:solidFill>
            </a:endParaRPr>
          </a:p>
          <a:p>
            <a:r>
              <a:rPr lang="en-US" dirty="0" smtClean="0">
                <a:solidFill>
                  <a:schemeClr val="bg1"/>
                </a:solidFill>
              </a:rPr>
              <a:t>With the </a:t>
            </a:r>
            <a:r>
              <a:rPr lang="en-US" b="1" dirty="0" smtClean="0">
                <a:solidFill>
                  <a:schemeClr val="bg1"/>
                </a:solidFill>
              </a:rPr>
              <a:t>Container</a:t>
            </a:r>
            <a:r>
              <a:rPr lang="en-US" dirty="0" smtClean="0">
                <a:solidFill>
                  <a:schemeClr val="bg1"/>
                </a:solidFill>
              </a:rPr>
              <a:t>, we can setup the dev and runtime environment with only </a:t>
            </a:r>
            <a:r>
              <a:rPr lang="en-US" b="1" dirty="0" smtClean="0">
                <a:solidFill>
                  <a:schemeClr val="bg1"/>
                </a:solidFill>
              </a:rPr>
              <a:t>one click</a:t>
            </a:r>
            <a:r>
              <a:rPr lang="en-US" dirty="0" smtClean="0">
                <a:solidFill>
                  <a:schemeClr val="bg1"/>
                </a:solidFill>
              </a:rPr>
              <a: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852" y="1320800"/>
            <a:ext cx="5953148" cy="4856163"/>
          </a:xfrm>
          <a:prstGeom prst="rect">
            <a:avLst/>
          </a:prstGeom>
        </p:spPr>
      </p:pic>
    </p:spTree>
    <p:extLst>
      <p:ext uri="{BB962C8B-B14F-4D97-AF65-F5344CB8AC3E}">
        <p14:creationId xmlns:p14="http://schemas.microsoft.com/office/powerpoint/2010/main" val="480803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What is it? </a:t>
            </a:r>
            <a:br>
              <a:rPr lang="en-US" b="1" dirty="0" smtClean="0">
                <a:solidFill>
                  <a:schemeClr val="bg1"/>
                </a:solidFill>
              </a:rPr>
            </a:br>
            <a:r>
              <a:rPr lang="en-US" b="1" dirty="0">
                <a:solidFill>
                  <a:schemeClr val="bg1"/>
                </a:solidFill>
              </a:rPr>
              <a:t> </a:t>
            </a:r>
            <a:r>
              <a:rPr lang="en-US" b="1" dirty="0" smtClean="0">
                <a:solidFill>
                  <a:schemeClr val="bg1"/>
                </a:solidFill>
              </a:rPr>
              <a:t>    </a:t>
            </a:r>
            <a:r>
              <a:rPr lang="mr-IN" b="1" dirty="0" smtClean="0">
                <a:solidFill>
                  <a:schemeClr val="bg1"/>
                </a:solidFill>
              </a:rPr>
              <a:t>–</a:t>
            </a:r>
            <a:r>
              <a:rPr lang="en-US" b="1" dirty="0" smtClean="0">
                <a:solidFill>
                  <a:schemeClr val="bg1"/>
                </a:solidFill>
              </a:rPr>
              <a:t> Container? </a:t>
            </a:r>
            <a:endParaRPr lang="en-US" b="1" dirty="0">
              <a:solidFill>
                <a:schemeClr val="bg1"/>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6697133" cy="5117245"/>
          </a:xfrm>
        </p:spPr>
      </p:pic>
    </p:spTree>
    <p:extLst>
      <p:ext uri="{BB962C8B-B14F-4D97-AF65-F5344CB8AC3E}">
        <p14:creationId xmlns:p14="http://schemas.microsoft.com/office/powerpoint/2010/main" val="2124025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What is it? </a:t>
            </a:r>
            <a:br>
              <a:rPr lang="en-US" b="1" dirty="0" smtClean="0">
                <a:solidFill>
                  <a:schemeClr val="bg1"/>
                </a:solidFill>
              </a:rPr>
            </a:br>
            <a:r>
              <a:rPr lang="en-US" b="1" dirty="0">
                <a:solidFill>
                  <a:schemeClr val="bg1"/>
                </a:solidFill>
              </a:rPr>
              <a:t> </a:t>
            </a:r>
            <a:r>
              <a:rPr lang="en-US" b="1" dirty="0" smtClean="0">
                <a:solidFill>
                  <a:schemeClr val="bg1"/>
                </a:solidFill>
              </a:rPr>
              <a:t>    - a production solution for container</a:t>
            </a:r>
            <a:endParaRPr lang="en-US" b="1" dirty="0">
              <a:solidFill>
                <a:schemeClr val="bg1"/>
              </a:solidFill>
            </a:endParaRPr>
          </a:p>
        </p:txBody>
      </p:sp>
      <p:sp>
        <p:nvSpPr>
          <p:cNvPr id="3" name="Content Placeholder 2"/>
          <p:cNvSpPr>
            <a:spLocks noGrp="1"/>
          </p:cNvSpPr>
          <p:nvPr>
            <p:ph idx="1"/>
          </p:nvPr>
        </p:nvSpPr>
        <p:spPr>
          <a:xfrm>
            <a:off x="838200" y="1825625"/>
            <a:ext cx="5461000" cy="4351338"/>
          </a:xfrm>
        </p:spPr>
        <p:txBody>
          <a:bodyPr/>
          <a:lstStyle/>
          <a:p>
            <a:r>
              <a:rPr lang="en-US" b="1" dirty="0" smtClean="0">
                <a:solidFill>
                  <a:schemeClr val="bg1"/>
                </a:solidFill>
              </a:rPr>
              <a:t>Kubernetes</a:t>
            </a:r>
            <a:r>
              <a:rPr lang="en-US" dirty="0" smtClean="0">
                <a:solidFill>
                  <a:schemeClr val="bg1"/>
                </a:solidFill>
              </a:rPr>
              <a:t> </a:t>
            </a:r>
            <a:r>
              <a:rPr lang="en-US" dirty="0">
                <a:solidFill>
                  <a:schemeClr val="bg1"/>
                </a:solidFill>
              </a:rPr>
              <a:t>groups containers that make up an application into logical units for easy management and discovery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4112294"/>
            <a:ext cx="5966883" cy="2199605"/>
          </a:xfrm>
          <a:prstGeom prst="rect">
            <a:avLst/>
          </a:prstGeom>
        </p:spPr>
      </p:pic>
    </p:spTree>
    <p:extLst>
      <p:ext uri="{BB962C8B-B14F-4D97-AF65-F5344CB8AC3E}">
        <p14:creationId xmlns:p14="http://schemas.microsoft.com/office/powerpoint/2010/main" val="2030053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Why should we use it?</a:t>
            </a:r>
            <a:endParaRPr lang="en-US" dirty="0">
              <a:solidFill>
                <a:schemeClr val="bg1"/>
              </a:solidFill>
            </a:endParaRPr>
          </a:p>
        </p:txBody>
      </p:sp>
      <p:sp>
        <p:nvSpPr>
          <p:cNvPr id="3" name="Content Placeholder 2"/>
          <p:cNvSpPr>
            <a:spLocks noGrp="1"/>
          </p:cNvSpPr>
          <p:nvPr>
            <p:ph idx="1"/>
          </p:nvPr>
        </p:nvSpPr>
        <p:spPr>
          <a:xfrm>
            <a:off x="838200" y="1825625"/>
            <a:ext cx="5461000" cy="4351338"/>
          </a:xfrm>
        </p:spPr>
        <p:txBody>
          <a:bodyPr/>
          <a:lstStyle/>
          <a:p>
            <a:r>
              <a:rPr lang="en-US" dirty="0">
                <a:solidFill>
                  <a:schemeClr val="bg1"/>
                </a:solidFill>
              </a:rPr>
              <a:t>Deploy your applications quickly and predictably.</a:t>
            </a:r>
          </a:p>
          <a:p>
            <a:r>
              <a:rPr lang="en-US" dirty="0">
                <a:solidFill>
                  <a:schemeClr val="bg1"/>
                </a:solidFill>
              </a:rPr>
              <a:t>Scale your applications on the fly.</a:t>
            </a:r>
          </a:p>
          <a:p>
            <a:r>
              <a:rPr lang="en-US" dirty="0">
                <a:solidFill>
                  <a:schemeClr val="bg1"/>
                </a:solidFill>
              </a:rPr>
              <a:t>Roll out new features seamlessly</a:t>
            </a:r>
            <a:r>
              <a:rPr lang="en-US" dirty="0" smtClean="0">
                <a:solidFill>
                  <a:schemeClr val="bg1"/>
                </a:solidFill>
              </a:rPr>
              <a:t>.</a:t>
            </a:r>
          </a:p>
          <a:p>
            <a:r>
              <a:rPr lang="en-US" dirty="0">
                <a:solidFill>
                  <a:schemeClr val="bg1"/>
                </a:solidFill>
              </a:rPr>
              <a:t>Limit hardware usage to required resources only.</a:t>
            </a:r>
          </a:p>
          <a:p>
            <a:endParaRPr lang="en-US"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334" y="4455846"/>
            <a:ext cx="2099734" cy="20997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34" y="4445000"/>
            <a:ext cx="2032000" cy="2032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1834" y="4444999"/>
            <a:ext cx="2032000" cy="2032000"/>
          </a:xfrm>
          <a:prstGeom prst="rect">
            <a:avLst/>
          </a:prstGeom>
        </p:spPr>
      </p:pic>
    </p:spTree>
    <p:extLst>
      <p:ext uri="{BB962C8B-B14F-4D97-AF65-F5344CB8AC3E}">
        <p14:creationId xmlns:p14="http://schemas.microsoft.com/office/powerpoint/2010/main" val="805891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Why should we use it</a:t>
            </a:r>
            <a:r>
              <a:rPr lang="en-US" b="1" dirty="0" smtClean="0">
                <a:solidFill>
                  <a:schemeClr val="bg1"/>
                </a:solidFill>
              </a:rPr>
              <a:t>?</a:t>
            </a:r>
            <a:br>
              <a:rPr lang="en-US" b="1" dirty="0" smtClean="0">
                <a:solidFill>
                  <a:schemeClr val="bg1"/>
                </a:solidFill>
              </a:rPr>
            </a:br>
            <a:r>
              <a:rPr lang="en-US" b="1" dirty="0">
                <a:solidFill>
                  <a:schemeClr val="bg1"/>
                </a:solidFill>
              </a:rPr>
              <a:t> </a:t>
            </a:r>
            <a:r>
              <a:rPr lang="en-US" b="1" dirty="0" smtClean="0">
                <a:solidFill>
                  <a:schemeClr val="bg1"/>
                </a:solidFill>
              </a:rPr>
              <a:t>          - What else?</a:t>
            </a:r>
            <a:endParaRPr lang="en-US" dirty="0">
              <a:solidFill>
                <a:schemeClr val="bg1"/>
              </a:solidFill>
            </a:endParaRPr>
          </a:p>
        </p:txBody>
      </p:sp>
      <p:sp>
        <p:nvSpPr>
          <p:cNvPr id="3" name="Content Placeholder 2"/>
          <p:cNvSpPr>
            <a:spLocks noGrp="1"/>
          </p:cNvSpPr>
          <p:nvPr>
            <p:ph idx="1"/>
          </p:nvPr>
        </p:nvSpPr>
        <p:spPr>
          <a:xfrm>
            <a:off x="838200" y="1825625"/>
            <a:ext cx="5461000" cy="4351338"/>
          </a:xfrm>
        </p:spPr>
        <p:txBody>
          <a:bodyPr>
            <a:normAutofit fontScale="92500" lnSpcReduction="20000"/>
          </a:bodyPr>
          <a:lstStyle/>
          <a:p>
            <a:r>
              <a:rPr lang="en-US" dirty="0" smtClean="0">
                <a:solidFill>
                  <a:schemeClr val="bg1"/>
                </a:solidFill>
              </a:rPr>
              <a:t>It’s a sidecar for small </a:t>
            </a:r>
            <a:r>
              <a:rPr lang="en-US" dirty="0" smtClean="0">
                <a:solidFill>
                  <a:schemeClr val="bg1"/>
                </a:solidFill>
              </a:rPr>
              <a:t>business</a:t>
            </a:r>
          </a:p>
          <a:p>
            <a:r>
              <a:rPr lang="en-US" dirty="0" smtClean="0">
                <a:solidFill>
                  <a:schemeClr val="bg1"/>
                </a:solidFill>
              </a:rPr>
              <a:t>Docker Engine</a:t>
            </a:r>
            <a:endParaRPr lang="en-US" dirty="0" smtClean="0">
              <a:solidFill>
                <a:schemeClr val="bg1"/>
              </a:solidFill>
            </a:endParaRPr>
          </a:p>
          <a:p>
            <a:r>
              <a:rPr lang="en-US" dirty="0" smtClean="0">
                <a:solidFill>
                  <a:schemeClr val="bg1"/>
                </a:solidFill>
              </a:rPr>
              <a:t>Horizontal Scaling</a:t>
            </a:r>
          </a:p>
          <a:p>
            <a:r>
              <a:rPr lang="en-US" dirty="0" smtClean="0">
                <a:solidFill>
                  <a:schemeClr val="bg1"/>
                </a:solidFill>
              </a:rPr>
              <a:t>Portable</a:t>
            </a:r>
          </a:p>
          <a:p>
            <a:r>
              <a:rPr lang="en-US" dirty="0">
                <a:solidFill>
                  <a:schemeClr val="bg1"/>
                </a:solidFill>
              </a:rPr>
              <a:t>Extensible</a:t>
            </a:r>
            <a:endParaRPr lang="en-US" dirty="0" smtClean="0">
              <a:solidFill>
                <a:schemeClr val="bg1"/>
              </a:solidFill>
            </a:endParaRPr>
          </a:p>
          <a:p>
            <a:r>
              <a:rPr lang="en-US" dirty="0" smtClean="0">
                <a:solidFill>
                  <a:schemeClr val="bg1"/>
                </a:solidFill>
              </a:rPr>
              <a:t>Self-healing</a:t>
            </a:r>
          </a:p>
          <a:p>
            <a:r>
              <a:rPr lang="en-US" dirty="0" smtClean="0">
                <a:solidFill>
                  <a:schemeClr val="bg1"/>
                </a:solidFill>
              </a:rPr>
              <a:t>Automated rollouts and rollbacks</a:t>
            </a:r>
          </a:p>
          <a:p>
            <a:r>
              <a:rPr lang="en-US" dirty="0" smtClean="0">
                <a:solidFill>
                  <a:schemeClr val="bg1"/>
                </a:solidFill>
              </a:rPr>
              <a:t>Rolling update</a:t>
            </a:r>
          </a:p>
          <a:p>
            <a:r>
              <a:rPr lang="en-US" dirty="0" smtClean="0">
                <a:solidFill>
                  <a:schemeClr val="bg1"/>
                </a:solidFill>
              </a:rPr>
              <a:t>Load balancing</a:t>
            </a:r>
          </a:p>
          <a:p>
            <a:r>
              <a:rPr lang="en-US" dirty="0" smtClean="0">
                <a:solidFill>
                  <a:schemeClr val="bg1"/>
                </a:solidFill>
              </a:rPr>
              <a:t>Google </a:t>
            </a:r>
            <a:r>
              <a:rPr lang="en-US" dirty="0" smtClean="0">
                <a:solidFill>
                  <a:schemeClr val="bg1"/>
                </a:solidFill>
              </a:rPr>
              <a:t>support: setting the rule of the game</a:t>
            </a:r>
            <a:endParaRPr lang="en-US" dirty="0">
              <a:solidFill>
                <a:schemeClr val="bg1"/>
              </a:solidFill>
            </a:endParaRPr>
          </a:p>
        </p:txBody>
      </p:sp>
    </p:spTree>
    <p:extLst>
      <p:ext uri="{BB962C8B-B14F-4D97-AF65-F5344CB8AC3E}">
        <p14:creationId xmlns:p14="http://schemas.microsoft.com/office/powerpoint/2010/main" val="32846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Why should we use it</a:t>
            </a:r>
            <a:r>
              <a:rPr lang="en-US" b="1" dirty="0" smtClean="0">
                <a:solidFill>
                  <a:schemeClr val="bg1"/>
                </a:solidFill>
              </a:rPr>
              <a:t>?</a:t>
            </a:r>
            <a:br>
              <a:rPr lang="en-US" b="1" dirty="0" smtClean="0">
                <a:solidFill>
                  <a:schemeClr val="bg1"/>
                </a:solidFill>
              </a:rPr>
            </a:br>
            <a:r>
              <a:rPr lang="en-US" b="1" dirty="0">
                <a:solidFill>
                  <a:schemeClr val="bg1"/>
                </a:solidFill>
              </a:rPr>
              <a:t> </a:t>
            </a:r>
            <a:r>
              <a:rPr lang="en-US" b="1" dirty="0" smtClean="0">
                <a:solidFill>
                  <a:schemeClr val="bg1"/>
                </a:solidFill>
              </a:rPr>
              <a:t>          - Who is using it?</a:t>
            </a:r>
            <a:endParaRPr lang="en-US"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3983" y="2565135"/>
            <a:ext cx="2730500" cy="16129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83" y="5035550"/>
            <a:ext cx="2730500" cy="16129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3942" y="5035550"/>
            <a:ext cx="2743200" cy="16129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1201" y="2556405"/>
            <a:ext cx="2743200" cy="16129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3901" y="5052483"/>
            <a:ext cx="2730500" cy="16129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3942" y="2565135"/>
            <a:ext cx="2730500" cy="1612900"/>
          </a:xfrm>
          <a:prstGeom prst="rect">
            <a:avLst/>
          </a:prstGeom>
        </p:spPr>
      </p:pic>
    </p:spTree>
    <p:extLst>
      <p:ext uri="{BB962C8B-B14F-4D97-AF65-F5344CB8AC3E}">
        <p14:creationId xmlns:p14="http://schemas.microsoft.com/office/powerpoint/2010/main" val="637086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Any </a:t>
            </a:r>
            <a:r>
              <a:rPr lang="en-US" b="1" dirty="0" smtClean="0">
                <a:solidFill>
                  <a:schemeClr val="bg1"/>
                </a:solidFill>
              </a:rPr>
              <a:t>competitor?</a:t>
            </a:r>
            <a:endParaRPr lang="en-US" dirty="0">
              <a:solidFill>
                <a:schemeClr val="bg1"/>
              </a:solidFill>
            </a:endParaRPr>
          </a:p>
        </p:txBody>
      </p:sp>
      <p:sp>
        <p:nvSpPr>
          <p:cNvPr id="3" name="Content Placeholder 2"/>
          <p:cNvSpPr>
            <a:spLocks noGrp="1"/>
          </p:cNvSpPr>
          <p:nvPr>
            <p:ph idx="1"/>
          </p:nvPr>
        </p:nvSpPr>
        <p:spPr>
          <a:xfrm>
            <a:off x="838200" y="1690688"/>
            <a:ext cx="5935133" cy="5014912"/>
          </a:xfrm>
        </p:spPr>
        <p:txBody>
          <a:bodyPr>
            <a:normAutofit lnSpcReduction="10000"/>
          </a:bodyPr>
          <a:lstStyle/>
          <a:p>
            <a:r>
              <a:rPr lang="en-US" dirty="0" smtClean="0">
                <a:solidFill>
                  <a:schemeClr val="bg1"/>
                </a:solidFill>
              </a:rPr>
              <a:t>Docker Swarm </a:t>
            </a:r>
            <a:r>
              <a:rPr lang="en-US" dirty="0">
                <a:solidFill>
                  <a:schemeClr val="bg1"/>
                </a:solidFill>
              </a:rPr>
              <a:t>and Kubernetes</a:t>
            </a:r>
            <a:endParaRPr lang="en-US" b="1" dirty="0">
              <a:solidFill>
                <a:schemeClr val="bg1"/>
              </a:solidFill>
            </a:endParaRPr>
          </a:p>
          <a:p>
            <a:r>
              <a:rPr lang="en-US" dirty="0" smtClean="0">
                <a:solidFill>
                  <a:schemeClr val="bg1"/>
                </a:solidFill>
              </a:rPr>
              <a:t>Swarm</a:t>
            </a:r>
          </a:p>
          <a:p>
            <a:r>
              <a:rPr lang="en-US" b="1" dirty="0">
                <a:solidFill>
                  <a:schemeClr val="bg1"/>
                </a:solidFill>
              </a:rPr>
              <a:t> </a:t>
            </a:r>
            <a:r>
              <a:rPr lang="en-US" b="1" dirty="0" smtClean="0">
                <a:solidFill>
                  <a:schemeClr val="bg1"/>
                </a:solidFill>
              </a:rPr>
              <a:t>  - </a:t>
            </a:r>
            <a:r>
              <a:rPr lang="en-US" b="1" dirty="0">
                <a:solidFill>
                  <a:schemeClr val="bg1"/>
                </a:solidFill>
              </a:rPr>
              <a:t>Easy installation and setup</a:t>
            </a:r>
            <a:r>
              <a:rPr lang="en-US" dirty="0" smtClean="0">
                <a:solidFill>
                  <a:schemeClr val="bg1"/>
                </a:solidFill>
              </a:rPr>
              <a:t>.</a:t>
            </a:r>
          </a:p>
          <a:p>
            <a:r>
              <a:rPr lang="en-US" b="1" dirty="0">
                <a:solidFill>
                  <a:schemeClr val="bg1"/>
                </a:solidFill>
              </a:rPr>
              <a:t> </a:t>
            </a:r>
            <a:r>
              <a:rPr lang="en-US" b="1" dirty="0" smtClean="0">
                <a:solidFill>
                  <a:schemeClr val="bg1"/>
                </a:solidFill>
              </a:rPr>
              <a:t>  - </a:t>
            </a:r>
            <a:r>
              <a:rPr lang="en-US" b="1" dirty="0">
                <a:solidFill>
                  <a:schemeClr val="bg1"/>
                </a:solidFill>
              </a:rPr>
              <a:t>Easy integration with </a:t>
            </a:r>
            <a:r>
              <a:rPr lang="en-US" b="1" dirty="0" smtClean="0">
                <a:solidFill>
                  <a:schemeClr val="bg1"/>
                </a:solidFill>
              </a:rPr>
              <a:t>Docker</a:t>
            </a:r>
          </a:p>
          <a:p>
            <a:r>
              <a:rPr lang="en-US" b="1" dirty="0">
                <a:solidFill>
                  <a:schemeClr val="bg1"/>
                </a:solidFill>
              </a:rPr>
              <a:t> </a:t>
            </a:r>
            <a:r>
              <a:rPr lang="en-US" b="1" dirty="0" smtClean="0">
                <a:solidFill>
                  <a:schemeClr val="bg1"/>
                </a:solidFill>
              </a:rPr>
              <a:t>  - </a:t>
            </a:r>
            <a:r>
              <a:rPr lang="en-US" b="1" dirty="0">
                <a:solidFill>
                  <a:schemeClr val="bg1"/>
                </a:solidFill>
              </a:rPr>
              <a:t>It’s tied to </a:t>
            </a:r>
            <a:r>
              <a:rPr lang="en-US" b="1" dirty="0" smtClean="0">
                <a:solidFill>
                  <a:schemeClr val="bg1"/>
                </a:solidFill>
              </a:rPr>
              <a:t>Docker</a:t>
            </a:r>
          </a:p>
          <a:p>
            <a:r>
              <a:rPr lang="en-US" b="1" dirty="0">
                <a:solidFill>
                  <a:schemeClr val="bg1"/>
                </a:solidFill>
              </a:rPr>
              <a:t> </a:t>
            </a:r>
            <a:r>
              <a:rPr lang="en-US" b="1" dirty="0" smtClean="0">
                <a:solidFill>
                  <a:schemeClr val="bg1"/>
                </a:solidFill>
              </a:rPr>
              <a:t>  - </a:t>
            </a:r>
            <a:r>
              <a:rPr lang="en-US" b="1" dirty="0">
                <a:solidFill>
                  <a:schemeClr val="bg1"/>
                </a:solidFill>
              </a:rPr>
              <a:t>Not as </a:t>
            </a:r>
            <a:r>
              <a:rPr lang="en-US" b="1" dirty="0" smtClean="0">
                <a:solidFill>
                  <a:schemeClr val="bg1"/>
                </a:solidFill>
              </a:rPr>
              <a:t>extensible</a:t>
            </a:r>
          </a:p>
          <a:p>
            <a:r>
              <a:rPr lang="en-US" dirty="0" smtClean="0">
                <a:solidFill>
                  <a:schemeClr val="bg1"/>
                </a:solidFill>
              </a:rPr>
              <a:t>Kubernetes</a:t>
            </a:r>
          </a:p>
          <a:p>
            <a:r>
              <a:rPr lang="en-US" b="1" dirty="0">
                <a:solidFill>
                  <a:schemeClr val="bg1"/>
                </a:solidFill>
              </a:rPr>
              <a:t> </a:t>
            </a:r>
            <a:r>
              <a:rPr lang="en-US" b="1" dirty="0" smtClean="0">
                <a:solidFill>
                  <a:schemeClr val="bg1"/>
                </a:solidFill>
              </a:rPr>
              <a:t>  - Native support with GCE </a:t>
            </a:r>
          </a:p>
          <a:p>
            <a:r>
              <a:rPr lang="en-US" b="1" dirty="0">
                <a:solidFill>
                  <a:schemeClr val="bg1"/>
                </a:solidFill>
              </a:rPr>
              <a:t> </a:t>
            </a:r>
            <a:r>
              <a:rPr lang="en-US" b="1" dirty="0" smtClean="0">
                <a:solidFill>
                  <a:schemeClr val="bg1"/>
                </a:solidFill>
              </a:rPr>
              <a:t>  - </a:t>
            </a:r>
            <a:r>
              <a:rPr lang="en-US" b="1" dirty="0">
                <a:solidFill>
                  <a:schemeClr val="bg1"/>
                </a:solidFill>
              </a:rPr>
              <a:t>It’s not tied to </a:t>
            </a:r>
            <a:r>
              <a:rPr lang="en-US" b="1" dirty="0" smtClean="0">
                <a:solidFill>
                  <a:schemeClr val="bg1"/>
                </a:solidFill>
              </a:rPr>
              <a:t>Docker</a:t>
            </a:r>
          </a:p>
          <a:p>
            <a:r>
              <a:rPr lang="en-US" b="1" dirty="0">
                <a:solidFill>
                  <a:schemeClr val="bg1"/>
                </a:solidFill>
              </a:rPr>
              <a:t> </a:t>
            </a:r>
            <a:r>
              <a:rPr lang="en-US" b="1" dirty="0" smtClean="0">
                <a:solidFill>
                  <a:schemeClr val="bg1"/>
                </a:solidFill>
              </a:rPr>
              <a:t>  - </a:t>
            </a:r>
            <a:r>
              <a:rPr lang="en-US" b="1" dirty="0">
                <a:solidFill>
                  <a:schemeClr val="bg1"/>
                </a:solidFill>
              </a:rPr>
              <a:t>Setup is arguably more </a:t>
            </a:r>
            <a:r>
              <a:rPr lang="en-US" b="1" dirty="0" smtClean="0">
                <a:solidFill>
                  <a:schemeClr val="bg1"/>
                </a:solidFill>
              </a:rPr>
              <a:t>complicated ( But not for GCE )</a:t>
            </a:r>
            <a:endParaRPr lang="en-US" b="1" dirty="0">
              <a:solidFill>
                <a:schemeClr val="bg1"/>
              </a:solidFill>
            </a:endParaRPr>
          </a:p>
          <a:p>
            <a:endParaRPr lang="en-US" b="1" dirty="0"/>
          </a:p>
          <a:p>
            <a:endParaRPr lang="en-US"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485" y="2531958"/>
            <a:ext cx="627118" cy="48429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485" y="3001435"/>
            <a:ext cx="627118" cy="48429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764" y="3485728"/>
            <a:ext cx="488528" cy="48852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059" y="4024340"/>
            <a:ext cx="488528" cy="48852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552" y="4853517"/>
            <a:ext cx="690448" cy="484293"/>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292" y="5419913"/>
            <a:ext cx="690448" cy="484293"/>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1736" y="6022461"/>
            <a:ext cx="488528" cy="488528"/>
          </a:xfrm>
          <a:prstGeom prst="rect">
            <a:avLst/>
          </a:prstGeom>
        </p:spPr>
      </p:pic>
    </p:spTree>
    <p:extLst>
      <p:ext uri="{BB962C8B-B14F-4D97-AF65-F5344CB8AC3E}">
        <p14:creationId xmlns:p14="http://schemas.microsoft.com/office/powerpoint/2010/main" val="1221582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723</Words>
  <Application>Microsoft Macintosh PowerPoint</Application>
  <PresentationFormat>Widescreen</PresentationFormat>
  <Paragraphs>146</Paragraphs>
  <Slides>26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Calibri Light</vt:lpstr>
      <vt:lpstr>DengXian Light</vt:lpstr>
      <vt:lpstr>Mangal</vt:lpstr>
      <vt:lpstr>Arial</vt:lpstr>
      <vt:lpstr>Office Theme</vt:lpstr>
      <vt:lpstr>PowerPoint Presentation</vt:lpstr>
      <vt:lpstr>What is it? </vt:lpstr>
      <vt:lpstr>What is it?       – Container? </vt:lpstr>
      <vt:lpstr>What is it?       – Container? </vt:lpstr>
      <vt:lpstr>What is it?       - a production solution for container</vt:lpstr>
      <vt:lpstr>Why should we use it?</vt:lpstr>
      <vt:lpstr>Why should we use it?            - What else?</vt:lpstr>
      <vt:lpstr>Why should we use it?            - Who is using it?</vt:lpstr>
      <vt:lpstr>Any competitor?</vt:lpstr>
      <vt:lpstr>How it works? </vt:lpstr>
      <vt:lpstr>Basic concepts  - Kubernetes Clusters</vt:lpstr>
      <vt:lpstr>Basic concepts  - Kubernetes Deployments</vt:lpstr>
      <vt:lpstr>Basic concepts  - Kubernetes Pods</vt:lpstr>
      <vt:lpstr>Basic concepts  - Kubernetes Nodes</vt:lpstr>
      <vt:lpstr>Basic concepts  - Kubernetes Services</vt:lpstr>
      <vt:lpstr>Basic concepts  - Scaling an application</vt:lpstr>
      <vt:lpstr>Basic concepts  - Scaling an application</vt:lpstr>
      <vt:lpstr>How to do it : kubectl</vt:lpstr>
      <vt:lpstr>Example: Stream Lending</vt:lpstr>
      <vt:lpstr>Advanced Features</vt:lpstr>
      <vt:lpstr>Storage : NFS (Network File System)</vt:lpstr>
      <vt:lpstr>Network</vt:lpstr>
      <vt:lpstr>Service</vt:lpstr>
      <vt:lpstr>Configuration</vt:lpstr>
      <vt:lpstr>Questions?</vt:lpstr>
      <vt:lpstr>End    -  What’s Next?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42</cp:revision>
  <dcterms:created xsi:type="dcterms:W3CDTF">2017-06-08T00:40:29Z</dcterms:created>
  <dcterms:modified xsi:type="dcterms:W3CDTF">2017-06-08T05:41:37Z</dcterms:modified>
</cp:coreProperties>
</file>