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2" r:id="rId3"/>
    <p:sldId id="263" r:id="rId4"/>
    <p:sldId id="268" r:id="rId5"/>
    <p:sldId id="277" r:id="rId6"/>
    <p:sldId id="278" r:id="rId7"/>
    <p:sldId id="271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D08EA7-1845-410F-8542-B0F6C7FD58E9}">
          <p14:sldIdLst>
            <p14:sldId id="258"/>
            <p14:sldId id="262"/>
            <p14:sldId id="263"/>
            <p14:sldId id="268"/>
            <p14:sldId id="277"/>
            <p14:sldId id="278"/>
            <p14:sldId id="271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43"/>
    <a:srgbClr val="F9AC22"/>
    <a:srgbClr val="F26B34"/>
    <a:srgbClr val="EE8F54"/>
    <a:srgbClr val="FFAA01"/>
    <a:srgbClr val="F59229"/>
    <a:srgbClr val="F269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2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d-ID" smtClean="0"/>
              <a:t>Mata Kuliah / Judul Presentasi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40168-B797-41AA-B04B-0AC474234D27}" type="datetime2">
              <a:rPr lang="id-ID" smtClean="0"/>
              <a:t>Minggu, 26 September 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d-ID" smtClean="0"/>
              <a:t>Nama Dosen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90AB0-71F9-4A34-A501-842F55DBA9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775409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d-ID" smtClean="0"/>
              <a:t>Mata Kuliah / Judul Presentasi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CB3A6-E6F9-45FA-8103-92B2F32C2102}" type="datetime2">
              <a:rPr lang="id-ID" smtClean="0"/>
              <a:t>Minggu, 26 September 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d-ID" smtClean="0"/>
              <a:t>Nama Dosen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7AC53-E82D-4B6F-80FA-1229B12D68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327845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/>
        </p:nvSpPr>
        <p:spPr>
          <a:xfrm>
            <a:off x="1576285" y="944939"/>
            <a:ext cx="5855594" cy="731213"/>
          </a:xfrm>
          <a:custGeom>
            <a:avLst/>
            <a:gdLst>
              <a:gd name="connsiteX0" fmla="*/ 0 w 5855594"/>
              <a:gd name="connsiteY0" fmla="*/ 0 h 631065"/>
              <a:gd name="connsiteX1" fmla="*/ 5855594 w 5855594"/>
              <a:gd name="connsiteY1" fmla="*/ 0 h 631065"/>
              <a:gd name="connsiteX2" fmla="*/ 5855594 w 5855594"/>
              <a:gd name="connsiteY2" fmla="*/ 631065 h 631065"/>
              <a:gd name="connsiteX3" fmla="*/ 0 w 5855594"/>
              <a:gd name="connsiteY3" fmla="*/ 631065 h 631065"/>
              <a:gd name="connsiteX4" fmla="*/ 0 w 5855594"/>
              <a:gd name="connsiteY4" fmla="*/ 0 h 631065"/>
              <a:gd name="connsiteX0" fmla="*/ 0 w 5855594"/>
              <a:gd name="connsiteY0" fmla="*/ 631065 h 631065"/>
              <a:gd name="connsiteX1" fmla="*/ 5855594 w 5855594"/>
              <a:gd name="connsiteY1" fmla="*/ 0 h 631065"/>
              <a:gd name="connsiteX2" fmla="*/ 5855594 w 5855594"/>
              <a:gd name="connsiteY2" fmla="*/ 631065 h 631065"/>
              <a:gd name="connsiteX3" fmla="*/ 0 w 5855594"/>
              <a:gd name="connsiteY3" fmla="*/ 631065 h 631065"/>
              <a:gd name="connsiteX0" fmla="*/ 0 w 5855594"/>
              <a:gd name="connsiteY0" fmla="*/ 553792 h 553792"/>
              <a:gd name="connsiteX1" fmla="*/ 5211651 w 5855594"/>
              <a:gd name="connsiteY1" fmla="*/ 0 h 553792"/>
              <a:gd name="connsiteX2" fmla="*/ 5855594 w 5855594"/>
              <a:gd name="connsiteY2" fmla="*/ 553792 h 553792"/>
              <a:gd name="connsiteX3" fmla="*/ 0 w 5855594"/>
              <a:gd name="connsiteY3" fmla="*/ 553792 h 553792"/>
              <a:gd name="connsiteX0" fmla="*/ 0 w 5855594"/>
              <a:gd name="connsiteY0" fmla="*/ 731213 h 731213"/>
              <a:gd name="connsiteX1" fmla="*/ 5102469 w 5855594"/>
              <a:gd name="connsiteY1" fmla="*/ 0 h 731213"/>
              <a:gd name="connsiteX2" fmla="*/ 5855594 w 5855594"/>
              <a:gd name="connsiteY2" fmla="*/ 731213 h 731213"/>
              <a:gd name="connsiteX3" fmla="*/ 0 w 5855594"/>
              <a:gd name="connsiteY3" fmla="*/ 731213 h 73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5594" h="731213">
                <a:moveTo>
                  <a:pt x="0" y="731213"/>
                </a:moveTo>
                <a:lnTo>
                  <a:pt x="5102469" y="0"/>
                </a:lnTo>
                <a:lnTo>
                  <a:pt x="5855594" y="731213"/>
                </a:lnTo>
                <a:lnTo>
                  <a:pt x="0" y="731213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6"/>
          <p:cNvSpPr/>
          <p:nvPr/>
        </p:nvSpPr>
        <p:spPr>
          <a:xfrm>
            <a:off x="1524000" y="1676153"/>
            <a:ext cx="10668000" cy="3192061"/>
          </a:xfrm>
          <a:custGeom>
            <a:avLst/>
            <a:gdLst>
              <a:gd name="connsiteX0" fmla="*/ 0 w 10668000"/>
              <a:gd name="connsiteY0" fmla="*/ 0 h 3554569"/>
              <a:gd name="connsiteX1" fmla="*/ 10668000 w 10668000"/>
              <a:gd name="connsiteY1" fmla="*/ 0 h 3554569"/>
              <a:gd name="connsiteX2" fmla="*/ 10668000 w 10668000"/>
              <a:gd name="connsiteY2" fmla="*/ 3554569 h 3554569"/>
              <a:gd name="connsiteX3" fmla="*/ 0 w 10668000"/>
              <a:gd name="connsiteY3" fmla="*/ 3554569 h 3554569"/>
              <a:gd name="connsiteX4" fmla="*/ 0 w 10668000"/>
              <a:gd name="connsiteY4" fmla="*/ 0 h 3554569"/>
              <a:gd name="connsiteX0" fmla="*/ 0 w 10668000"/>
              <a:gd name="connsiteY0" fmla="*/ 0 h 3554569"/>
              <a:gd name="connsiteX1" fmla="*/ 10668000 w 10668000"/>
              <a:gd name="connsiteY1" fmla="*/ 0 h 3554569"/>
              <a:gd name="connsiteX2" fmla="*/ 10668000 w 10668000"/>
              <a:gd name="connsiteY2" fmla="*/ 3554569 h 3554569"/>
              <a:gd name="connsiteX3" fmla="*/ 1841678 w 10668000"/>
              <a:gd name="connsiteY3" fmla="*/ 3541690 h 3554569"/>
              <a:gd name="connsiteX4" fmla="*/ 0 w 10668000"/>
              <a:gd name="connsiteY4" fmla="*/ 0 h 355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68000" h="3554569">
                <a:moveTo>
                  <a:pt x="0" y="0"/>
                </a:moveTo>
                <a:lnTo>
                  <a:pt x="10668000" y="0"/>
                </a:lnTo>
                <a:lnTo>
                  <a:pt x="10668000" y="3554569"/>
                </a:lnTo>
                <a:lnTo>
                  <a:pt x="1841678" y="35416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4006" y="1064889"/>
            <a:ext cx="9144000" cy="2387600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006" y="3544564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622-C078-40F5-99DB-8763597D8B42}" type="datetime2">
              <a:rPr lang="id-ID" smtClean="0"/>
              <a:t>Minggu, 26 September 2021</a:t>
            </a:fld>
            <a:endParaRPr lang="id-ID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(nama dosen)</a:t>
            </a:r>
            <a:endParaRPr lang="id-ID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3917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589-305C-4BAC-AD26-846DA2CECD1A}" type="datetime2">
              <a:rPr lang="id-ID" smtClean="0"/>
              <a:t>Minggu, 26 September 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9379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Minggu, 26 September 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5284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2F05-8C78-4061-95A6-6ECB8DDE2CD7}" type="datetime2">
              <a:rPr lang="id-ID" smtClean="0"/>
              <a:t>Minggu, 26 September 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238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(nama dosen)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E88D9D7-AB42-4D03-B6CA-21ECCCF61176}" type="datetime2">
              <a:rPr lang="id-ID" smtClean="0"/>
              <a:t>Minggu, 26 September 2021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440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4085-178F-482C-949A-F103AC7049C7}" type="datetime2">
              <a:rPr lang="id-ID" smtClean="0"/>
              <a:t>Minggu, 26 September 2021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7377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63C2-9D3B-4CBB-AFC3-96896B355D7C}" type="datetime2">
              <a:rPr lang="id-ID" smtClean="0"/>
              <a:t>Minggu, 26 September 2021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600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BD89-2991-4B81-8610-C5567ED045EF}" type="datetime2">
              <a:rPr lang="id-ID" smtClean="0"/>
              <a:t>Minggu, 26 September 2021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323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6384-D706-4919-B55E-943D1C1D31AA}" type="datetime2">
              <a:rPr lang="id-ID" smtClean="0"/>
              <a:t>Minggu, 26 September 2021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5965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C821-19DE-4E4A-940C-C4956002FB24}" type="datetime2">
              <a:rPr lang="id-ID" smtClean="0"/>
              <a:t>Minggu, 26 September 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8190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/>
          <p:nvPr userDrawn="1"/>
        </p:nvSpPr>
        <p:spPr>
          <a:xfrm>
            <a:off x="-2197" y="218184"/>
            <a:ext cx="4392767" cy="530771"/>
          </a:xfrm>
          <a:custGeom>
            <a:avLst/>
            <a:gdLst>
              <a:gd name="connsiteX0" fmla="*/ 0 w 4038599"/>
              <a:gd name="connsiteY0" fmla="*/ 0 h 518375"/>
              <a:gd name="connsiteX1" fmla="*/ 4038599 w 4038599"/>
              <a:gd name="connsiteY1" fmla="*/ 0 h 518375"/>
              <a:gd name="connsiteX2" fmla="*/ 4038599 w 4038599"/>
              <a:gd name="connsiteY2" fmla="*/ 518375 h 518375"/>
              <a:gd name="connsiteX3" fmla="*/ 0 w 4038599"/>
              <a:gd name="connsiteY3" fmla="*/ 518375 h 518375"/>
              <a:gd name="connsiteX4" fmla="*/ 0 w 4038599"/>
              <a:gd name="connsiteY4" fmla="*/ 0 h 518375"/>
              <a:gd name="connsiteX0" fmla="*/ 0 w 4181474"/>
              <a:gd name="connsiteY0" fmla="*/ 9525 h 527900"/>
              <a:gd name="connsiteX1" fmla="*/ 4181474 w 4181474"/>
              <a:gd name="connsiteY1" fmla="*/ 0 h 527900"/>
              <a:gd name="connsiteX2" fmla="*/ 4038599 w 4181474"/>
              <a:gd name="connsiteY2" fmla="*/ 527900 h 527900"/>
              <a:gd name="connsiteX3" fmla="*/ 0 w 4181474"/>
              <a:gd name="connsiteY3" fmla="*/ 527900 h 527900"/>
              <a:gd name="connsiteX4" fmla="*/ 0 w 4181474"/>
              <a:gd name="connsiteY4" fmla="*/ 9525 h 52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1474" h="527900">
                <a:moveTo>
                  <a:pt x="0" y="9525"/>
                </a:moveTo>
                <a:lnTo>
                  <a:pt x="4181474" y="0"/>
                </a:lnTo>
                <a:lnTo>
                  <a:pt x="4038599" y="527900"/>
                </a:lnTo>
                <a:lnTo>
                  <a:pt x="0" y="527900"/>
                </a:lnTo>
                <a:lnTo>
                  <a:pt x="0" y="9525"/>
                </a:lnTo>
                <a:close/>
              </a:path>
            </a:pathLst>
          </a:custGeom>
          <a:solidFill>
            <a:srgbClr val="FFD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 dirty="0"/>
          </a:p>
        </p:txBody>
      </p:sp>
      <p:sp>
        <p:nvSpPr>
          <p:cNvPr id="15" name="Rectangle 8"/>
          <p:cNvSpPr/>
          <p:nvPr userDrawn="1"/>
        </p:nvSpPr>
        <p:spPr>
          <a:xfrm>
            <a:off x="-2872" y="216203"/>
            <a:ext cx="4290200" cy="530771"/>
          </a:xfrm>
          <a:custGeom>
            <a:avLst/>
            <a:gdLst>
              <a:gd name="connsiteX0" fmla="*/ 0 w 4038599"/>
              <a:gd name="connsiteY0" fmla="*/ 0 h 518375"/>
              <a:gd name="connsiteX1" fmla="*/ 4038599 w 4038599"/>
              <a:gd name="connsiteY1" fmla="*/ 0 h 518375"/>
              <a:gd name="connsiteX2" fmla="*/ 4038599 w 4038599"/>
              <a:gd name="connsiteY2" fmla="*/ 518375 h 518375"/>
              <a:gd name="connsiteX3" fmla="*/ 0 w 4038599"/>
              <a:gd name="connsiteY3" fmla="*/ 518375 h 518375"/>
              <a:gd name="connsiteX4" fmla="*/ 0 w 4038599"/>
              <a:gd name="connsiteY4" fmla="*/ 0 h 518375"/>
              <a:gd name="connsiteX0" fmla="*/ 0 w 4181474"/>
              <a:gd name="connsiteY0" fmla="*/ 9525 h 527900"/>
              <a:gd name="connsiteX1" fmla="*/ 4181474 w 4181474"/>
              <a:gd name="connsiteY1" fmla="*/ 0 h 527900"/>
              <a:gd name="connsiteX2" fmla="*/ 4038599 w 4181474"/>
              <a:gd name="connsiteY2" fmla="*/ 527900 h 527900"/>
              <a:gd name="connsiteX3" fmla="*/ 0 w 4181474"/>
              <a:gd name="connsiteY3" fmla="*/ 527900 h 527900"/>
              <a:gd name="connsiteX4" fmla="*/ 0 w 4181474"/>
              <a:gd name="connsiteY4" fmla="*/ 9525 h 52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1474" h="527900">
                <a:moveTo>
                  <a:pt x="0" y="9525"/>
                </a:moveTo>
                <a:lnTo>
                  <a:pt x="4181474" y="0"/>
                </a:lnTo>
                <a:lnTo>
                  <a:pt x="4038599" y="527900"/>
                </a:lnTo>
                <a:lnTo>
                  <a:pt x="0" y="527900"/>
                </a:lnTo>
                <a:lnTo>
                  <a:pt x="0" y="9525"/>
                </a:lnTo>
                <a:close/>
              </a:path>
            </a:pathLst>
          </a:custGeom>
          <a:solidFill>
            <a:srgbClr val="F9A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5241" y="1934854"/>
            <a:ext cx="9849471" cy="4206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18" name="Rectangle 8"/>
          <p:cNvSpPr/>
          <p:nvPr/>
        </p:nvSpPr>
        <p:spPr>
          <a:xfrm>
            <a:off x="2" y="219075"/>
            <a:ext cx="4181474" cy="527900"/>
          </a:xfrm>
          <a:custGeom>
            <a:avLst/>
            <a:gdLst>
              <a:gd name="connsiteX0" fmla="*/ 0 w 4038599"/>
              <a:gd name="connsiteY0" fmla="*/ 0 h 518375"/>
              <a:gd name="connsiteX1" fmla="*/ 4038599 w 4038599"/>
              <a:gd name="connsiteY1" fmla="*/ 0 h 518375"/>
              <a:gd name="connsiteX2" fmla="*/ 4038599 w 4038599"/>
              <a:gd name="connsiteY2" fmla="*/ 518375 h 518375"/>
              <a:gd name="connsiteX3" fmla="*/ 0 w 4038599"/>
              <a:gd name="connsiteY3" fmla="*/ 518375 h 518375"/>
              <a:gd name="connsiteX4" fmla="*/ 0 w 4038599"/>
              <a:gd name="connsiteY4" fmla="*/ 0 h 518375"/>
              <a:gd name="connsiteX0" fmla="*/ 0 w 4181474"/>
              <a:gd name="connsiteY0" fmla="*/ 9525 h 527900"/>
              <a:gd name="connsiteX1" fmla="*/ 4181474 w 4181474"/>
              <a:gd name="connsiteY1" fmla="*/ 0 h 527900"/>
              <a:gd name="connsiteX2" fmla="*/ 4038599 w 4181474"/>
              <a:gd name="connsiteY2" fmla="*/ 527900 h 527900"/>
              <a:gd name="connsiteX3" fmla="*/ 0 w 4181474"/>
              <a:gd name="connsiteY3" fmla="*/ 527900 h 527900"/>
              <a:gd name="connsiteX4" fmla="*/ 0 w 4181474"/>
              <a:gd name="connsiteY4" fmla="*/ 9525 h 52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1474" h="527900">
                <a:moveTo>
                  <a:pt x="0" y="9525"/>
                </a:moveTo>
                <a:lnTo>
                  <a:pt x="4181474" y="0"/>
                </a:lnTo>
                <a:lnTo>
                  <a:pt x="4038599" y="527900"/>
                </a:lnTo>
                <a:lnTo>
                  <a:pt x="0" y="527900"/>
                </a:lnTo>
                <a:lnTo>
                  <a:pt x="0" y="9525"/>
                </a:lnTo>
                <a:close/>
              </a:path>
            </a:pathLst>
          </a:custGeom>
          <a:solidFill>
            <a:schemeClr val="accent4"/>
          </a:solidFill>
          <a:ln w="19050">
            <a:solidFill>
              <a:srgbClr val="F26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 dirty="0"/>
          </a:p>
        </p:txBody>
      </p:sp>
      <p:sp>
        <p:nvSpPr>
          <p:cNvPr id="20" name="TextBox 19"/>
          <p:cNvSpPr txBox="1"/>
          <p:nvPr/>
        </p:nvSpPr>
        <p:spPr>
          <a:xfrm>
            <a:off x="983102" y="242062"/>
            <a:ext cx="3447699" cy="29238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UNIVERSITAS</a:t>
            </a:r>
            <a:r>
              <a:rPr lang="id-ID" sz="13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AMIKOM PURWOKERTO</a:t>
            </a:r>
            <a:endParaRPr lang="id-ID" sz="13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058" y="6221602"/>
            <a:ext cx="12192000" cy="634621"/>
          </a:xfrm>
          <a:prstGeom prst="rect">
            <a:avLst/>
          </a:prstGeom>
          <a:solidFill>
            <a:schemeClr val="accent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/>
          <p:cNvSpPr txBox="1"/>
          <p:nvPr/>
        </p:nvSpPr>
        <p:spPr>
          <a:xfrm>
            <a:off x="1307670" y="418470"/>
            <a:ext cx="2480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F9AC22"/>
                </a:solidFill>
                <a:latin typeface="Arial Narrow" panose="020B0606020202030204" pitchFamily="34" charset="0"/>
              </a:rPr>
              <a:t>“Success, Spirit, &amp;</a:t>
            </a:r>
            <a:r>
              <a:rPr lang="en-US" sz="1600" b="1" i="1" baseline="0" dirty="0" smtClean="0">
                <a:solidFill>
                  <a:srgbClr val="F9AC22"/>
                </a:solidFill>
                <a:latin typeface="Arial Narrow" panose="020B0606020202030204" pitchFamily="34" charset="0"/>
              </a:rPr>
              <a:t> Creative”</a:t>
            </a:r>
            <a:endParaRPr lang="id-ID" sz="1600" b="1" i="1" dirty="0">
              <a:solidFill>
                <a:srgbClr val="F9AC22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Rectangle 14"/>
          <p:cNvSpPr/>
          <p:nvPr/>
        </p:nvSpPr>
        <p:spPr>
          <a:xfrm rot="10800000">
            <a:off x="1475" y="6221596"/>
            <a:ext cx="9131122" cy="636398"/>
          </a:xfrm>
          <a:custGeom>
            <a:avLst/>
            <a:gdLst>
              <a:gd name="connsiteX0" fmla="*/ 0 w 3825922"/>
              <a:gd name="connsiteY0" fmla="*/ 0 h 634620"/>
              <a:gd name="connsiteX1" fmla="*/ 3825922 w 3825922"/>
              <a:gd name="connsiteY1" fmla="*/ 0 h 634620"/>
              <a:gd name="connsiteX2" fmla="*/ 3825922 w 3825922"/>
              <a:gd name="connsiteY2" fmla="*/ 634620 h 634620"/>
              <a:gd name="connsiteX3" fmla="*/ 0 w 3825922"/>
              <a:gd name="connsiteY3" fmla="*/ 634620 h 634620"/>
              <a:gd name="connsiteX4" fmla="*/ 0 w 3825922"/>
              <a:gd name="connsiteY4" fmla="*/ 0 h 634620"/>
              <a:gd name="connsiteX0" fmla="*/ 8887 w 3834809"/>
              <a:gd name="connsiteY0" fmla="*/ 0 h 634620"/>
              <a:gd name="connsiteX1" fmla="*/ 3834809 w 3834809"/>
              <a:gd name="connsiteY1" fmla="*/ 0 h 634620"/>
              <a:gd name="connsiteX2" fmla="*/ 3834809 w 3834809"/>
              <a:gd name="connsiteY2" fmla="*/ 634620 h 634620"/>
              <a:gd name="connsiteX3" fmla="*/ 8887 w 3834809"/>
              <a:gd name="connsiteY3" fmla="*/ 634620 h 634620"/>
              <a:gd name="connsiteX4" fmla="*/ 0 w 3834809"/>
              <a:gd name="connsiteY4" fmla="*/ 336909 h 634620"/>
              <a:gd name="connsiteX5" fmla="*/ 8887 w 3834809"/>
              <a:gd name="connsiteY5" fmla="*/ 0 h 634620"/>
              <a:gd name="connsiteX0" fmla="*/ 412925 w 4238847"/>
              <a:gd name="connsiteY0" fmla="*/ 0 h 634620"/>
              <a:gd name="connsiteX1" fmla="*/ 4238847 w 4238847"/>
              <a:gd name="connsiteY1" fmla="*/ 0 h 634620"/>
              <a:gd name="connsiteX2" fmla="*/ 4238847 w 4238847"/>
              <a:gd name="connsiteY2" fmla="*/ 634620 h 634620"/>
              <a:gd name="connsiteX3" fmla="*/ 412925 w 4238847"/>
              <a:gd name="connsiteY3" fmla="*/ 634620 h 634620"/>
              <a:gd name="connsiteX4" fmla="*/ 0 w 4238847"/>
              <a:gd name="connsiteY4" fmla="*/ 336909 h 634620"/>
              <a:gd name="connsiteX5" fmla="*/ 412925 w 4238847"/>
              <a:gd name="connsiteY5" fmla="*/ 0 h 634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8847" h="634620">
                <a:moveTo>
                  <a:pt x="412925" y="0"/>
                </a:moveTo>
                <a:lnTo>
                  <a:pt x="4238847" y="0"/>
                </a:lnTo>
                <a:lnTo>
                  <a:pt x="4238847" y="634620"/>
                </a:lnTo>
                <a:lnTo>
                  <a:pt x="412925" y="634620"/>
                </a:lnTo>
                <a:lnTo>
                  <a:pt x="0" y="336909"/>
                </a:lnTo>
                <a:lnTo>
                  <a:pt x="41292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241" y="662791"/>
            <a:ext cx="9849471" cy="1228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428C7B4-23B4-4D4E-B8C4-C9005098B959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(nama dosen)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2D47D50-615B-4F6F-A64A-8900AC82A199}" type="datetime2">
              <a:rPr lang="id-ID" smtClean="0"/>
              <a:t>Minggu, 26 September 2021</a:t>
            </a:fld>
            <a:endParaRPr lang="id-ID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5" y="76748"/>
            <a:ext cx="939173" cy="85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7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8" r:id="rId7"/>
    <p:sldLayoutId id="2147483669" r:id="rId8"/>
    <p:sldLayoutId id="2147483670" r:id="rId9"/>
    <p:sldLayoutId id="2147483671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ambang.pilu@amikompurwokerto.ac.id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Hello Class!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Pemrosesan</a:t>
            </a:r>
            <a:r>
              <a:rPr lang="en-US" dirty="0" smtClean="0"/>
              <a:t> Bahasa </a:t>
            </a:r>
            <a:r>
              <a:rPr lang="en-US" dirty="0" err="1" smtClean="0"/>
              <a:t>Alami</a:t>
            </a:r>
            <a:r>
              <a:rPr lang="en-US" dirty="0" smtClean="0"/>
              <a:t> -  </a:t>
            </a:r>
            <a:r>
              <a:rPr lang="en-US" dirty="0"/>
              <a:t>PSIFW016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Minggu, 26 September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474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Toleransi</a:t>
            </a:r>
            <a:r>
              <a:rPr lang="en-US" dirty="0" smtClean="0"/>
              <a:t> </a:t>
            </a:r>
            <a:r>
              <a:rPr lang="en-US" dirty="0" err="1" smtClean="0"/>
              <a:t>keterlambatan</a:t>
            </a:r>
            <a:r>
              <a:rPr lang="en-US" dirty="0" smtClean="0"/>
              <a:t> </a:t>
            </a:r>
            <a:r>
              <a:rPr lang="en-US" b="1" dirty="0" err="1" smtClean="0"/>
              <a:t>dosen</a:t>
            </a:r>
            <a:r>
              <a:rPr lang="en-US" b="1" dirty="0" smtClean="0"/>
              <a:t>/</a:t>
            </a:r>
            <a:r>
              <a:rPr lang="en-US" b="1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smtClean="0"/>
              <a:t>30 </a:t>
            </a:r>
            <a:r>
              <a:rPr lang="en-US" b="1" dirty="0" err="1" smtClean="0"/>
              <a:t>menit</a:t>
            </a:r>
            <a:r>
              <a:rPr lang="en-US" b="1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b="1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hadir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smtClean="0"/>
              <a:t>30 </a:t>
            </a:r>
            <a:r>
              <a:rPr lang="en-US" dirty="0" err="1" smtClean="0"/>
              <a:t>menit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keterangan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b="1" dirty="0" err="1" smtClean="0"/>
              <a:t>kelas</a:t>
            </a:r>
            <a:r>
              <a:rPr lang="en-US" b="1" dirty="0" smtClean="0"/>
              <a:t> </a:t>
            </a:r>
            <a:r>
              <a:rPr lang="en-US" b="1" dirty="0" err="1" smtClean="0"/>
              <a:t>dikosongkan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diperbolehkan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izin</a:t>
            </a:r>
            <a:r>
              <a:rPr lang="en-US" dirty="0"/>
              <a:t> </a:t>
            </a:r>
            <a:r>
              <a:rPr lang="en-US" b="1" dirty="0" err="1" smtClean="0"/>
              <a:t>maksimal</a:t>
            </a:r>
            <a:r>
              <a:rPr lang="en-US" b="1" dirty="0" smtClean="0"/>
              <a:t> 1 </a:t>
            </a:r>
            <a:r>
              <a:rPr lang="en-US" b="1" dirty="0" err="1" smtClean="0"/>
              <a:t>hari</a:t>
            </a:r>
            <a:r>
              <a:rPr lang="en-US" b="1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dimulai</a:t>
            </a:r>
            <a:r>
              <a:rPr lang="en-US" dirty="0" smtClean="0"/>
              <a:t> (</a:t>
            </a:r>
            <a:r>
              <a:rPr lang="en-US" dirty="0" err="1" smtClean="0"/>
              <a:t>kecuali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sakit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daring,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b="1" dirty="0" err="1" smtClean="0"/>
              <a:t>wajib</a:t>
            </a:r>
            <a:r>
              <a:rPr lang="en-US" b="1" dirty="0" smtClean="0"/>
              <a:t> on-cam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Minggu, 26 September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490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Penilaian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4 </a:t>
            </a:r>
            <a:r>
              <a:rPr lang="en-US" dirty="0" err="1" smtClean="0"/>
              <a:t>komponen</a:t>
            </a:r>
            <a:endParaRPr lang="en-US" dirty="0" smtClean="0"/>
          </a:p>
          <a:p>
            <a:pPr lvl="1"/>
            <a:r>
              <a:rPr lang="en-US" dirty="0" err="1" smtClean="0"/>
              <a:t>Presensi</a:t>
            </a:r>
            <a:r>
              <a:rPr lang="en-US" dirty="0" smtClean="0"/>
              <a:t>	: 10%</a:t>
            </a:r>
          </a:p>
          <a:p>
            <a:pPr lvl="1"/>
            <a:r>
              <a:rPr lang="en-US" dirty="0" err="1" smtClean="0"/>
              <a:t>Tugas</a:t>
            </a:r>
            <a:r>
              <a:rPr lang="en-US" dirty="0" smtClean="0"/>
              <a:t>		: 20%</a:t>
            </a:r>
          </a:p>
          <a:p>
            <a:pPr lvl="1"/>
            <a:r>
              <a:rPr lang="en-US" dirty="0" smtClean="0"/>
              <a:t>UTS		: 30%</a:t>
            </a:r>
          </a:p>
          <a:p>
            <a:pPr lvl="1"/>
            <a:r>
              <a:rPr lang="en-US" dirty="0" smtClean="0"/>
              <a:t>UAS		: 40%</a:t>
            </a:r>
          </a:p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endParaRPr lang="en-US" dirty="0" smtClean="0"/>
          </a:p>
          <a:p>
            <a:r>
              <a:rPr lang="en-US" dirty="0" err="1" smtClean="0"/>
              <a:t>Pengumpulan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di </a:t>
            </a:r>
            <a:r>
              <a:rPr lang="en-US" b="1" dirty="0" smtClean="0"/>
              <a:t>Learning Management System</a:t>
            </a:r>
          </a:p>
          <a:p>
            <a:r>
              <a:rPr lang="en-US" dirty="0" smtClean="0"/>
              <a:t>Akan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final project </a:t>
            </a:r>
            <a:r>
              <a:rPr lang="en-US" dirty="0" smtClean="0"/>
              <a:t>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kerjakan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Minggu, 26 September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413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Minggu, 26 September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2</a:t>
            </a:fld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2" t="16470" r="9129"/>
          <a:stretch/>
        </p:blipFill>
        <p:spPr>
          <a:xfrm>
            <a:off x="1306575" y="2387072"/>
            <a:ext cx="1806449" cy="2408599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12282"/>
              </p:ext>
            </p:extLst>
          </p:nvPr>
        </p:nvGraphicFramePr>
        <p:xfrm>
          <a:off x="3581400" y="1945451"/>
          <a:ext cx="824192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4695"/>
                <a:gridCol w="327254"/>
                <a:gridCol w="53799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Nama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</a:rPr>
                        <a:t>Lengkap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Bambang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Pilu Hartato,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</a:rPr>
                        <a:t>S.Kom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.,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</a:rPr>
                        <a:t>M.Eng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2000" b="0" baseline="0" smtClean="0">
                          <a:solidFill>
                            <a:schemeClr val="tx1"/>
                          </a:solidFill>
                        </a:rPr>
                        <a:t>(0609069202)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Tempat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</a:rPr>
                        <a:t>Tanggal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</a:rPr>
                        <a:t>Lahir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Cirebon, 9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Juni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1992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Alamat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Mangunan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RT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06,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</a:rPr>
                        <a:t>Panggungharjo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</a:rPr>
                        <a:t>Sewon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</a:rPr>
                        <a:t>Bantul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, DIY.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hlinkClick r:id="rId3"/>
                        </a:rPr>
                        <a:t>Bambang.pilu@amikompurwokerto.ac.id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</a:rPr>
                        <a:t>Telp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0857-9751-9906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Bidang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</a:rPr>
                        <a:t>Penelitian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Keamanan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Data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dan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Kecerdasan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Buatan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60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Project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Minggu, 26 September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3</a:t>
            </a:fld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724915"/>
            <a:ext cx="6172200" cy="2968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478" y="2247148"/>
            <a:ext cx="4962525" cy="3752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43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Tentang</a:t>
            </a:r>
            <a:r>
              <a:rPr lang="en-US" dirty="0" smtClean="0"/>
              <a:t> Mata </a:t>
            </a:r>
            <a:r>
              <a:rPr lang="en-US" dirty="0" err="1" smtClean="0"/>
              <a:t>Kuliah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Pemrosesan</a:t>
            </a:r>
            <a:r>
              <a:rPr lang="en-US" dirty="0" smtClean="0"/>
              <a:t> Bahasa </a:t>
            </a:r>
            <a:r>
              <a:rPr lang="en-US" dirty="0" err="1" smtClean="0"/>
              <a:t>Alami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Minggu, 26 September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862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Mata </a:t>
            </a:r>
            <a:r>
              <a:rPr lang="en-US" dirty="0" err="1" smtClean="0"/>
              <a:t>Kuliah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241" y="1934854"/>
            <a:ext cx="9849471" cy="371291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Mata </a:t>
            </a:r>
            <a:r>
              <a:rPr lang="en-US" dirty="0" err="1" smtClean="0"/>
              <a:t>kuliah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mempelajari</a:t>
            </a:r>
            <a:r>
              <a:rPr lang="en-US" b="1" dirty="0" smtClean="0">
                <a:solidFill>
                  <a:srgbClr val="FF0000"/>
                </a:solidFill>
              </a:rPr>
              <a:t> proses </a:t>
            </a:r>
            <a:r>
              <a:rPr lang="en-US" b="1" dirty="0" err="1" smtClean="0">
                <a:solidFill>
                  <a:srgbClr val="FF0000"/>
                </a:solidFill>
              </a:rPr>
              <a:t>pembuatan</a:t>
            </a:r>
            <a:r>
              <a:rPr lang="en-US" b="1" dirty="0" smtClean="0">
                <a:solidFill>
                  <a:srgbClr val="FF0000"/>
                </a:solidFill>
              </a:rPr>
              <a:t> model </a:t>
            </a:r>
            <a:r>
              <a:rPr lang="en-US" b="1" dirty="0" err="1" smtClean="0">
                <a:solidFill>
                  <a:srgbClr val="FF0000"/>
                </a:solidFill>
              </a:rPr>
              <a:t>komputasi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dari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bahasa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terjalin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pengantar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alami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Mata </a:t>
            </a:r>
            <a:r>
              <a:rPr lang="en-US" dirty="0" err="1" smtClean="0"/>
              <a:t>kuliah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mendasar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gambaran</a:t>
            </a:r>
            <a:r>
              <a:rPr lang="en-US" dirty="0" smtClean="0"/>
              <a:t> yang </a:t>
            </a:r>
            <a:r>
              <a:rPr lang="en-US" dirty="0" err="1" smtClean="0"/>
              <a:t>utuh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memahami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metode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pemrosesan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bahasa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alami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ditujukan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0070C0"/>
                </a:solidFill>
              </a:rPr>
              <a:t>Question Answering System</a:t>
            </a:r>
            <a:r>
              <a:rPr lang="en-US" i="1" dirty="0" smtClean="0">
                <a:solidFill>
                  <a:srgbClr val="0070C0"/>
                </a:solidFill>
              </a:rPr>
              <a:t>, </a:t>
            </a:r>
            <a:r>
              <a:rPr lang="en-US" b="1" i="1" dirty="0" smtClean="0">
                <a:solidFill>
                  <a:srgbClr val="0070C0"/>
                </a:solidFill>
              </a:rPr>
              <a:t>Summarization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b="1" i="1" dirty="0" smtClean="0">
                <a:solidFill>
                  <a:srgbClr val="0070C0"/>
                </a:solidFill>
              </a:rPr>
              <a:t>Machine Translation</a:t>
            </a:r>
            <a:r>
              <a:rPr lang="en-US" i="1" dirty="0" smtClean="0">
                <a:solidFill>
                  <a:srgbClr val="0070C0"/>
                </a:solidFill>
              </a:rPr>
              <a:t>, </a:t>
            </a:r>
            <a:r>
              <a:rPr lang="en-US" b="1" i="1" dirty="0" smtClean="0">
                <a:solidFill>
                  <a:srgbClr val="0070C0"/>
                </a:solidFill>
              </a:rPr>
              <a:t>Speech Recognition</a:t>
            </a:r>
            <a:r>
              <a:rPr lang="en-US" i="1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dan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b="1" i="1" dirty="0" smtClean="0">
                <a:solidFill>
                  <a:srgbClr val="0070C0"/>
                </a:solidFill>
              </a:rPr>
              <a:t>Document Classification</a:t>
            </a:r>
            <a:r>
              <a:rPr lang="en-US" i="1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Minggu, 26 September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600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ndex of /im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305" y="3728536"/>
            <a:ext cx="2412813" cy="24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Capaian</a:t>
            </a:r>
            <a:r>
              <a:rPr lang="en-US" dirty="0" smtClean="0"/>
              <a:t> Mata </a:t>
            </a:r>
            <a:r>
              <a:rPr lang="en-US" dirty="0" err="1" smtClean="0"/>
              <a:t>Kuliah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menjelaskan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konsep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peranan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pemrosesan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bahasa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alami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era </a:t>
            </a:r>
            <a:r>
              <a:rPr lang="en-US" dirty="0" err="1" smtClean="0"/>
              <a:t>industri</a:t>
            </a:r>
            <a:r>
              <a:rPr lang="en-US" dirty="0" smtClean="0"/>
              <a:t> 4.0.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menyelesaikan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berbagai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keilmuan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pemrosesan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alami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mengembangkan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konsep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pemrosesan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bahasa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alami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industri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Minggu, 26 September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794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teori-teori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penerapan</a:t>
            </a:r>
            <a:r>
              <a:rPr lang="en-US" dirty="0" smtClean="0"/>
              <a:t> </a:t>
            </a:r>
            <a:r>
              <a:rPr lang="en-US" dirty="0" err="1" smtClean="0"/>
              <a:t>Pemrosesan</a:t>
            </a:r>
            <a:r>
              <a:rPr lang="en-US" dirty="0" smtClean="0"/>
              <a:t> Bahasa </a:t>
            </a:r>
            <a:r>
              <a:rPr lang="en-US" dirty="0" err="1" smtClean="0"/>
              <a:t>Alami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juga </a:t>
            </a:r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b="1" dirty="0" smtClean="0">
                <a:solidFill>
                  <a:srgbClr val="FF0000"/>
                </a:solidFill>
              </a:rPr>
              <a:t>ahasa </a:t>
            </a:r>
            <a:r>
              <a:rPr lang="en-US" b="1" dirty="0" err="1" smtClean="0">
                <a:solidFill>
                  <a:srgbClr val="FF0000"/>
                </a:solidFill>
              </a:rPr>
              <a:t>Pemrograman</a:t>
            </a:r>
            <a:r>
              <a:rPr lang="en-US" b="1" dirty="0" smtClean="0">
                <a:solidFill>
                  <a:srgbClr val="FF0000"/>
                </a:solidFill>
              </a:rPr>
              <a:t> Python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 smtClean="0"/>
              <a:t>Notebook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smtClean="0"/>
              <a:t>library-library </a:t>
            </a:r>
            <a:r>
              <a:rPr lang="en-US" dirty="0" err="1" smtClean="0"/>
              <a:t>penudukungnya</a:t>
            </a:r>
            <a:r>
              <a:rPr lang="en-US" dirty="0" smtClean="0"/>
              <a:t> (</a:t>
            </a:r>
            <a:r>
              <a:rPr lang="en-US" dirty="0" err="1" smtClean="0"/>
              <a:t>nltk</a:t>
            </a:r>
            <a:r>
              <a:rPr lang="en-US" dirty="0" smtClean="0"/>
              <a:t>, pandas, </a:t>
            </a:r>
            <a:r>
              <a:rPr lang="en-US" dirty="0" err="1" smtClean="0"/>
              <a:t>scipy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/</a:t>
            </a:r>
            <a:r>
              <a:rPr lang="en-US" dirty="0" err="1" smtClean="0"/>
              <a:t>atau</a:t>
            </a:r>
            <a:r>
              <a:rPr lang="en-US" dirty="0" smtClean="0"/>
              <a:t> Google </a:t>
            </a:r>
            <a:r>
              <a:rPr lang="en-US" dirty="0" err="1" smtClean="0"/>
              <a:t>Colab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Minggu, 26 September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7</a:t>
            </a:fld>
            <a:endParaRPr lang="id-ID"/>
          </a:p>
        </p:txBody>
      </p:sp>
      <p:pic>
        <p:nvPicPr>
          <p:cNvPr id="6" name="Picture 2" descr="File:Python logo and wordmark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078" y="4811811"/>
            <a:ext cx="3779276" cy="111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To Setup A Python Environment For Machine Learning - Anaconda Python  Icon | Transparent PNG Download #812840 - Vip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91" y="4471349"/>
            <a:ext cx="2884350" cy="155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upyter Notebook Python Extensions, Themes and Addons – Python For Fina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378" y="4536087"/>
            <a:ext cx="2485422" cy="166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3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Proses </a:t>
            </a:r>
            <a:r>
              <a:rPr lang="en-US" dirty="0" err="1" smtClean="0"/>
              <a:t>Pembelajaran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Minggu, 26 September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002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Teknis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b="1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 smtClean="0"/>
              <a:t>Praktikum</a:t>
            </a:r>
            <a:endParaRPr lang="en-US" b="1" dirty="0" smtClean="0"/>
          </a:p>
          <a:p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dilaksanakan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b="1" dirty="0" smtClean="0"/>
              <a:t>16 kali </a:t>
            </a:r>
            <a:r>
              <a:rPr lang="en-US" b="1" dirty="0" err="1" smtClean="0"/>
              <a:t>pertemuan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14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mengajar</a:t>
            </a:r>
            <a:r>
              <a:rPr lang="en-US" dirty="0" smtClean="0"/>
              <a:t> (7 </a:t>
            </a:r>
            <a:r>
              <a:rPr lang="en-US" dirty="0" err="1"/>
              <a:t>s</a:t>
            </a:r>
            <a:r>
              <a:rPr lang="en-US" dirty="0" err="1" smtClean="0"/>
              <a:t>ebelum</a:t>
            </a:r>
            <a:r>
              <a:rPr lang="en-US" dirty="0" smtClean="0"/>
              <a:t> UTS, 7 </a:t>
            </a:r>
            <a:r>
              <a:rPr lang="en-US" dirty="0" err="1" smtClean="0"/>
              <a:t>setelah</a:t>
            </a:r>
            <a:r>
              <a:rPr lang="en-US" dirty="0" smtClean="0"/>
              <a:t> UTS)</a:t>
            </a:r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Ujian</a:t>
            </a:r>
            <a:r>
              <a:rPr lang="en-US" dirty="0" smtClean="0"/>
              <a:t> (UTS </a:t>
            </a:r>
            <a:r>
              <a:rPr lang="en-US" dirty="0" err="1" smtClean="0"/>
              <a:t>dan</a:t>
            </a:r>
            <a:r>
              <a:rPr lang="en-US" dirty="0" smtClean="0"/>
              <a:t> UAS)</a:t>
            </a:r>
          </a:p>
          <a:p>
            <a:r>
              <a:rPr lang="en-US" dirty="0" smtClean="0"/>
              <a:t>Learning Management System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smtClean="0"/>
              <a:t> </a:t>
            </a:r>
            <a:r>
              <a:rPr lang="en-US" b="1" smtClean="0"/>
              <a:t>kuliahonline.amikompurwokerto.ac.id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Minggu, 26 September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975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 Power Point STMIK Amikom Purwokerto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Power Point STMIK Amikom Purwokerto" id="{98FAD5C0-ED6C-4F4B-813F-7643E8030C73}" vid="{762F741A-AD6D-4BFD-A598-543BCA1EF0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Template-Power-Point-STMIK-Amikom-Purwokerto (1)</Template>
  <TotalTime>1593</TotalTime>
  <Words>361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Narrow</vt:lpstr>
      <vt:lpstr>Calibri</vt:lpstr>
      <vt:lpstr>Rockwell</vt:lpstr>
      <vt:lpstr>Segoe UI</vt:lpstr>
      <vt:lpstr>Tw Cen MT</vt:lpstr>
      <vt:lpstr>Template Power Point STMIK Amikom Purwokerto</vt:lpstr>
      <vt:lpstr>Hello Class!</vt:lpstr>
      <vt:lpstr>Tentang Saya</vt:lpstr>
      <vt:lpstr>Current Project</vt:lpstr>
      <vt:lpstr>Tentang Mata Kuliah </vt:lpstr>
      <vt:lpstr>Deskripsi Mata Kuliah</vt:lpstr>
      <vt:lpstr>Capaian Mata Kuliah</vt:lpstr>
      <vt:lpstr>Teknis</vt:lpstr>
      <vt:lpstr>Proses Pembelajaran</vt:lpstr>
      <vt:lpstr>Teknis Pembelajaran</vt:lpstr>
      <vt:lpstr>Teknis Pembelajaran</vt:lpstr>
      <vt:lpstr>Penilaian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user</cp:lastModifiedBy>
  <cp:revision>325</cp:revision>
  <dcterms:created xsi:type="dcterms:W3CDTF">2019-03-02T04:30:09Z</dcterms:created>
  <dcterms:modified xsi:type="dcterms:W3CDTF">2021-09-26T11:00:40Z</dcterms:modified>
</cp:coreProperties>
</file>