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260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08EA7-1845-410F-8542-B0F6C7FD58E9}">
          <p14:sldIdLst>
            <p14:sldId id="258"/>
            <p14:sldId id="259"/>
            <p14:sldId id="260"/>
            <p14:sldId id="26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F9AC22"/>
    <a:srgbClr val="F26B34"/>
    <a:srgbClr val="EE8F54"/>
    <a:srgbClr val="FFAA01"/>
    <a:srgbClr val="F59229"/>
    <a:srgbClr val="F2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000A4-41BE-4EA8-8E15-056D26F2A4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1669CF-3FA5-4BDA-9F98-CFEE3B9D3CB3}">
      <dgm:prSet phldrT="[Text]"/>
      <dgm:spPr/>
      <dgm:t>
        <a:bodyPr/>
        <a:lstStyle/>
        <a:p>
          <a:r>
            <a:rPr lang="en-US" dirty="0" err="1" smtClean="0"/>
            <a:t>Istilah-istilah</a:t>
          </a:r>
          <a:r>
            <a:rPr lang="en-US" dirty="0" smtClean="0"/>
            <a:t> </a:t>
          </a:r>
          <a:r>
            <a:rPr lang="en-US" dirty="0" err="1" smtClean="0"/>
            <a:t>Penting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PBA</a:t>
          </a:r>
          <a:endParaRPr lang="en-US" dirty="0"/>
        </a:p>
      </dgm:t>
    </dgm:pt>
    <dgm:pt modelId="{4C7DE190-15EE-4D35-A9E9-17C41C92E1C4}" type="parTrans" cxnId="{03CA6F0A-DD16-4386-9F1C-4B3BCA792659}">
      <dgm:prSet/>
      <dgm:spPr/>
      <dgm:t>
        <a:bodyPr/>
        <a:lstStyle/>
        <a:p>
          <a:endParaRPr lang="en-US"/>
        </a:p>
      </dgm:t>
    </dgm:pt>
    <dgm:pt modelId="{41F98B20-7557-455B-9CBE-1711E3D44BAC}" type="sibTrans" cxnId="{03CA6F0A-DD16-4386-9F1C-4B3BCA792659}">
      <dgm:prSet/>
      <dgm:spPr/>
      <dgm:t>
        <a:bodyPr/>
        <a:lstStyle/>
        <a:p>
          <a:endParaRPr lang="en-US"/>
        </a:p>
      </dgm:t>
    </dgm:pt>
    <dgm:pt modelId="{7A439FDC-8EDF-4CAC-BA18-9F2A0880E0D3}">
      <dgm:prSet phldrT="[Text]"/>
      <dgm:spPr/>
      <dgm:t>
        <a:bodyPr/>
        <a:lstStyle/>
        <a:p>
          <a:r>
            <a:rPr lang="en-US" dirty="0" err="1" smtClean="0"/>
            <a:t>Prapengolahan</a:t>
          </a:r>
          <a:r>
            <a:rPr lang="en-US" dirty="0" smtClean="0"/>
            <a:t> </a:t>
          </a:r>
          <a:r>
            <a:rPr lang="en-US" dirty="0" err="1" smtClean="0"/>
            <a:t>Teks</a:t>
          </a:r>
          <a:endParaRPr lang="en-US" dirty="0"/>
        </a:p>
      </dgm:t>
    </dgm:pt>
    <dgm:pt modelId="{FDECB775-3E77-4DBA-99CB-94723397597A}" type="parTrans" cxnId="{C0CB4BE5-365C-4FD8-B6AB-3FCC2158B4D5}">
      <dgm:prSet/>
      <dgm:spPr/>
      <dgm:t>
        <a:bodyPr/>
        <a:lstStyle/>
        <a:p>
          <a:endParaRPr lang="en-US"/>
        </a:p>
      </dgm:t>
    </dgm:pt>
    <dgm:pt modelId="{B29EE004-D14E-4713-B752-22D539748311}" type="sibTrans" cxnId="{C0CB4BE5-365C-4FD8-B6AB-3FCC2158B4D5}">
      <dgm:prSet/>
      <dgm:spPr/>
      <dgm:t>
        <a:bodyPr/>
        <a:lstStyle/>
        <a:p>
          <a:endParaRPr lang="en-US"/>
        </a:p>
      </dgm:t>
    </dgm:pt>
    <dgm:pt modelId="{F00AE117-B4A9-46F6-82C1-BD84C0E25134}">
      <dgm:prSet phldrT="[Text]"/>
      <dgm:spPr/>
      <dgm:t>
        <a:bodyPr/>
        <a:lstStyle/>
        <a:p>
          <a:r>
            <a:rPr lang="en-US" dirty="0" err="1" smtClean="0"/>
            <a:t>Tokenisasi</a:t>
          </a:r>
          <a:endParaRPr lang="en-US" dirty="0"/>
        </a:p>
      </dgm:t>
    </dgm:pt>
    <dgm:pt modelId="{2FE86F35-793B-4F50-B483-235BDA200386}" type="parTrans" cxnId="{ECBF8417-761A-4C1A-A7BD-C9E768E868A6}">
      <dgm:prSet/>
      <dgm:spPr/>
      <dgm:t>
        <a:bodyPr/>
        <a:lstStyle/>
        <a:p>
          <a:endParaRPr lang="en-US"/>
        </a:p>
      </dgm:t>
    </dgm:pt>
    <dgm:pt modelId="{5402BC2A-6979-444C-87FB-1475DC804EB6}" type="sibTrans" cxnId="{ECBF8417-761A-4C1A-A7BD-C9E768E868A6}">
      <dgm:prSet/>
      <dgm:spPr/>
      <dgm:t>
        <a:bodyPr/>
        <a:lstStyle/>
        <a:p>
          <a:endParaRPr lang="en-US"/>
        </a:p>
      </dgm:t>
    </dgm:pt>
    <dgm:pt modelId="{0312672C-87D5-4963-8F4D-E813F4BB51B5}">
      <dgm:prSet phldrT="[Text]"/>
      <dgm:spPr/>
      <dgm:t>
        <a:bodyPr/>
        <a:lstStyle/>
        <a:p>
          <a:r>
            <a:rPr lang="en-US" dirty="0" err="1" smtClean="0"/>
            <a:t>Normalisasi</a:t>
          </a:r>
          <a:endParaRPr lang="en-US" dirty="0"/>
        </a:p>
      </dgm:t>
    </dgm:pt>
    <dgm:pt modelId="{A72FAC61-E1FD-47EE-A9BD-593BF9B35B06}" type="parTrans" cxnId="{5FE9061A-3548-436F-9AF7-4E1AE8429E51}">
      <dgm:prSet/>
      <dgm:spPr/>
      <dgm:t>
        <a:bodyPr/>
        <a:lstStyle/>
        <a:p>
          <a:endParaRPr lang="en-US"/>
        </a:p>
      </dgm:t>
    </dgm:pt>
    <dgm:pt modelId="{1B243409-D812-4390-B5D0-16710054981F}" type="sibTrans" cxnId="{5FE9061A-3548-436F-9AF7-4E1AE8429E51}">
      <dgm:prSet/>
      <dgm:spPr/>
      <dgm:t>
        <a:bodyPr/>
        <a:lstStyle/>
        <a:p>
          <a:endParaRPr lang="en-US"/>
        </a:p>
      </dgm:t>
    </dgm:pt>
    <dgm:pt modelId="{FF437D9A-D00C-42F3-95A5-89F7B6744577}">
      <dgm:prSet phldrT="[Text]"/>
      <dgm:spPr/>
      <dgm:t>
        <a:bodyPr/>
        <a:lstStyle/>
        <a:p>
          <a:r>
            <a:rPr lang="en-US" dirty="0" smtClean="0"/>
            <a:t>Minimum Edit Distance</a:t>
          </a:r>
          <a:endParaRPr lang="en-US" dirty="0"/>
        </a:p>
      </dgm:t>
    </dgm:pt>
    <dgm:pt modelId="{34BEAE79-11BF-42E1-9370-0BBA16F9B990}" type="parTrans" cxnId="{21468240-DC9B-4E52-84CB-BFDDAE1F858C}">
      <dgm:prSet/>
      <dgm:spPr/>
      <dgm:t>
        <a:bodyPr/>
        <a:lstStyle/>
        <a:p>
          <a:endParaRPr lang="en-US"/>
        </a:p>
      </dgm:t>
    </dgm:pt>
    <dgm:pt modelId="{AFA8A12B-B063-4AA8-BA5C-285D7FE2A092}" type="sibTrans" cxnId="{21468240-DC9B-4E52-84CB-BFDDAE1F858C}">
      <dgm:prSet/>
      <dgm:spPr/>
      <dgm:t>
        <a:bodyPr/>
        <a:lstStyle/>
        <a:p>
          <a:endParaRPr lang="en-US"/>
        </a:p>
      </dgm:t>
    </dgm:pt>
    <dgm:pt modelId="{D24ECEAC-4600-48E8-BE07-87E5F191C74D}" type="pres">
      <dgm:prSet presAssocID="{DA5000A4-41BE-4EA8-8E15-056D26F2A4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2C87168-8769-4B63-B527-5B3D0D8CACD8}" type="pres">
      <dgm:prSet presAssocID="{DA5000A4-41BE-4EA8-8E15-056D26F2A4CB}" presName="Name1" presStyleCnt="0"/>
      <dgm:spPr/>
    </dgm:pt>
    <dgm:pt modelId="{3DAA5688-17C5-4D9D-88C9-AF6AF5FFDA20}" type="pres">
      <dgm:prSet presAssocID="{DA5000A4-41BE-4EA8-8E15-056D26F2A4CB}" presName="cycle" presStyleCnt="0"/>
      <dgm:spPr/>
    </dgm:pt>
    <dgm:pt modelId="{429A162A-FFE9-475C-8940-9D34A684A0DF}" type="pres">
      <dgm:prSet presAssocID="{DA5000A4-41BE-4EA8-8E15-056D26F2A4CB}" presName="srcNode" presStyleLbl="node1" presStyleIdx="0" presStyleCnt="5"/>
      <dgm:spPr/>
    </dgm:pt>
    <dgm:pt modelId="{33C719D9-FC4C-4985-8EF7-3BF0A97F0931}" type="pres">
      <dgm:prSet presAssocID="{DA5000A4-41BE-4EA8-8E15-056D26F2A4CB}" presName="conn" presStyleLbl="parChTrans1D2" presStyleIdx="0" presStyleCnt="1"/>
      <dgm:spPr/>
      <dgm:t>
        <a:bodyPr/>
        <a:lstStyle/>
        <a:p>
          <a:endParaRPr lang="en-US"/>
        </a:p>
      </dgm:t>
    </dgm:pt>
    <dgm:pt modelId="{69BFBE8D-F3DA-419E-A6C8-318DD9279CC3}" type="pres">
      <dgm:prSet presAssocID="{DA5000A4-41BE-4EA8-8E15-056D26F2A4CB}" presName="extraNode" presStyleLbl="node1" presStyleIdx="0" presStyleCnt="5"/>
      <dgm:spPr/>
    </dgm:pt>
    <dgm:pt modelId="{6357ADEB-3E77-41FA-9AA2-A1D00EAB8A7C}" type="pres">
      <dgm:prSet presAssocID="{DA5000A4-41BE-4EA8-8E15-056D26F2A4CB}" presName="dstNode" presStyleLbl="node1" presStyleIdx="0" presStyleCnt="5"/>
      <dgm:spPr/>
    </dgm:pt>
    <dgm:pt modelId="{1DA5F107-9E65-46C5-AE08-67AE78939E5C}" type="pres">
      <dgm:prSet presAssocID="{161669CF-3FA5-4BDA-9F98-CFEE3B9D3C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A423E-F035-4A7E-B281-78487DD00ACC}" type="pres">
      <dgm:prSet presAssocID="{161669CF-3FA5-4BDA-9F98-CFEE3B9D3CB3}" presName="accent_1" presStyleCnt="0"/>
      <dgm:spPr/>
    </dgm:pt>
    <dgm:pt modelId="{45C20A35-6CC9-45E1-9EE7-4CB7E699C04A}" type="pres">
      <dgm:prSet presAssocID="{161669CF-3FA5-4BDA-9F98-CFEE3B9D3CB3}" presName="accentRepeatNode" presStyleLbl="solidFgAcc1" presStyleIdx="0" presStyleCnt="5"/>
      <dgm:spPr/>
    </dgm:pt>
    <dgm:pt modelId="{1EE8A861-8B2D-484C-B0D1-DB04ABCAB46A}" type="pres">
      <dgm:prSet presAssocID="{7A439FDC-8EDF-4CAC-BA18-9F2A0880E0D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3596-7AF2-4FCB-A0D3-50D3CD9972C1}" type="pres">
      <dgm:prSet presAssocID="{7A439FDC-8EDF-4CAC-BA18-9F2A0880E0D3}" presName="accent_2" presStyleCnt="0"/>
      <dgm:spPr/>
    </dgm:pt>
    <dgm:pt modelId="{744A0C5C-D218-47F1-BF34-42DD81467C0E}" type="pres">
      <dgm:prSet presAssocID="{7A439FDC-8EDF-4CAC-BA18-9F2A0880E0D3}" presName="accentRepeatNode" presStyleLbl="solidFgAcc1" presStyleIdx="1" presStyleCnt="5"/>
      <dgm:spPr/>
    </dgm:pt>
    <dgm:pt modelId="{27F764AD-900E-49A8-9B91-52A54E687F80}" type="pres">
      <dgm:prSet presAssocID="{F00AE117-B4A9-46F6-82C1-BD84C0E2513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7207-E446-4B10-9A71-6901D35EC682}" type="pres">
      <dgm:prSet presAssocID="{F00AE117-B4A9-46F6-82C1-BD84C0E25134}" presName="accent_3" presStyleCnt="0"/>
      <dgm:spPr/>
    </dgm:pt>
    <dgm:pt modelId="{69D76FC3-A75C-47B1-BABA-878169BB960B}" type="pres">
      <dgm:prSet presAssocID="{F00AE117-B4A9-46F6-82C1-BD84C0E25134}" presName="accentRepeatNode" presStyleLbl="solidFgAcc1" presStyleIdx="2" presStyleCnt="5"/>
      <dgm:spPr/>
    </dgm:pt>
    <dgm:pt modelId="{D4C459A5-5A3D-4A74-A703-94035FB5BBDF}" type="pres">
      <dgm:prSet presAssocID="{0312672C-87D5-4963-8F4D-E813F4BB51B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995CE-D661-437B-B7D2-CF9546BF3EF5}" type="pres">
      <dgm:prSet presAssocID="{0312672C-87D5-4963-8F4D-E813F4BB51B5}" presName="accent_4" presStyleCnt="0"/>
      <dgm:spPr/>
    </dgm:pt>
    <dgm:pt modelId="{2DCB38E1-B5B2-441B-B36F-214B07406D96}" type="pres">
      <dgm:prSet presAssocID="{0312672C-87D5-4963-8F4D-E813F4BB51B5}" presName="accentRepeatNode" presStyleLbl="solidFgAcc1" presStyleIdx="3" presStyleCnt="5"/>
      <dgm:spPr/>
    </dgm:pt>
    <dgm:pt modelId="{C5BFBC86-600F-4007-AFDE-8C5D53AE0CFC}" type="pres">
      <dgm:prSet presAssocID="{FF437D9A-D00C-42F3-95A5-89F7B674457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E42BB-3CAF-421D-A3A9-897253014762}" type="pres">
      <dgm:prSet presAssocID="{FF437D9A-D00C-42F3-95A5-89F7B6744577}" presName="accent_5" presStyleCnt="0"/>
      <dgm:spPr/>
    </dgm:pt>
    <dgm:pt modelId="{897B9DB3-1E20-478C-A89D-BEECAECFF6EA}" type="pres">
      <dgm:prSet presAssocID="{FF437D9A-D00C-42F3-95A5-89F7B6744577}" presName="accentRepeatNode" presStyleLbl="solidFgAcc1" presStyleIdx="4" presStyleCnt="5"/>
      <dgm:spPr/>
    </dgm:pt>
  </dgm:ptLst>
  <dgm:cxnLst>
    <dgm:cxn modelId="{CB9A0DA7-3C8B-4832-8562-70EFAD9E4F01}" type="presOf" srcId="{0312672C-87D5-4963-8F4D-E813F4BB51B5}" destId="{D4C459A5-5A3D-4A74-A703-94035FB5BBDF}" srcOrd="0" destOrd="0" presId="urn:microsoft.com/office/officeart/2008/layout/VerticalCurvedList"/>
    <dgm:cxn modelId="{931152D7-C41B-48D4-BD96-078FF918BB10}" type="presOf" srcId="{F00AE117-B4A9-46F6-82C1-BD84C0E25134}" destId="{27F764AD-900E-49A8-9B91-52A54E687F80}" srcOrd="0" destOrd="0" presId="urn:microsoft.com/office/officeart/2008/layout/VerticalCurvedList"/>
    <dgm:cxn modelId="{21468240-DC9B-4E52-84CB-BFDDAE1F858C}" srcId="{DA5000A4-41BE-4EA8-8E15-056D26F2A4CB}" destId="{FF437D9A-D00C-42F3-95A5-89F7B6744577}" srcOrd="4" destOrd="0" parTransId="{34BEAE79-11BF-42E1-9370-0BBA16F9B990}" sibTransId="{AFA8A12B-B063-4AA8-BA5C-285D7FE2A092}"/>
    <dgm:cxn modelId="{B9E6FFC6-A529-4B29-BF5C-F6EC6D9BDF36}" type="presOf" srcId="{DA5000A4-41BE-4EA8-8E15-056D26F2A4CB}" destId="{D24ECEAC-4600-48E8-BE07-87E5F191C74D}" srcOrd="0" destOrd="0" presId="urn:microsoft.com/office/officeart/2008/layout/VerticalCurvedList"/>
    <dgm:cxn modelId="{56F846AA-80AB-44F3-ACEC-441B35E65A35}" type="presOf" srcId="{161669CF-3FA5-4BDA-9F98-CFEE3B9D3CB3}" destId="{1DA5F107-9E65-46C5-AE08-67AE78939E5C}" srcOrd="0" destOrd="0" presId="urn:microsoft.com/office/officeart/2008/layout/VerticalCurvedList"/>
    <dgm:cxn modelId="{64091706-922E-429C-AE14-16D014F86B1B}" type="presOf" srcId="{FF437D9A-D00C-42F3-95A5-89F7B6744577}" destId="{C5BFBC86-600F-4007-AFDE-8C5D53AE0CFC}" srcOrd="0" destOrd="0" presId="urn:microsoft.com/office/officeart/2008/layout/VerticalCurvedList"/>
    <dgm:cxn modelId="{CBE73FE9-D8A6-40B3-96B7-4031E91BDB93}" type="presOf" srcId="{41F98B20-7557-455B-9CBE-1711E3D44BAC}" destId="{33C719D9-FC4C-4985-8EF7-3BF0A97F0931}" srcOrd="0" destOrd="0" presId="urn:microsoft.com/office/officeart/2008/layout/VerticalCurvedList"/>
    <dgm:cxn modelId="{03CA6F0A-DD16-4386-9F1C-4B3BCA792659}" srcId="{DA5000A4-41BE-4EA8-8E15-056D26F2A4CB}" destId="{161669CF-3FA5-4BDA-9F98-CFEE3B9D3CB3}" srcOrd="0" destOrd="0" parTransId="{4C7DE190-15EE-4D35-A9E9-17C41C92E1C4}" sibTransId="{41F98B20-7557-455B-9CBE-1711E3D44BAC}"/>
    <dgm:cxn modelId="{ECBF8417-761A-4C1A-A7BD-C9E768E868A6}" srcId="{DA5000A4-41BE-4EA8-8E15-056D26F2A4CB}" destId="{F00AE117-B4A9-46F6-82C1-BD84C0E25134}" srcOrd="2" destOrd="0" parTransId="{2FE86F35-793B-4F50-B483-235BDA200386}" sibTransId="{5402BC2A-6979-444C-87FB-1475DC804EB6}"/>
    <dgm:cxn modelId="{DC943486-E404-4493-9819-BD8E77340A5F}" type="presOf" srcId="{7A439FDC-8EDF-4CAC-BA18-9F2A0880E0D3}" destId="{1EE8A861-8B2D-484C-B0D1-DB04ABCAB46A}" srcOrd="0" destOrd="0" presId="urn:microsoft.com/office/officeart/2008/layout/VerticalCurvedList"/>
    <dgm:cxn modelId="{5FE9061A-3548-436F-9AF7-4E1AE8429E51}" srcId="{DA5000A4-41BE-4EA8-8E15-056D26F2A4CB}" destId="{0312672C-87D5-4963-8F4D-E813F4BB51B5}" srcOrd="3" destOrd="0" parTransId="{A72FAC61-E1FD-47EE-A9BD-593BF9B35B06}" sibTransId="{1B243409-D812-4390-B5D0-16710054981F}"/>
    <dgm:cxn modelId="{C0CB4BE5-365C-4FD8-B6AB-3FCC2158B4D5}" srcId="{DA5000A4-41BE-4EA8-8E15-056D26F2A4CB}" destId="{7A439FDC-8EDF-4CAC-BA18-9F2A0880E0D3}" srcOrd="1" destOrd="0" parTransId="{FDECB775-3E77-4DBA-99CB-94723397597A}" sibTransId="{B29EE004-D14E-4713-B752-22D539748311}"/>
    <dgm:cxn modelId="{775F5D56-951D-47B7-8DC1-1F396FB5D711}" type="presParOf" srcId="{D24ECEAC-4600-48E8-BE07-87E5F191C74D}" destId="{82C87168-8769-4B63-B527-5B3D0D8CACD8}" srcOrd="0" destOrd="0" presId="urn:microsoft.com/office/officeart/2008/layout/VerticalCurvedList"/>
    <dgm:cxn modelId="{1BD0F7FE-E735-415B-8968-94113218AD4C}" type="presParOf" srcId="{82C87168-8769-4B63-B527-5B3D0D8CACD8}" destId="{3DAA5688-17C5-4D9D-88C9-AF6AF5FFDA20}" srcOrd="0" destOrd="0" presId="urn:microsoft.com/office/officeart/2008/layout/VerticalCurvedList"/>
    <dgm:cxn modelId="{C6EDC265-75E2-4737-B438-97DB7E567292}" type="presParOf" srcId="{3DAA5688-17C5-4D9D-88C9-AF6AF5FFDA20}" destId="{429A162A-FFE9-475C-8940-9D34A684A0DF}" srcOrd="0" destOrd="0" presId="urn:microsoft.com/office/officeart/2008/layout/VerticalCurvedList"/>
    <dgm:cxn modelId="{D5C88205-71B1-46AD-846D-E3D248012586}" type="presParOf" srcId="{3DAA5688-17C5-4D9D-88C9-AF6AF5FFDA20}" destId="{33C719D9-FC4C-4985-8EF7-3BF0A97F0931}" srcOrd="1" destOrd="0" presId="urn:microsoft.com/office/officeart/2008/layout/VerticalCurvedList"/>
    <dgm:cxn modelId="{274FE5A6-80EF-4E26-A310-FD18B98CE19B}" type="presParOf" srcId="{3DAA5688-17C5-4D9D-88C9-AF6AF5FFDA20}" destId="{69BFBE8D-F3DA-419E-A6C8-318DD9279CC3}" srcOrd="2" destOrd="0" presId="urn:microsoft.com/office/officeart/2008/layout/VerticalCurvedList"/>
    <dgm:cxn modelId="{ED5040B7-ADD8-42E5-912D-AD65C5D58F95}" type="presParOf" srcId="{3DAA5688-17C5-4D9D-88C9-AF6AF5FFDA20}" destId="{6357ADEB-3E77-41FA-9AA2-A1D00EAB8A7C}" srcOrd="3" destOrd="0" presId="urn:microsoft.com/office/officeart/2008/layout/VerticalCurvedList"/>
    <dgm:cxn modelId="{21681A29-9259-41AE-B8A0-A88782625C34}" type="presParOf" srcId="{82C87168-8769-4B63-B527-5B3D0D8CACD8}" destId="{1DA5F107-9E65-46C5-AE08-67AE78939E5C}" srcOrd="1" destOrd="0" presId="urn:microsoft.com/office/officeart/2008/layout/VerticalCurvedList"/>
    <dgm:cxn modelId="{0E9F77C7-6E8F-47C9-9548-F0410A141677}" type="presParOf" srcId="{82C87168-8769-4B63-B527-5B3D0D8CACD8}" destId="{AA8A423E-F035-4A7E-B281-78487DD00ACC}" srcOrd="2" destOrd="0" presId="urn:microsoft.com/office/officeart/2008/layout/VerticalCurvedList"/>
    <dgm:cxn modelId="{6EE58786-5720-45B3-B0BC-C8D6321996DB}" type="presParOf" srcId="{AA8A423E-F035-4A7E-B281-78487DD00ACC}" destId="{45C20A35-6CC9-45E1-9EE7-4CB7E699C04A}" srcOrd="0" destOrd="0" presId="urn:microsoft.com/office/officeart/2008/layout/VerticalCurvedList"/>
    <dgm:cxn modelId="{C4D72604-EE58-4264-B5D0-D7279BE41620}" type="presParOf" srcId="{82C87168-8769-4B63-B527-5B3D0D8CACD8}" destId="{1EE8A861-8B2D-484C-B0D1-DB04ABCAB46A}" srcOrd="3" destOrd="0" presId="urn:microsoft.com/office/officeart/2008/layout/VerticalCurvedList"/>
    <dgm:cxn modelId="{3FFAE7E5-1234-4972-93DE-288620A37FBF}" type="presParOf" srcId="{82C87168-8769-4B63-B527-5B3D0D8CACD8}" destId="{AF1B3596-7AF2-4FCB-A0D3-50D3CD9972C1}" srcOrd="4" destOrd="0" presId="urn:microsoft.com/office/officeart/2008/layout/VerticalCurvedList"/>
    <dgm:cxn modelId="{8D15D96F-68B3-4AF3-8D47-BBE3897BB6B2}" type="presParOf" srcId="{AF1B3596-7AF2-4FCB-A0D3-50D3CD9972C1}" destId="{744A0C5C-D218-47F1-BF34-42DD81467C0E}" srcOrd="0" destOrd="0" presId="urn:microsoft.com/office/officeart/2008/layout/VerticalCurvedList"/>
    <dgm:cxn modelId="{21B9DA92-8690-444F-AA08-691FB9E7C472}" type="presParOf" srcId="{82C87168-8769-4B63-B527-5B3D0D8CACD8}" destId="{27F764AD-900E-49A8-9B91-52A54E687F80}" srcOrd="5" destOrd="0" presId="urn:microsoft.com/office/officeart/2008/layout/VerticalCurvedList"/>
    <dgm:cxn modelId="{A467EE18-2B47-418B-A730-1383B2A49751}" type="presParOf" srcId="{82C87168-8769-4B63-B527-5B3D0D8CACD8}" destId="{56FA7207-E446-4B10-9A71-6901D35EC682}" srcOrd="6" destOrd="0" presId="urn:microsoft.com/office/officeart/2008/layout/VerticalCurvedList"/>
    <dgm:cxn modelId="{5DAB3B07-DDBA-43F4-97AC-B13153B23538}" type="presParOf" srcId="{56FA7207-E446-4B10-9A71-6901D35EC682}" destId="{69D76FC3-A75C-47B1-BABA-878169BB960B}" srcOrd="0" destOrd="0" presId="urn:microsoft.com/office/officeart/2008/layout/VerticalCurvedList"/>
    <dgm:cxn modelId="{9ECC7836-FF11-4BC8-AD07-D18E639C6498}" type="presParOf" srcId="{82C87168-8769-4B63-B527-5B3D0D8CACD8}" destId="{D4C459A5-5A3D-4A74-A703-94035FB5BBDF}" srcOrd="7" destOrd="0" presId="urn:microsoft.com/office/officeart/2008/layout/VerticalCurvedList"/>
    <dgm:cxn modelId="{8FD76569-4EA2-42C9-BAEB-F8643E405185}" type="presParOf" srcId="{82C87168-8769-4B63-B527-5B3D0D8CACD8}" destId="{100995CE-D661-437B-B7D2-CF9546BF3EF5}" srcOrd="8" destOrd="0" presId="urn:microsoft.com/office/officeart/2008/layout/VerticalCurvedList"/>
    <dgm:cxn modelId="{B01E0967-7452-4506-A6A8-F4B842F432EC}" type="presParOf" srcId="{100995CE-D661-437B-B7D2-CF9546BF3EF5}" destId="{2DCB38E1-B5B2-441B-B36F-214B07406D96}" srcOrd="0" destOrd="0" presId="urn:microsoft.com/office/officeart/2008/layout/VerticalCurvedList"/>
    <dgm:cxn modelId="{9F8F7266-C360-4500-A576-21BEFB8A6F97}" type="presParOf" srcId="{82C87168-8769-4B63-B527-5B3D0D8CACD8}" destId="{C5BFBC86-600F-4007-AFDE-8C5D53AE0CFC}" srcOrd="9" destOrd="0" presId="urn:microsoft.com/office/officeart/2008/layout/VerticalCurvedList"/>
    <dgm:cxn modelId="{B02A8D3E-33A9-44EF-906A-BFE74E181D5E}" type="presParOf" srcId="{82C87168-8769-4B63-B527-5B3D0D8CACD8}" destId="{9C5E42BB-3CAF-421D-A3A9-897253014762}" srcOrd="10" destOrd="0" presId="urn:microsoft.com/office/officeart/2008/layout/VerticalCurvedList"/>
    <dgm:cxn modelId="{2EBD262F-AF67-4DCA-ADD4-65F188D8477A}" type="presParOf" srcId="{9C5E42BB-3CAF-421D-A3A9-897253014762}" destId="{897B9DB3-1E20-478C-A89D-BEECAECFF6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0168-B797-41AA-B04B-0AC474234D2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0AB0-71F9-4A34-A501-842F55DBA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5409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B3A6-E6F9-45FA-8103-92B2F32C2102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AC53-E82D-4B6F-80FA-1229B12D68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784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006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006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622-C078-40F5-99DB-8763597D8B42}" type="datetime2">
              <a:rPr lang="id-ID" smtClean="0"/>
              <a:t>Selasa, 12 Oktober 2021</a:t>
            </a:fld>
            <a:endParaRPr lang="id-ID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91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589-305C-4BAC-AD26-846DA2CECD1A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7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28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2F05-8C78-4061-95A6-6ECB8DDE2CD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38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(nama dosen)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E88D9D7-AB42-4D03-B6CA-21ECCCF61176}" type="datetime2">
              <a:rPr lang="id-ID" smtClean="0"/>
              <a:t>Selasa, 12 Oktober 2021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377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3C2-9D3B-4CBB-AFC3-96896B355D7C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D89-2991-4B81-8610-C5567ED045EF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23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384-D706-4919-B55E-943D1C1D31AA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96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C821-19DE-4E4A-940C-C4956002FB24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241" y="1934854"/>
            <a:ext cx="9849471" cy="420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  <a:endParaRPr lang="id-ID" sz="13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241" y="662791"/>
            <a:ext cx="9849471" cy="122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2D47D50-615B-4F6F-A64A-8900AC82A199}" type="datetime2">
              <a:rPr lang="id-ID" smtClean="0"/>
              <a:t>Selasa, 12 Oktober 2021</a:t>
            </a:fld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7/02/natural-language-processing-key-terms-explaine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Tokenisasi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Part of Speech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klasifikasi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kata-kata </a:t>
            </a:r>
            <a:r>
              <a:rPr lang="en-US" dirty="0" smtClean="0"/>
              <a:t>yang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fungsinya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Jenis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PoS</a:t>
            </a:r>
            <a:r>
              <a:rPr lang="en-US" dirty="0" smtClean="0"/>
              <a:t>: noun, pronoun, verb, adjective, adverb, preposition, conjunction, Interjection.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10</a:t>
            </a:fld>
            <a:endParaRPr lang="id-ID" dirty="0"/>
          </a:p>
        </p:txBody>
      </p:sp>
      <p:pic>
        <p:nvPicPr>
          <p:cNvPr id="6146" name="Picture 2" descr="Part of Speech, Pengertian, Jenis, dan Pembahasan Lengkapny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22860"/>
            <a:ext cx="5181600" cy="412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Corpus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sekumpulan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teks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Corpus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sekumpulan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dokumen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Bentuk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jamak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Corpus </a:t>
            </a:r>
            <a:r>
              <a:rPr lang="en-US" dirty="0" err="1" smtClean="0"/>
              <a:t>adalah</a:t>
            </a:r>
            <a:r>
              <a:rPr lang="en-US" dirty="0" smtClean="0"/>
              <a:t> Corpora.</a:t>
            </a:r>
          </a:p>
          <a:p>
            <a:r>
              <a:rPr lang="en-US" dirty="0" smtClean="0"/>
              <a:t>Corpora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memiliki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topik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Corpora </a:t>
            </a:r>
            <a:r>
              <a:rPr lang="en-US" dirty="0" err="1" smtClean="0"/>
              <a:t>bidang</a:t>
            </a:r>
            <a:r>
              <a:rPr lang="en-US" dirty="0" smtClean="0"/>
              <a:t> science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Corpora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11</a:t>
            </a:fld>
            <a:endParaRPr lang="id-ID" dirty="0"/>
          </a:p>
        </p:txBody>
      </p:sp>
      <p:pic>
        <p:nvPicPr>
          <p:cNvPr id="7170" name="Picture 2" descr="Full-text data from English-Corpora.org: billions of words of downloadable  dat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7" y="2351391"/>
            <a:ext cx="4949709" cy="32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Kata-kata yang </a:t>
            </a:r>
            <a:r>
              <a:rPr lang="en-US" b="1" dirty="0" err="1" smtClean="0">
                <a:solidFill>
                  <a:srgbClr val="FF0000"/>
                </a:solidFill>
              </a:rPr>
              <a:t>sering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muncul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tapi</a:t>
            </a:r>
            <a:r>
              <a:rPr lang="en-US" b="1" dirty="0" smtClean="0">
                <a:solidFill>
                  <a:srgbClr val="FF0000"/>
                </a:solidFill>
              </a:rPr>
              <a:t> minim </a:t>
            </a:r>
            <a:r>
              <a:rPr lang="en-US" b="1" dirty="0" err="1" smtClean="0">
                <a:solidFill>
                  <a:srgbClr val="FF0000"/>
                </a:solidFill>
              </a:rPr>
              <a:t>makna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minimnya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 stop word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stop word removal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Inggris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stop word </a:t>
            </a:r>
            <a:r>
              <a:rPr lang="en-US" dirty="0" err="1" smtClean="0"/>
              <a:t>adalah</a:t>
            </a:r>
            <a:r>
              <a:rPr lang="en-US" dirty="0" smtClean="0"/>
              <a:t>: “the”, “and”, </a:t>
            </a:r>
            <a:r>
              <a:rPr lang="en-US" dirty="0" err="1" smtClean="0"/>
              <a:t>dan</a:t>
            </a:r>
            <a:r>
              <a:rPr lang="en-US" dirty="0" smtClean="0"/>
              <a:t> “a”.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12</a:t>
            </a:fld>
            <a:endParaRPr lang="id-ID" dirty="0"/>
          </a:p>
        </p:txBody>
      </p:sp>
      <p:pic>
        <p:nvPicPr>
          <p:cNvPr id="8194" name="Picture 2" descr="Aji Devs: Source code stoplist tanpa databa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8460"/>
            <a:ext cx="5181600" cy="30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BoW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982" b="65015"/>
          <a:stretch/>
        </p:blipFill>
        <p:spPr>
          <a:xfrm>
            <a:off x="1269179" y="2252383"/>
            <a:ext cx="4540800" cy="92784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BoW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yang </a:t>
            </a:r>
            <a:r>
              <a:rPr lang="en-US" b="1" dirty="0" err="1" smtClean="0">
                <a:solidFill>
                  <a:srgbClr val="FF0000"/>
                </a:solidFill>
              </a:rPr>
              <a:t>merepresentasikan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teks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BoW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mengabaikan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tata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kata.</a:t>
            </a:r>
          </a:p>
          <a:p>
            <a:r>
              <a:rPr lang="en-US" dirty="0" err="1" smtClean="0"/>
              <a:t>BoW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fokus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frekuensi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kemunculan</a:t>
            </a:r>
            <a:r>
              <a:rPr lang="en-US" b="1" dirty="0" smtClean="0">
                <a:solidFill>
                  <a:srgbClr val="0070C0"/>
                </a:solidFill>
              </a:rPr>
              <a:t> kata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13</a:t>
            </a:fld>
            <a:endParaRPr lang="id-ID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30865" r="28513"/>
          <a:stretch/>
        </p:blipFill>
        <p:spPr>
          <a:xfrm>
            <a:off x="1432231" y="3180229"/>
            <a:ext cx="4214695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1703"/>
            <a:ext cx="5181600" cy="2638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N-grams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kombinasi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“N” kata </a:t>
            </a:r>
            <a:r>
              <a:rPr lang="en-US" b="1" dirty="0" err="1" smtClean="0">
                <a:solidFill>
                  <a:srgbClr val="FF0000"/>
                </a:solidFill>
              </a:rPr>
              <a:t>atau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karakter</a:t>
            </a:r>
            <a:r>
              <a:rPr lang="en-US" b="1" dirty="0" smtClean="0">
                <a:solidFill>
                  <a:srgbClr val="FF0000"/>
                </a:solidFill>
              </a:rPr>
              <a:t> (token) yang </a:t>
            </a:r>
            <a:r>
              <a:rPr lang="en-US" b="1" dirty="0" err="1" smtClean="0">
                <a:solidFill>
                  <a:srgbClr val="FF0000"/>
                </a:solidFill>
              </a:rPr>
              <a:t>berurutan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N-grams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klasifikasi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teks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5549" y="2662518"/>
            <a:ext cx="5230359" cy="193717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3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www.kdnuggets.com/2017/02/natural-language-processing-key-terms-explained.html</a:t>
            </a:r>
            <a:endParaRPr lang="en-US" dirty="0" smtClean="0"/>
          </a:p>
          <a:p>
            <a:r>
              <a:rPr lang="en-US" dirty="0"/>
              <a:t>https://www.analyticsvidhya.com/blog/2021/03/tokenization-and-text-normalization/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6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Prapengolahan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5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https://bookdown.org/psonkin18/berkshire/tokenize.html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3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Tokenisasi</a:t>
            </a:r>
            <a:r>
              <a:rPr lang="en-US" dirty="0" smtClean="0"/>
              <a:t> &amp;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7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https://www.analyticsvidhya.com/blog/2021/03/tokenization-and-text-normalization/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89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r>
              <a:rPr lang="en-US" dirty="0" err="1" smtClean="0"/>
              <a:t>Pembahasan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27629"/>
              </p:ext>
            </p:extLst>
          </p:nvPr>
        </p:nvGraphicFramePr>
        <p:xfrm>
          <a:off x="1095375" y="1935163"/>
          <a:ext cx="984885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0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mendeskripsikan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istilah-istilah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menyebutkan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menjelaskan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alur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prapengolahan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teks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Pemrosesan</a:t>
            </a:r>
            <a:r>
              <a:rPr lang="en-US" sz="3200" dirty="0" smtClean="0"/>
              <a:t> Bahasa </a:t>
            </a:r>
            <a:r>
              <a:rPr lang="en-US" sz="3200" dirty="0" err="1" smtClean="0"/>
              <a:t>Alami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menjelaskan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tokenisasi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menjelaskan</a:t>
            </a:r>
            <a:r>
              <a:rPr lang="en-US" sz="3200" dirty="0" smtClean="0"/>
              <a:t> </a:t>
            </a:r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stemming </a:t>
            </a:r>
            <a:r>
              <a:rPr lang="en-US" sz="3200" b="1" dirty="0" err="1" smtClean="0">
                <a:solidFill>
                  <a:srgbClr val="7030A0"/>
                </a:solidFill>
              </a:rPr>
              <a:t>dan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lemmatisasi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konteks</a:t>
            </a:r>
            <a:r>
              <a:rPr lang="en-US" sz="3200" dirty="0" smtClean="0"/>
              <a:t> </a:t>
            </a:r>
            <a:r>
              <a:rPr lang="en-US" sz="3200" dirty="0" err="1" smtClean="0"/>
              <a:t>normalisasi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endParaRPr lang="en-US" sz="3200" dirty="0" smtClean="0"/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Minimum Edit Distance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melihat</a:t>
            </a:r>
            <a:r>
              <a:rPr lang="en-US" sz="3200" dirty="0" smtClean="0"/>
              <a:t> </a:t>
            </a:r>
            <a:r>
              <a:rPr lang="en-US" sz="3200" dirty="0" err="1" smtClean="0"/>
              <a:t>kemiripan</a:t>
            </a:r>
            <a:r>
              <a:rPr lang="en-US" sz="3200" dirty="0" smtClean="0"/>
              <a:t> kata/string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74006" y="1737239"/>
            <a:ext cx="9144000" cy="2387600"/>
          </a:xfrm>
        </p:spPr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/ Natural Language 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Pemrosesan</a:t>
            </a:r>
            <a:r>
              <a:rPr lang="en-US" b="1" dirty="0" smtClean="0">
                <a:solidFill>
                  <a:srgbClr val="FF0000"/>
                </a:solidFill>
              </a:rPr>
              <a:t> Bahasa </a:t>
            </a:r>
            <a:r>
              <a:rPr lang="en-US" b="1" dirty="0" err="1" smtClean="0">
                <a:solidFill>
                  <a:srgbClr val="FF0000"/>
                </a:solidFill>
              </a:rPr>
              <a:t>Alami</a:t>
            </a:r>
            <a:r>
              <a:rPr lang="en-US" b="1" dirty="0" smtClean="0">
                <a:solidFill>
                  <a:srgbClr val="FF0000"/>
                </a:solidFill>
              </a:rPr>
              <a:t> (PBA)</a:t>
            </a:r>
            <a:r>
              <a:rPr lang="en-US" dirty="0" smtClean="0"/>
              <a:t> / Natural Language Processing (NLP)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manusia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komputer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berkomunikasi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bahasa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alami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PBA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irisan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ilmu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ilmu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linguistik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5</a:t>
            </a:fld>
            <a:endParaRPr lang="id-ID"/>
          </a:p>
        </p:txBody>
      </p:sp>
      <p:pic>
        <p:nvPicPr>
          <p:cNvPr id="1026" name="Picture 2" descr="NLP wordclou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1" y="2366683"/>
            <a:ext cx="4923038" cy="33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Tokenisasi</a:t>
            </a:r>
            <a:r>
              <a:rPr lang="en-US" dirty="0" smtClean="0"/>
              <a:t> /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Tokenisasi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b="1" dirty="0" err="1" smtClean="0">
                <a:solidFill>
                  <a:srgbClr val="FF0000"/>
                </a:solidFill>
              </a:rPr>
              <a:t>memecah</a:t>
            </a:r>
            <a:r>
              <a:rPr lang="en-US" b="1" dirty="0" smtClean="0">
                <a:solidFill>
                  <a:srgbClr val="FF0000"/>
                </a:solidFill>
              </a:rPr>
              <a:t> string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 /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bagian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bagian</a:t>
            </a:r>
            <a:r>
              <a:rPr lang="en-US" b="1" dirty="0" smtClean="0">
                <a:solidFill>
                  <a:srgbClr val="FF0000"/>
                </a:solidFill>
              </a:rPr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lebih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kecil</a:t>
            </a:r>
            <a:r>
              <a:rPr lang="en-US" dirty="0" smtClean="0"/>
              <a:t> (token).</a:t>
            </a:r>
          </a:p>
          <a:p>
            <a:r>
              <a:rPr lang="en-US" dirty="0" err="1" smtClean="0"/>
              <a:t>Tokenisasi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di </a:t>
            </a:r>
            <a:r>
              <a:rPr lang="en-US" b="1" dirty="0" err="1" smtClean="0">
                <a:solidFill>
                  <a:srgbClr val="00B050"/>
                </a:solidFill>
              </a:rPr>
              <a:t>awal</a:t>
            </a:r>
            <a:r>
              <a:rPr lang="en-US" b="1" dirty="0" smtClean="0">
                <a:solidFill>
                  <a:srgbClr val="00B050"/>
                </a:solidFill>
              </a:rPr>
              <a:t> proses PBA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Tokenisasi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memecah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kata, kata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6</a:t>
            </a:fld>
            <a:endParaRPr lang="id-ID" dirty="0"/>
          </a:p>
        </p:txBody>
      </p:sp>
      <p:pic>
        <p:nvPicPr>
          <p:cNvPr id="2050" name="Picture 2" descr="Tokenization algorithms in Natural Language Processing (NLP) | by Mehul  Gupta | Data Science in your pocket | 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6560"/>
            <a:ext cx="5181600" cy="31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/ Text Normalization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membuat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teks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lebih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terstandar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mengurangi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variasi</a:t>
            </a:r>
            <a:r>
              <a:rPr lang="en-US" b="1" dirty="0" smtClean="0">
                <a:solidFill>
                  <a:srgbClr val="00B050"/>
                </a:solidFill>
              </a:rPr>
              <a:t> kata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PBA.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casefolding</a:t>
            </a:r>
            <a:r>
              <a:rPr lang="en-US" dirty="0" smtClean="0"/>
              <a:t>, numbers removal, punctuation removal, </a:t>
            </a:r>
            <a:r>
              <a:rPr lang="en-US" dirty="0" err="1" smtClean="0"/>
              <a:t>whitepace</a:t>
            </a:r>
            <a:r>
              <a:rPr lang="en-US" dirty="0" smtClean="0"/>
              <a:t> removal, stemming, </a:t>
            </a:r>
            <a:r>
              <a:rPr lang="en-US" dirty="0" err="1" smtClean="0"/>
              <a:t>lemmatisasi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7</a:t>
            </a:fld>
            <a:endParaRPr lang="id-ID" dirty="0"/>
          </a:p>
        </p:txBody>
      </p:sp>
      <p:pic>
        <p:nvPicPr>
          <p:cNvPr id="3074" name="Picture 2" descr="A simple example of text normalization. Source: Geitgey 2020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3631"/>
            <a:ext cx="5334000" cy="17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76" y="174287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Stemming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menghilangkan</a:t>
            </a:r>
            <a:r>
              <a:rPr lang="en-US" b="1" dirty="0" smtClean="0">
                <a:solidFill>
                  <a:srgbClr val="FF0000"/>
                </a:solidFill>
              </a:rPr>
              <a:t> kata </a:t>
            </a:r>
            <a:r>
              <a:rPr lang="en-US" b="1" dirty="0" err="1" smtClean="0">
                <a:solidFill>
                  <a:srgbClr val="FF0000"/>
                </a:solidFill>
              </a:rPr>
              <a:t>imbuhan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Konsep</a:t>
            </a:r>
            <a:r>
              <a:rPr lang="en-US" dirty="0" smtClean="0"/>
              <a:t> stemming </a:t>
            </a:r>
            <a:r>
              <a:rPr lang="en-US" dirty="0" err="1" smtClean="0"/>
              <a:t>adalah</a:t>
            </a:r>
            <a:r>
              <a:rPr lang="en-US" dirty="0" smtClean="0"/>
              <a:t> “</a:t>
            </a:r>
            <a:r>
              <a:rPr lang="en-US" b="1" dirty="0" err="1" smtClean="0">
                <a:solidFill>
                  <a:srgbClr val="00B050"/>
                </a:solidFill>
              </a:rPr>
              <a:t>memotong</a:t>
            </a:r>
            <a:r>
              <a:rPr lang="en-US" dirty="0" smtClean="0"/>
              <a:t>”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kata.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algoritma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populer</a:t>
            </a:r>
            <a:r>
              <a:rPr lang="en-US" dirty="0" smtClean="0"/>
              <a:t>: Porter’s Stemmer, </a:t>
            </a:r>
            <a:r>
              <a:rPr lang="en-US" dirty="0" err="1" smtClean="0"/>
              <a:t>Lovins</a:t>
            </a:r>
            <a:r>
              <a:rPr lang="en-US" dirty="0" smtClean="0"/>
              <a:t> Stemmer, Dawson Stemmer, </a:t>
            </a:r>
            <a:r>
              <a:rPr lang="en-US" dirty="0" err="1" smtClean="0"/>
              <a:t>Krovetz</a:t>
            </a:r>
            <a:r>
              <a:rPr lang="en-US" dirty="0" smtClean="0"/>
              <a:t> Stemmer, Xerox Stemmer,  N-Gram Stemmer,  Snowball Stemmer,  Lancaster Stemmer.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8</a:t>
            </a:fld>
            <a:endParaRPr lang="id-ID" dirty="0"/>
          </a:p>
        </p:txBody>
      </p:sp>
      <p:pic>
        <p:nvPicPr>
          <p:cNvPr id="4098" name="Picture 2" descr="Tokenization - stemm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09" y="2268362"/>
            <a:ext cx="4639991" cy="26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Lemmatisasi</a:t>
            </a:r>
            <a:r>
              <a:rPr lang="en-US" dirty="0" smtClean="0"/>
              <a:t> / Lemmatization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Lemmatisasi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mengubah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suatu</a:t>
            </a:r>
            <a:r>
              <a:rPr lang="en-US" b="1" dirty="0" smtClean="0">
                <a:solidFill>
                  <a:srgbClr val="FF0000"/>
                </a:solidFill>
              </a:rPr>
              <a:t> kata </a:t>
            </a:r>
            <a:r>
              <a:rPr lang="en-US" b="1" dirty="0" err="1" smtClean="0">
                <a:solidFill>
                  <a:srgbClr val="FF0000"/>
                </a:solidFill>
              </a:rPr>
              <a:t>menjadi</a:t>
            </a:r>
            <a:r>
              <a:rPr lang="en-US" b="1" dirty="0" smtClean="0">
                <a:solidFill>
                  <a:srgbClr val="FF0000"/>
                </a:solidFill>
              </a:rPr>
              <a:t> lemma / </a:t>
            </a:r>
            <a:r>
              <a:rPr lang="en-US" b="1" dirty="0" err="1" smtClean="0">
                <a:solidFill>
                  <a:srgbClr val="FF0000"/>
                </a:solidFill>
              </a:rPr>
              <a:t>bentuk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dasarnya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Lemmatisasi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struktur</a:t>
            </a:r>
            <a:r>
              <a:rPr lang="en-US" b="1" dirty="0" smtClean="0">
                <a:solidFill>
                  <a:srgbClr val="00B050"/>
                </a:solidFill>
              </a:rPr>
              <a:t> kata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kosakata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part of speech tags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hubungan</a:t>
            </a:r>
            <a:r>
              <a:rPr lang="en-US" b="1" dirty="0" smtClean="0">
                <a:solidFill>
                  <a:srgbClr val="00B050"/>
                </a:solidFill>
              </a:rPr>
              <a:t> grammar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“am”, “are”, </a:t>
            </a:r>
            <a:r>
              <a:rPr lang="en-US" dirty="0" err="1" smtClean="0"/>
              <a:t>dan</a:t>
            </a:r>
            <a:r>
              <a:rPr lang="en-US" dirty="0" smtClean="0"/>
              <a:t> “is”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lemmatisasi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“be”.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Selasa, 12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9</a:t>
            </a:fld>
            <a:endParaRPr lang="id-ID" dirty="0"/>
          </a:p>
        </p:txBody>
      </p:sp>
      <p:pic>
        <p:nvPicPr>
          <p:cNvPr id="5122" name="Picture 2" descr="Tokenization - lemmatiz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8" y="2259923"/>
            <a:ext cx="5052428" cy="34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 Power Point STMIK Amikom Purwoker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 Point STMIK Amikom Purwokerto" id="{98FAD5C0-ED6C-4F4B-813F-7643E8030C73}" vid="{762F741A-AD6D-4BFD-A598-543BCA1EF0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Template-Power-Point-STMIK-Amikom-Purwokerto (1)</Template>
  <TotalTime>2808</TotalTime>
  <Words>573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Rockwell</vt:lpstr>
      <vt:lpstr>Segoe UI</vt:lpstr>
      <vt:lpstr>Tw Cen MT</vt:lpstr>
      <vt:lpstr>Template Power Point STMIK Amikom Purwokerto</vt:lpstr>
      <vt:lpstr>Pemrosesan Bahasa Alami</vt:lpstr>
      <vt:lpstr>Outline Pembahasan</vt:lpstr>
      <vt:lpstr>Capaian Pembelajaran</vt:lpstr>
      <vt:lpstr>Istilah-Istilah Penting dalam Pemrosesan Bahasa Alami</vt:lpstr>
      <vt:lpstr>Pemrosesan Bahasa Alami / Natural Language Processing</vt:lpstr>
      <vt:lpstr>Tokenisasi / Tokenization</vt:lpstr>
      <vt:lpstr>Normalisasi Teks / Text Normalization</vt:lpstr>
      <vt:lpstr>Stemming</vt:lpstr>
      <vt:lpstr>Lemmatisasi / Lemmatization</vt:lpstr>
      <vt:lpstr>Part of Speech (PoS)</vt:lpstr>
      <vt:lpstr>Corpus</vt:lpstr>
      <vt:lpstr>Stop Word</vt:lpstr>
      <vt:lpstr>Bag of Words (BoW)</vt:lpstr>
      <vt:lpstr>N-grams</vt:lpstr>
      <vt:lpstr>PowerPoint Presentation</vt:lpstr>
      <vt:lpstr>Prapengolahan Teks</vt:lpstr>
      <vt:lpstr>PowerPoint Presentation</vt:lpstr>
      <vt:lpstr>Tokenisasi &amp; Normalisasi Teks</vt:lpstr>
      <vt:lpstr>PowerPoint Presentation</vt:lpstr>
      <vt:lpstr>Minimum Edit Distance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509</cp:revision>
  <dcterms:created xsi:type="dcterms:W3CDTF">2019-03-02T04:30:09Z</dcterms:created>
  <dcterms:modified xsi:type="dcterms:W3CDTF">2021-10-12T03:30:39Z</dcterms:modified>
</cp:coreProperties>
</file>