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9"/>
  </p:notesMasterIdLst>
  <p:sldIdLst>
    <p:sldId id="258" r:id="rId2"/>
    <p:sldId id="296" r:id="rId3"/>
    <p:sldId id="297" r:id="rId4"/>
    <p:sldId id="298" r:id="rId5"/>
    <p:sldId id="299" r:id="rId6"/>
    <p:sldId id="300" r:id="rId7"/>
    <p:sldId id="303" r:id="rId8"/>
    <p:sldId id="304" r:id="rId9"/>
    <p:sldId id="302" r:id="rId10"/>
    <p:sldId id="301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295" r:id="rId3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7" autoAdjust="0"/>
    <p:restoredTop sz="83483" autoAdjust="0"/>
  </p:normalViewPr>
  <p:slideViewPr>
    <p:cSldViewPr snapToGrid="0">
      <p:cViewPr>
        <p:scale>
          <a:sx n="93" d="100"/>
          <a:sy n="93" d="100"/>
        </p:scale>
        <p:origin x="-222" y="-10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78E0E-5078-4803-91FA-64A852C6F271}" type="datetimeFigureOut">
              <a:rPr lang="id-ID" smtClean="0"/>
              <a:t>14/12/2021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CEC87-C8EA-46D0-A4A1-C09EE98DDB1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0936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Precission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Berbicara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tentang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berapa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kasus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positif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berhasil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tertebak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seluruh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tebakan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positif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mesin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Digunakan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jika</a:t>
            </a:r>
            <a:r>
              <a:rPr lang="en-US" baseline="0" dirty="0" smtClean="0"/>
              <a:t> cost / </a:t>
            </a:r>
            <a:r>
              <a:rPr lang="en-US" baseline="0" dirty="0" err="1" smtClean="0"/>
              <a:t>dampak</a:t>
            </a:r>
            <a:r>
              <a:rPr lang="en-US" baseline="0" dirty="0" smtClean="0"/>
              <a:t> False Positive </a:t>
            </a:r>
            <a:r>
              <a:rPr lang="en-US" baseline="0" dirty="0" err="1" smtClean="0"/>
              <a:t>sangat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besar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Recall = </a:t>
            </a:r>
            <a:r>
              <a:rPr lang="en-US" baseline="0" dirty="0" err="1" smtClean="0"/>
              <a:t>Berbicara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tentang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berapa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kasus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positif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berhasil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tertebak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seluruh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kasus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positif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sebenarnya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Digunakan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jika</a:t>
            </a:r>
            <a:r>
              <a:rPr lang="en-US" baseline="0" dirty="0" smtClean="0"/>
              <a:t> cost / </a:t>
            </a:r>
            <a:r>
              <a:rPr lang="en-US" baseline="0" dirty="0" err="1" smtClean="0"/>
              <a:t>dampak</a:t>
            </a:r>
            <a:r>
              <a:rPr lang="en-US" baseline="0" dirty="0" smtClean="0"/>
              <a:t> False </a:t>
            </a:r>
            <a:r>
              <a:rPr lang="en-US" baseline="0" dirty="0" err="1" smtClean="0"/>
              <a:t>Negatif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sangat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besar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CEC87-C8EA-46D0-A4A1-C09EE98DDB1C}" type="slidenum">
              <a:rPr lang="id-ID" smtClean="0"/>
              <a:t>34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961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/>
        </p:nvSpPr>
        <p:spPr>
          <a:xfrm>
            <a:off x="1576285" y="944939"/>
            <a:ext cx="5855594" cy="731213"/>
          </a:xfrm>
          <a:custGeom>
            <a:avLst/>
            <a:gdLst>
              <a:gd name="connsiteX0" fmla="*/ 0 w 5855594"/>
              <a:gd name="connsiteY0" fmla="*/ 0 h 631065"/>
              <a:gd name="connsiteX1" fmla="*/ 5855594 w 5855594"/>
              <a:gd name="connsiteY1" fmla="*/ 0 h 631065"/>
              <a:gd name="connsiteX2" fmla="*/ 5855594 w 5855594"/>
              <a:gd name="connsiteY2" fmla="*/ 631065 h 631065"/>
              <a:gd name="connsiteX3" fmla="*/ 0 w 5855594"/>
              <a:gd name="connsiteY3" fmla="*/ 631065 h 631065"/>
              <a:gd name="connsiteX4" fmla="*/ 0 w 5855594"/>
              <a:gd name="connsiteY4" fmla="*/ 0 h 631065"/>
              <a:gd name="connsiteX0" fmla="*/ 0 w 5855594"/>
              <a:gd name="connsiteY0" fmla="*/ 631065 h 631065"/>
              <a:gd name="connsiteX1" fmla="*/ 5855594 w 5855594"/>
              <a:gd name="connsiteY1" fmla="*/ 0 h 631065"/>
              <a:gd name="connsiteX2" fmla="*/ 5855594 w 5855594"/>
              <a:gd name="connsiteY2" fmla="*/ 631065 h 631065"/>
              <a:gd name="connsiteX3" fmla="*/ 0 w 5855594"/>
              <a:gd name="connsiteY3" fmla="*/ 631065 h 631065"/>
              <a:gd name="connsiteX0" fmla="*/ 0 w 5855594"/>
              <a:gd name="connsiteY0" fmla="*/ 553792 h 553792"/>
              <a:gd name="connsiteX1" fmla="*/ 5211651 w 5855594"/>
              <a:gd name="connsiteY1" fmla="*/ 0 h 553792"/>
              <a:gd name="connsiteX2" fmla="*/ 5855594 w 5855594"/>
              <a:gd name="connsiteY2" fmla="*/ 553792 h 553792"/>
              <a:gd name="connsiteX3" fmla="*/ 0 w 5855594"/>
              <a:gd name="connsiteY3" fmla="*/ 553792 h 553792"/>
              <a:gd name="connsiteX0" fmla="*/ 0 w 5855594"/>
              <a:gd name="connsiteY0" fmla="*/ 731213 h 731213"/>
              <a:gd name="connsiteX1" fmla="*/ 5102469 w 5855594"/>
              <a:gd name="connsiteY1" fmla="*/ 0 h 731213"/>
              <a:gd name="connsiteX2" fmla="*/ 5855594 w 5855594"/>
              <a:gd name="connsiteY2" fmla="*/ 731213 h 731213"/>
              <a:gd name="connsiteX3" fmla="*/ 0 w 5855594"/>
              <a:gd name="connsiteY3" fmla="*/ 731213 h 73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5594" h="731213">
                <a:moveTo>
                  <a:pt x="0" y="731213"/>
                </a:moveTo>
                <a:lnTo>
                  <a:pt x="5102469" y="0"/>
                </a:lnTo>
                <a:lnTo>
                  <a:pt x="5855594" y="731213"/>
                </a:lnTo>
                <a:lnTo>
                  <a:pt x="0" y="731213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6"/>
          <p:cNvSpPr/>
          <p:nvPr/>
        </p:nvSpPr>
        <p:spPr>
          <a:xfrm>
            <a:off x="1524000" y="1676153"/>
            <a:ext cx="10668000" cy="3192061"/>
          </a:xfrm>
          <a:custGeom>
            <a:avLst/>
            <a:gdLst>
              <a:gd name="connsiteX0" fmla="*/ 0 w 10668000"/>
              <a:gd name="connsiteY0" fmla="*/ 0 h 3554569"/>
              <a:gd name="connsiteX1" fmla="*/ 10668000 w 10668000"/>
              <a:gd name="connsiteY1" fmla="*/ 0 h 3554569"/>
              <a:gd name="connsiteX2" fmla="*/ 10668000 w 10668000"/>
              <a:gd name="connsiteY2" fmla="*/ 3554569 h 3554569"/>
              <a:gd name="connsiteX3" fmla="*/ 0 w 10668000"/>
              <a:gd name="connsiteY3" fmla="*/ 3554569 h 3554569"/>
              <a:gd name="connsiteX4" fmla="*/ 0 w 10668000"/>
              <a:gd name="connsiteY4" fmla="*/ 0 h 3554569"/>
              <a:gd name="connsiteX0" fmla="*/ 0 w 10668000"/>
              <a:gd name="connsiteY0" fmla="*/ 0 h 3554569"/>
              <a:gd name="connsiteX1" fmla="*/ 10668000 w 10668000"/>
              <a:gd name="connsiteY1" fmla="*/ 0 h 3554569"/>
              <a:gd name="connsiteX2" fmla="*/ 10668000 w 10668000"/>
              <a:gd name="connsiteY2" fmla="*/ 3554569 h 3554569"/>
              <a:gd name="connsiteX3" fmla="*/ 1841678 w 10668000"/>
              <a:gd name="connsiteY3" fmla="*/ 3541690 h 3554569"/>
              <a:gd name="connsiteX4" fmla="*/ 0 w 10668000"/>
              <a:gd name="connsiteY4" fmla="*/ 0 h 355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68000" h="3554569">
                <a:moveTo>
                  <a:pt x="0" y="0"/>
                </a:moveTo>
                <a:lnTo>
                  <a:pt x="10668000" y="0"/>
                </a:lnTo>
                <a:lnTo>
                  <a:pt x="10668000" y="3554569"/>
                </a:lnTo>
                <a:lnTo>
                  <a:pt x="1841678" y="35416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4338" y="1064889"/>
            <a:ext cx="9144000" cy="2387600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4338" y="3544564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5C9F-1D45-4A4B-932B-1E7DB00DF7A9}" type="datetimeFigureOut">
              <a:rPr lang="id-ID" smtClean="0"/>
              <a:t>14/12/2021</a:t>
            </a:fld>
            <a:endParaRPr lang="id-ID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CD9F-9A65-4B9D-ACA7-43D65EC4B1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813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80661"/>
            <a:ext cx="2976770" cy="51963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3339" y="980661"/>
            <a:ext cx="8029161" cy="51963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5C9F-1D45-4A4B-932B-1E7DB00DF7A9}" type="datetimeFigureOut">
              <a:rPr lang="id-ID" smtClean="0"/>
              <a:t>14/12/2021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CD9F-9A65-4B9D-ACA7-43D65EC4B1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286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5C9F-1D45-4A4B-932B-1E7DB00DF7A9}" type="datetimeFigureOut">
              <a:rPr lang="id-ID" smtClean="0"/>
              <a:t>14/12/2021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CD9F-9A65-4B9D-ACA7-43D65EC4B1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702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5C9F-1D45-4A4B-932B-1E7DB00DF7A9}" type="datetimeFigureOut">
              <a:rPr lang="id-ID" smtClean="0"/>
              <a:t>14/12/2021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CD9F-9A65-4B9D-ACA7-43D65EC4B1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923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DCD9F-9A65-4B9D-ACA7-43D65EC4B114}" type="slidenum">
              <a:rPr lang="id-ID" smtClean="0"/>
              <a:t>‹#›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8C35C9F-1D45-4A4B-932B-1E7DB00DF7A9}" type="datetimeFigureOut">
              <a:rPr lang="id-ID" smtClean="0"/>
              <a:t>14/12/2021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521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6835" y="1825625"/>
            <a:ext cx="5502965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29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5C9F-1D45-4A4B-932B-1E7DB00DF7A9}" type="datetimeFigureOut">
              <a:rPr lang="id-ID" smtClean="0"/>
              <a:t>14/12/2021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CD9F-9A65-4B9D-ACA7-43D65EC4B1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882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339" y="808383"/>
            <a:ext cx="11158331" cy="706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340" y="1681163"/>
            <a:ext cx="5454236" cy="7307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340" y="2505075"/>
            <a:ext cx="5454236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29470" cy="7307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2947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5C9F-1D45-4A4B-932B-1E7DB00DF7A9}" type="datetimeFigureOut">
              <a:rPr lang="id-ID" smtClean="0"/>
              <a:t>14/12/2021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CD9F-9A65-4B9D-ACA7-43D65EC4B1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187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836" y="887896"/>
            <a:ext cx="4255190" cy="116950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887897"/>
            <a:ext cx="6505229" cy="49731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6836" y="2057400"/>
            <a:ext cx="425518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5C9F-1D45-4A4B-932B-1E7DB00DF7A9}" type="datetimeFigureOut">
              <a:rPr lang="id-ID" smtClean="0"/>
              <a:t>14/12/2021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CD9F-9A65-4B9D-ACA7-43D65EC4B1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46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340" y="874642"/>
            <a:ext cx="4228686" cy="118275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874643"/>
            <a:ext cx="6518482" cy="49864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3340" y="2057400"/>
            <a:ext cx="422868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5C9F-1D45-4A4B-932B-1E7DB00DF7A9}" type="datetimeFigureOut">
              <a:rPr lang="id-ID" smtClean="0"/>
              <a:t>14/12/2021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CD9F-9A65-4B9D-ACA7-43D65EC4B1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052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5C9F-1D45-4A4B-932B-1E7DB00DF7A9}" type="datetimeFigureOut">
              <a:rPr lang="id-ID" smtClean="0"/>
              <a:t>14/12/2021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CD9F-9A65-4B9D-ACA7-43D65EC4B1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419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/>
          <p:nvPr/>
        </p:nvSpPr>
        <p:spPr>
          <a:xfrm>
            <a:off x="-2197" y="218184"/>
            <a:ext cx="4392767" cy="530771"/>
          </a:xfrm>
          <a:custGeom>
            <a:avLst/>
            <a:gdLst>
              <a:gd name="connsiteX0" fmla="*/ 0 w 4038599"/>
              <a:gd name="connsiteY0" fmla="*/ 0 h 518375"/>
              <a:gd name="connsiteX1" fmla="*/ 4038599 w 4038599"/>
              <a:gd name="connsiteY1" fmla="*/ 0 h 518375"/>
              <a:gd name="connsiteX2" fmla="*/ 4038599 w 4038599"/>
              <a:gd name="connsiteY2" fmla="*/ 518375 h 518375"/>
              <a:gd name="connsiteX3" fmla="*/ 0 w 4038599"/>
              <a:gd name="connsiteY3" fmla="*/ 518375 h 518375"/>
              <a:gd name="connsiteX4" fmla="*/ 0 w 4038599"/>
              <a:gd name="connsiteY4" fmla="*/ 0 h 518375"/>
              <a:gd name="connsiteX0" fmla="*/ 0 w 4181474"/>
              <a:gd name="connsiteY0" fmla="*/ 9525 h 527900"/>
              <a:gd name="connsiteX1" fmla="*/ 4181474 w 4181474"/>
              <a:gd name="connsiteY1" fmla="*/ 0 h 527900"/>
              <a:gd name="connsiteX2" fmla="*/ 4038599 w 4181474"/>
              <a:gd name="connsiteY2" fmla="*/ 527900 h 527900"/>
              <a:gd name="connsiteX3" fmla="*/ 0 w 4181474"/>
              <a:gd name="connsiteY3" fmla="*/ 527900 h 527900"/>
              <a:gd name="connsiteX4" fmla="*/ 0 w 4181474"/>
              <a:gd name="connsiteY4" fmla="*/ 9525 h 52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1474" h="527900">
                <a:moveTo>
                  <a:pt x="0" y="9525"/>
                </a:moveTo>
                <a:lnTo>
                  <a:pt x="4181474" y="0"/>
                </a:lnTo>
                <a:lnTo>
                  <a:pt x="4038599" y="527900"/>
                </a:lnTo>
                <a:lnTo>
                  <a:pt x="0" y="527900"/>
                </a:lnTo>
                <a:lnTo>
                  <a:pt x="0" y="9525"/>
                </a:lnTo>
                <a:close/>
              </a:path>
            </a:pathLst>
          </a:custGeom>
          <a:solidFill>
            <a:srgbClr val="FFD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 dirty="0"/>
          </a:p>
        </p:txBody>
      </p:sp>
      <p:sp>
        <p:nvSpPr>
          <p:cNvPr id="15" name="Rectangle 8"/>
          <p:cNvSpPr/>
          <p:nvPr/>
        </p:nvSpPr>
        <p:spPr>
          <a:xfrm>
            <a:off x="-2872" y="216203"/>
            <a:ext cx="4290200" cy="530771"/>
          </a:xfrm>
          <a:custGeom>
            <a:avLst/>
            <a:gdLst>
              <a:gd name="connsiteX0" fmla="*/ 0 w 4038599"/>
              <a:gd name="connsiteY0" fmla="*/ 0 h 518375"/>
              <a:gd name="connsiteX1" fmla="*/ 4038599 w 4038599"/>
              <a:gd name="connsiteY1" fmla="*/ 0 h 518375"/>
              <a:gd name="connsiteX2" fmla="*/ 4038599 w 4038599"/>
              <a:gd name="connsiteY2" fmla="*/ 518375 h 518375"/>
              <a:gd name="connsiteX3" fmla="*/ 0 w 4038599"/>
              <a:gd name="connsiteY3" fmla="*/ 518375 h 518375"/>
              <a:gd name="connsiteX4" fmla="*/ 0 w 4038599"/>
              <a:gd name="connsiteY4" fmla="*/ 0 h 518375"/>
              <a:gd name="connsiteX0" fmla="*/ 0 w 4181474"/>
              <a:gd name="connsiteY0" fmla="*/ 9525 h 527900"/>
              <a:gd name="connsiteX1" fmla="*/ 4181474 w 4181474"/>
              <a:gd name="connsiteY1" fmla="*/ 0 h 527900"/>
              <a:gd name="connsiteX2" fmla="*/ 4038599 w 4181474"/>
              <a:gd name="connsiteY2" fmla="*/ 527900 h 527900"/>
              <a:gd name="connsiteX3" fmla="*/ 0 w 4181474"/>
              <a:gd name="connsiteY3" fmla="*/ 527900 h 527900"/>
              <a:gd name="connsiteX4" fmla="*/ 0 w 4181474"/>
              <a:gd name="connsiteY4" fmla="*/ 9525 h 52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1474" h="527900">
                <a:moveTo>
                  <a:pt x="0" y="9525"/>
                </a:moveTo>
                <a:lnTo>
                  <a:pt x="4181474" y="0"/>
                </a:lnTo>
                <a:lnTo>
                  <a:pt x="4038599" y="527900"/>
                </a:lnTo>
                <a:lnTo>
                  <a:pt x="0" y="527900"/>
                </a:lnTo>
                <a:lnTo>
                  <a:pt x="0" y="9525"/>
                </a:lnTo>
                <a:close/>
              </a:path>
            </a:pathLst>
          </a:custGeom>
          <a:solidFill>
            <a:srgbClr val="F9A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835" y="1847028"/>
            <a:ext cx="11184835" cy="4294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18" name="Rectangle 8"/>
          <p:cNvSpPr/>
          <p:nvPr/>
        </p:nvSpPr>
        <p:spPr>
          <a:xfrm>
            <a:off x="2" y="219075"/>
            <a:ext cx="4181474" cy="527900"/>
          </a:xfrm>
          <a:custGeom>
            <a:avLst/>
            <a:gdLst>
              <a:gd name="connsiteX0" fmla="*/ 0 w 4038599"/>
              <a:gd name="connsiteY0" fmla="*/ 0 h 518375"/>
              <a:gd name="connsiteX1" fmla="*/ 4038599 w 4038599"/>
              <a:gd name="connsiteY1" fmla="*/ 0 h 518375"/>
              <a:gd name="connsiteX2" fmla="*/ 4038599 w 4038599"/>
              <a:gd name="connsiteY2" fmla="*/ 518375 h 518375"/>
              <a:gd name="connsiteX3" fmla="*/ 0 w 4038599"/>
              <a:gd name="connsiteY3" fmla="*/ 518375 h 518375"/>
              <a:gd name="connsiteX4" fmla="*/ 0 w 4038599"/>
              <a:gd name="connsiteY4" fmla="*/ 0 h 518375"/>
              <a:gd name="connsiteX0" fmla="*/ 0 w 4181474"/>
              <a:gd name="connsiteY0" fmla="*/ 9525 h 527900"/>
              <a:gd name="connsiteX1" fmla="*/ 4181474 w 4181474"/>
              <a:gd name="connsiteY1" fmla="*/ 0 h 527900"/>
              <a:gd name="connsiteX2" fmla="*/ 4038599 w 4181474"/>
              <a:gd name="connsiteY2" fmla="*/ 527900 h 527900"/>
              <a:gd name="connsiteX3" fmla="*/ 0 w 4181474"/>
              <a:gd name="connsiteY3" fmla="*/ 527900 h 527900"/>
              <a:gd name="connsiteX4" fmla="*/ 0 w 4181474"/>
              <a:gd name="connsiteY4" fmla="*/ 9525 h 52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1474" h="527900">
                <a:moveTo>
                  <a:pt x="0" y="9525"/>
                </a:moveTo>
                <a:lnTo>
                  <a:pt x="4181474" y="0"/>
                </a:lnTo>
                <a:lnTo>
                  <a:pt x="4038599" y="527900"/>
                </a:lnTo>
                <a:lnTo>
                  <a:pt x="0" y="527900"/>
                </a:lnTo>
                <a:lnTo>
                  <a:pt x="0" y="9525"/>
                </a:lnTo>
                <a:close/>
              </a:path>
            </a:pathLst>
          </a:custGeom>
          <a:solidFill>
            <a:schemeClr val="accent4"/>
          </a:solidFill>
          <a:ln w="19050">
            <a:solidFill>
              <a:srgbClr val="F26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 dirty="0"/>
          </a:p>
        </p:txBody>
      </p:sp>
      <p:sp>
        <p:nvSpPr>
          <p:cNvPr id="20" name="TextBox 19"/>
          <p:cNvSpPr txBox="1"/>
          <p:nvPr/>
        </p:nvSpPr>
        <p:spPr>
          <a:xfrm>
            <a:off x="983102" y="242062"/>
            <a:ext cx="3447699" cy="29238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UNIVERSITAS</a:t>
            </a:r>
            <a:r>
              <a:rPr lang="id-ID" sz="13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AMIKOM PURWOKERTO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5058" y="6221602"/>
            <a:ext cx="12192000" cy="634621"/>
          </a:xfrm>
          <a:prstGeom prst="rect">
            <a:avLst/>
          </a:prstGeom>
          <a:solidFill>
            <a:schemeClr val="accent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/>
          <p:cNvSpPr txBox="1"/>
          <p:nvPr/>
        </p:nvSpPr>
        <p:spPr>
          <a:xfrm>
            <a:off x="1307670" y="418470"/>
            <a:ext cx="2480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rgbClr val="F9AC22"/>
                </a:solidFill>
                <a:latin typeface="Arial Narrow" panose="020B0606020202030204" pitchFamily="34" charset="0"/>
              </a:rPr>
              <a:t>“Success, Spirit, &amp;</a:t>
            </a:r>
            <a:r>
              <a:rPr lang="en-US" sz="1600" b="1" i="1" baseline="0" dirty="0">
                <a:solidFill>
                  <a:srgbClr val="F9AC22"/>
                </a:solidFill>
                <a:latin typeface="Arial Narrow" panose="020B0606020202030204" pitchFamily="34" charset="0"/>
              </a:rPr>
              <a:t> Creative”</a:t>
            </a:r>
            <a:endParaRPr lang="id-ID" sz="1600" b="1" i="1" dirty="0">
              <a:solidFill>
                <a:srgbClr val="F9AC22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Rectangle 14"/>
          <p:cNvSpPr/>
          <p:nvPr/>
        </p:nvSpPr>
        <p:spPr>
          <a:xfrm rot="10800000">
            <a:off x="1475" y="6221596"/>
            <a:ext cx="9131122" cy="636398"/>
          </a:xfrm>
          <a:custGeom>
            <a:avLst/>
            <a:gdLst>
              <a:gd name="connsiteX0" fmla="*/ 0 w 3825922"/>
              <a:gd name="connsiteY0" fmla="*/ 0 h 634620"/>
              <a:gd name="connsiteX1" fmla="*/ 3825922 w 3825922"/>
              <a:gd name="connsiteY1" fmla="*/ 0 h 634620"/>
              <a:gd name="connsiteX2" fmla="*/ 3825922 w 3825922"/>
              <a:gd name="connsiteY2" fmla="*/ 634620 h 634620"/>
              <a:gd name="connsiteX3" fmla="*/ 0 w 3825922"/>
              <a:gd name="connsiteY3" fmla="*/ 634620 h 634620"/>
              <a:gd name="connsiteX4" fmla="*/ 0 w 3825922"/>
              <a:gd name="connsiteY4" fmla="*/ 0 h 634620"/>
              <a:gd name="connsiteX0" fmla="*/ 8887 w 3834809"/>
              <a:gd name="connsiteY0" fmla="*/ 0 h 634620"/>
              <a:gd name="connsiteX1" fmla="*/ 3834809 w 3834809"/>
              <a:gd name="connsiteY1" fmla="*/ 0 h 634620"/>
              <a:gd name="connsiteX2" fmla="*/ 3834809 w 3834809"/>
              <a:gd name="connsiteY2" fmla="*/ 634620 h 634620"/>
              <a:gd name="connsiteX3" fmla="*/ 8887 w 3834809"/>
              <a:gd name="connsiteY3" fmla="*/ 634620 h 634620"/>
              <a:gd name="connsiteX4" fmla="*/ 0 w 3834809"/>
              <a:gd name="connsiteY4" fmla="*/ 336909 h 634620"/>
              <a:gd name="connsiteX5" fmla="*/ 8887 w 3834809"/>
              <a:gd name="connsiteY5" fmla="*/ 0 h 634620"/>
              <a:gd name="connsiteX0" fmla="*/ 412925 w 4238847"/>
              <a:gd name="connsiteY0" fmla="*/ 0 h 634620"/>
              <a:gd name="connsiteX1" fmla="*/ 4238847 w 4238847"/>
              <a:gd name="connsiteY1" fmla="*/ 0 h 634620"/>
              <a:gd name="connsiteX2" fmla="*/ 4238847 w 4238847"/>
              <a:gd name="connsiteY2" fmla="*/ 634620 h 634620"/>
              <a:gd name="connsiteX3" fmla="*/ 412925 w 4238847"/>
              <a:gd name="connsiteY3" fmla="*/ 634620 h 634620"/>
              <a:gd name="connsiteX4" fmla="*/ 0 w 4238847"/>
              <a:gd name="connsiteY4" fmla="*/ 336909 h 634620"/>
              <a:gd name="connsiteX5" fmla="*/ 412925 w 4238847"/>
              <a:gd name="connsiteY5" fmla="*/ 0 h 634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8847" h="634620">
                <a:moveTo>
                  <a:pt x="412925" y="0"/>
                </a:moveTo>
                <a:lnTo>
                  <a:pt x="4238847" y="0"/>
                </a:lnTo>
                <a:lnTo>
                  <a:pt x="4238847" y="634620"/>
                </a:lnTo>
                <a:lnTo>
                  <a:pt x="412925" y="634620"/>
                </a:lnTo>
                <a:lnTo>
                  <a:pt x="0" y="336909"/>
                </a:lnTo>
                <a:lnTo>
                  <a:pt x="41292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6835" y="827221"/>
            <a:ext cx="11184835" cy="885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B5DCD9F-9A65-4B9D-ACA7-43D65EC4B114}" type="slidenum">
              <a:rPr lang="id-ID" smtClean="0"/>
              <a:t>‹#›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8C35C9F-1D45-4A4B-932B-1E7DB00DF7A9}" type="datetimeFigureOut">
              <a:rPr lang="id-ID" smtClean="0"/>
              <a:t>14/12/2021</a:t>
            </a:fld>
            <a:endParaRPr lang="id-ID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5" y="76748"/>
            <a:ext cx="939173" cy="85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7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ftMipEbL48" TargetMode="External"/><Relationship Id="rId2" Type="http://schemas.openxmlformats.org/officeDocument/2006/relationships/hyperlink" Target="https://www.youtube.com/watch?v=IVKF_wmIdi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j1uBHvL6Yr0" TargetMode="External"/><Relationship Id="rId5" Type="http://schemas.openxmlformats.org/officeDocument/2006/relationships/hyperlink" Target="https://www.youtube.com/watch?v=EBdRLM-yKSU" TargetMode="External"/><Relationship Id="rId4" Type="http://schemas.openxmlformats.org/officeDocument/2006/relationships/hyperlink" Target="https://www.youtube.com/watch?v=Fmu65a0v6Sw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4338" y="1801504"/>
            <a:ext cx="9144000" cy="1732871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Pemrosesan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Bahasa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Alami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Pertemuan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7</a:t>
            </a:r>
            <a:endParaRPr lang="id-ID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4338" y="3919397"/>
            <a:ext cx="9144000" cy="1122970"/>
          </a:xfrm>
        </p:spPr>
        <p:txBody>
          <a:bodyPr anchor="ctr"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Bambang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Pilu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Hartato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S.Kom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M.Eng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79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	</a:t>
            </a:r>
            <a:r>
              <a:rPr lang="en-US" dirty="0" smtClean="0"/>
              <a:t>bag of words representation</a:t>
            </a:r>
            <a:r>
              <a:rPr lang="en-US" dirty="0"/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4" y="1847028"/>
            <a:ext cx="10191855" cy="429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4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	</a:t>
            </a:r>
            <a:r>
              <a:rPr lang="en-US" dirty="0" smtClean="0"/>
              <a:t>bag of words representation</a:t>
            </a: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5" y="1847027"/>
            <a:ext cx="10156410" cy="429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8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	</a:t>
            </a:r>
            <a:r>
              <a:rPr lang="en-US" dirty="0" smtClean="0"/>
              <a:t>bag of words representation : using a subset of words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5" y="1847028"/>
            <a:ext cx="9904824" cy="429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1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	</a:t>
            </a:r>
            <a:r>
              <a:rPr lang="en-US" dirty="0" smtClean="0"/>
              <a:t>bag of words representation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4" y="1847028"/>
            <a:ext cx="10121523" cy="429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9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Bayes’ Rule Applied to Documents and</a:t>
            </a:r>
            <a:r>
              <a:rPr lang="en-US" dirty="0"/>
              <a:t>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829" y="3018848"/>
            <a:ext cx="5339290" cy="195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4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 Bayes Classifier (I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5" y="2027332"/>
            <a:ext cx="7596855" cy="373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 Bayes Classifier (II</a:t>
            </a:r>
            <a:r>
              <a:rPr lang="en-US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5" y="2062570"/>
            <a:ext cx="9586169" cy="386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2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 Bayes Classifier (IV)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5" y="2097229"/>
            <a:ext cx="8642250" cy="37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2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Multinomial Naïve Bayes Independence Assumptions</a:t>
            </a:r>
            <a:r>
              <a:rPr lang="en-US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5" y="2033246"/>
            <a:ext cx="86487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Multinomial Naïve Bayes Classifier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377" y="2254272"/>
            <a:ext cx="71437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6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A52E2-4B5B-4AA7-81FB-344CB47BE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KAD (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yang </a:t>
            </a:r>
            <a:r>
              <a:rPr lang="en-US" dirty="0" err="1" smtClean="0"/>
              <a:t>Diharapkan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7908D7-54DE-47DD-ABF0-8CCE284FE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Capaian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Naive Bayes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Sentimen</a:t>
            </a:r>
            <a:endParaRPr lang="en-US" dirty="0"/>
          </a:p>
          <a:p>
            <a:pPr marL="457200" lvl="1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Materi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Pokok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klasifikasi</a:t>
            </a:r>
            <a:endParaRPr lang="en-US" dirty="0"/>
          </a:p>
          <a:p>
            <a:pPr lvl="1"/>
            <a:r>
              <a:rPr lang="en-US" dirty="0" err="1"/>
              <a:t>Klasifier</a:t>
            </a:r>
            <a:r>
              <a:rPr lang="en-US" dirty="0"/>
              <a:t> Naïve Bayes</a:t>
            </a:r>
          </a:p>
          <a:p>
            <a:pPr lvl="1"/>
            <a:r>
              <a:rPr lang="en-US" dirty="0" err="1"/>
              <a:t>Evaluasi</a:t>
            </a:r>
            <a:r>
              <a:rPr lang="en-US" dirty="0"/>
              <a:t>: Precision, Recall, F-measure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595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Applying Multinomial Naïve Bayes Classifiers</a:t>
            </a:r>
            <a:r>
              <a:rPr lang="en-US" dirty="0"/>
              <a:t>	</a:t>
            </a:r>
            <a:r>
              <a:rPr lang="en-US" dirty="0" smtClean="0"/>
              <a:t> to Text Classification</a:t>
            </a: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354" y="2271242"/>
            <a:ext cx="8499796" cy="322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4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	</a:t>
            </a:r>
            <a:r>
              <a:rPr lang="en-US" dirty="0" smtClean="0"/>
              <a:t>the Multinomial Naïve</a:t>
            </a:r>
            <a:r>
              <a:rPr lang="en-US" dirty="0"/>
              <a:t>	</a:t>
            </a:r>
            <a:r>
              <a:rPr lang="en-US" dirty="0" smtClean="0"/>
              <a:t>Bayes Model</a:t>
            </a:r>
            <a:r>
              <a:rPr lang="en-US" dirty="0"/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5" y="1996225"/>
            <a:ext cx="8473630" cy="381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0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4" y="2077724"/>
            <a:ext cx="9894709" cy="352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with Maximum Likelihood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4" y="1939276"/>
            <a:ext cx="9200237" cy="40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5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Laplace (add-1) smoothing for Naïve Bayes</a:t>
            </a: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04" y="2060821"/>
            <a:ext cx="6216538" cy="379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7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Multinomial</a:t>
            </a:r>
            <a:r>
              <a:rPr lang="en-US" dirty="0"/>
              <a:t>	</a:t>
            </a:r>
            <a:r>
              <a:rPr lang="en-US" dirty="0" smtClean="0"/>
              <a:t>Naïve Bayes: Learning</a:t>
            </a:r>
            <a:r>
              <a:rPr lang="en-US" dirty="0"/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5" y="1959868"/>
            <a:ext cx="10594488" cy="366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7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Generative Model for Multinomial Naïve Bayes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25" y="2197322"/>
            <a:ext cx="9757453" cy="34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1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 Bayes and Language Modeling</a:t>
            </a:r>
            <a:r>
              <a:rPr lang="en-US" dirty="0"/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4" y="1939209"/>
            <a:ext cx="8722429" cy="31737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151" y="5112913"/>
            <a:ext cx="7861546" cy="9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4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class =</a:t>
            </a:r>
            <a:r>
              <a:rPr lang="en-US" dirty="0"/>
              <a:t>	</a:t>
            </a:r>
            <a:r>
              <a:rPr lang="en-US" dirty="0" smtClean="0"/>
              <a:t> a unigram language model</a:t>
            </a: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80" y="1820549"/>
            <a:ext cx="10146872" cy="43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7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 Bayes as a Language Model</a:t>
            </a:r>
            <a:r>
              <a:rPr lang="en-US" dirty="0"/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20" y="1920762"/>
            <a:ext cx="10150165" cy="419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1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mengaplikasikan</a:t>
            </a:r>
            <a:r>
              <a:rPr lang="en-US" dirty="0" smtClean="0"/>
              <a:t> Naïve Bayes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kategorisasi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(text categorization),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label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Kita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berfokus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kategorisasi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Analisis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Sentimen</a:t>
            </a:r>
            <a:r>
              <a:rPr lang="en-US" dirty="0" smtClean="0">
                <a:solidFill>
                  <a:srgbClr val="FF0000"/>
                </a:solidFill>
              </a:rPr>
              <a:t>”  (</a:t>
            </a:r>
            <a:r>
              <a:rPr lang="en-US" i="1" dirty="0" smtClean="0">
                <a:solidFill>
                  <a:srgbClr val="FF0000"/>
                </a:solidFill>
              </a:rPr>
              <a:t>Sentiment Analysis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mengekstraksi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sentiment di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orientasi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095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Multinomial Naïve Bayes: A Worked Example</a:t>
            </a: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785" y="1712280"/>
            <a:ext cx="6591670" cy="2021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055" y="1953347"/>
            <a:ext cx="1404730" cy="8132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35" y="2968974"/>
            <a:ext cx="2571750" cy="561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35" y="3733311"/>
            <a:ext cx="1362075" cy="971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1070" y="3807173"/>
            <a:ext cx="4509520" cy="21686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6080" y="3733311"/>
            <a:ext cx="3890962" cy="226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4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 Bayes in Spam Filtering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39" y="1712280"/>
            <a:ext cx="7792441" cy="439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7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Summary: Naive</a:t>
            </a:r>
            <a:r>
              <a:rPr lang="en-US" dirty="0"/>
              <a:t>	</a:t>
            </a:r>
            <a:r>
              <a:rPr lang="en-US" dirty="0" smtClean="0"/>
              <a:t>Bayes is Not</a:t>
            </a:r>
            <a:r>
              <a:rPr lang="en-US" dirty="0"/>
              <a:t>	</a:t>
            </a:r>
            <a:r>
              <a:rPr lang="en-US" dirty="0" smtClean="0"/>
              <a:t> So Naive</a:t>
            </a: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63" y="1828189"/>
            <a:ext cx="9770015" cy="428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1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Precision, Recall, and the F measure</a:t>
            </a:r>
            <a:r>
              <a:rPr lang="en-US" dirty="0"/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6835" y="2021983"/>
            <a:ext cx="5580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2-by-2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contingency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075" y="2916461"/>
            <a:ext cx="8226320" cy="19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8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Precision and Recall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35" y="1829537"/>
            <a:ext cx="8952418" cy="42364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903" y="2555161"/>
            <a:ext cx="3676650" cy="187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9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combined</a:t>
            </a:r>
            <a:r>
              <a:rPr lang="en-US" dirty="0"/>
              <a:t>	</a:t>
            </a:r>
            <a:r>
              <a:rPr lang="en-US" dirty="0" smtClean="0"/>
              <a:t>measure: F</a:t>
            </a:r>
            <a:r>
              <a:rPr lang="en-US" dirty="0"/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5" y="1863411"/>
            <a:ext cx="10372113" cy="42540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660" y="5193539"/>
            <a:ext cx="28860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1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Link </a:t>
            </a:r>
            <a:r>
              <a:rPr lang="en-US" dirty="0" err="1" smtClean="0"/>
              <a:t>Materi</a:t>
            </a:r>
            <a:r>
              <a:rPr lang="en-US" dirty="0" smtClean="0"/>
              <a:t> (Video)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Jurafsky</a:t>
            </a:r>
            <a:r>
              <a:rPr lang="en-US" dirty="0"/>
              <a:t>, D. (2000). Speech &amp; language processing. Pearson Education India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Link Video: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www.youtube.com/watch?v=IVKF_wmIdiI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www.youtube.com/watch?v=RftMipEbL48</a:t>
            </a:r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www.youtube.com/watch?v=Fmu65a0v6Sw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https://www.youtube.com/watch?v=EBdRLM-yKSU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https://www.youtube.com/watch?v=j1uBHvL6Yr0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239" y="1381063"/>
            <a:ext cx="9849471" cy="476028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always seems impossible until it’s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done!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561" y="2345099"/>
            <a:ext cx="6108825" cy="329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3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Suatu</a:t>
            </a:r>
            <a:r>
              <a:rPr lang="en-US" dirty="0" smtClean="0"/>
              <a:t> review film, </a:t>
            </a:r>
            <a:r>
              <a:rPr lang="en-US" dirty="0" err="1" smtClean="0"/>
              <a:t>buku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web </a:t>
            </a:r>
            <a:r>
              <a:rPr lang="en-US" dirty="0" err="1" smtClean="0"/>
              <a:t>mengekspresikan</a:t>
            </a:r>
            <a:r>
              <a:rPr lang="en-US" dirty="0" smtClean="0"/>
              <a:t> sentiment </a:t>
            </a:r>
            <a:r>
              <a:rPr lang="en-US" dirty="0" err="1" smtClean="0"/>
              <a:t>penulis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, </a:t>
            </a:r>
            <a:r>
              <a:rPr lang="en-US" dirty="0" err="1" smtClean="0"/>
              <a:t>sementara</a:t>
            </a:r>
            <a:r>
              <a:rPr lang="en-US" dirty="0" smtClean="0"/>
              <a:t> editorial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berita</a:t>
            </a:r>
            <a:r>
              <a:rPr lang="en-US" dirty="0"/>
              <a:t> </a:t>
            </a:r>
            <a:r>
              <a:rPr lang="en-US" dirty="0" err="1" smtClean="0"/>
              <a:t>politis</a:t>
            </a:r>
            <a:r>
              <a:rPr lang="en-US" dirty="0" smtClean="0"/>
              <a:t> </a:t>
            </a:r>
            <a:r>
              <a:rPr lang="en-US" dirty="0" err="1" smtClean="0"/>
              <a:t>mengekspresikan</a:t>
            </a:r>
            <a:r>
              <a:rPr lang="en-US" dirty="0" smtClean="0"/>
              <a:t> </a:t>
            </a:r>
            <a:r>
              <a:rPr lang="en-US" dirty="0" err="1" smtClean="0"/>
              <a:t>sentimen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kandidat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aksi</a:t>
            </a:r>
            <a:r>
              <a:rPr lang="en-US" dirty="0" smtClean="0"/>
              <a:t> </a:t>
            </a:r>
            <a:r>
              <a:rPr lang="en-US" dirty="0" err="1" smtClean="0"/>
              <a:t>politik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210" y="3829181"/>
            <a:ext cx="4751001" cy="19300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838" y="3612658"/>
            <a:ext cx="3154914" cy="236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9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Versi</a:t>
            </a:r>
            <a:r>
              <a:rPr lang="en-US" dirty="0" smtClean="0"/>
              <a:t> paling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sentiment analysis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kata-kata </a:t>
            </a:r>
            <a:r>
              <a:rPr lang="en-US" dirty="0" err="1" smtClean="0"/>
              <a:t>pada</a:t>
            </a:r>
            <a:r>
              <a:rPr lang="en-US" dirty="0" smtClean="0"/>
              <a:t> review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petunjuk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Misalkan</a:t>
            </a:r>
            <a:r>
              <a:rPr lang="en-US" dirty="0" smtClean="0"/>
              <a:t>, </a:t>
            </a:r>
            <a:r>
              <a:rPr lang="en-US" dirty="0" err="1" smtClean="0"/>
              <a:t>frase-frase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di </a:t>
            </a:r>
            <a:r>
              <a:rPr lang="en-US" dirty="0" err="1" smtClean="0"/>
              <a:t>ekstrak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review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film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restoran</a:t>
            </a:r>
            <a:r>
              <a:rPr lang="en-US" dirty="0" smtClean="0"/>
              <a:t>. Kata-kata </a:t>
            </a:r>
            <a:r>
              <a:rPr lang="en-US" dirty="0" err="1" smtClean="0"/>
              <a:t>seperti</a:t>
            </a:r>
            <a:r>
              <a:rPr lang="en-US" dirty="0" smtClean="0"/>
              <a:t> great, richly, awesome, </a:t>
            </a:r>
            <a:r>
              <a:rPr lang="en-US" dirty="0" err="1" smtClean="0"/>
              <a:t>pathethic</a:t>
            </a:r>
            <a:r>
              <a:rPr lang="en-US" dirty="0" smtClean="0"/>
              <a:t>, awful, ridiculously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petunjuk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informatif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Tanda</a:t>
            </a:r>
            <a:r>
              <a:rPr lang="en-US" dirty="0" smtClean="0"/>
              <a:t> + </a:t>
            </a:r>
            <a:r>
              <a:rPr lang="en-US" dirty="0" err="1" smtClean="0"/>
              <a:t>memberikan</a:t>
            </a:r>
            <a:r>
              <a:rPr lang="en-US" dirty="0" smtClean="0"/>
              <a:t> sentiment </a:t>
            </a:r>
            <a:r>
              <a:rPr lang="en-US" dirty="0" err="1" smtClean="0"/>
              <a:t>positif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– </a:t>
            </a:r>
            <a:r>
              <a:rPr lang="en-US" dirty="0" err="1" smtClean="0"/>
              <a:t>memberikan</a:t>
            </a:r>
            <a:r>
              <a:rPr lang="en-US" dirty="0" smtClean="0"/>
              <a:t> sentiment </a:t>
            </a:r>
            <a:r>
              <a:rPr lang="en-US" dirty="0" err="1" smtClean="0"/>
              <a:t>negatif</a:t>
            </a:r>
            <a:r>
              <a:rPr lang="en-US" dirty="0" smtClean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631" y="3852520"/>
            <a:ext cx="74009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3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Deteksi</a:t>
            </a:r>
            <a:r>
              <a:rPr lang="en-US" dirty="0"/>
              <a:t> spam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komersial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,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menetapkan</a:t>
            </a:r>
            <a:r>
              <a:rPr lang="en-US" dirty="0"/>
              <a:t> email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spam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-spam.</a:t>
            </a:r>
          </a:p>
          <a:p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leksikal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curiga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email yang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frasa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"online pharmaceutical" </a:t>
            </a:r>
            <a:r>
              <a:rPr lang="en-US" dirty="0" err="1"/>
              <a:t>atau</a:t>
            </a:r>
            <a:r>
              <a:rPr lang="en-US" dirty="0"/>
              <a:t> "WITHOUT ANY COST" </a:t>
            </a:r>
            <a:r>
              <a:rPr lang="en-US" dirty="0" err="1"/>
              <a:t>atau</a:t>
            </a:r>
            <a:r>
              <a:rPr lang="en-US" dirty="0"/>
              <a:t> "Dear </a:t>
            </a:r>
            <a:r>
              <a:rPr lang="en-US" dirty="0" smtClean="0"/>
              <a:t>Winner“.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663" y="3992451"/>
            <a:ext cx="4951178" cy="214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4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</a:t>
            </a:r>
            <a:r>
              <a:rPr lang="en-US" dirty="0"/>
              <a:t>	Methods:	</a:t>
            </a:r>
            <a:r>
              <a:rPr lang="en-US" dirty="0" smtClean="0"/>
              <a:t> Supervised Machine Learning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5" y="1847028"/>
            <a:ext cx="9592481" cy="324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2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Intuition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5" y="1832013"/>
            <a:ext cx="8647523" cy="237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1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89" y="1712280"/>
            <a:ext cx="7229811" cy="42943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63946" y="2356223"/>
            <a:ext cx="30566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Pengelompokan</a:t>
            </a:r>
            <a:r>
              <a:rPr lang="en-US" dirty="0" smtClean="0"/>
              <a:t> multinomial </a:t>
            </a:r>
            <a:r>
              <a:rPr lang="en-US" dirty="0"/>
              <a:t>Bayes </a:t>
            </a:r>
            <a:r>
              <a:rPr lang="en-US" dirty="0" smtClean="0"/>
              <a:t>yang </a:t>
            </a:r>
            <a:r>
              <a:rPr lang="en-US" dirty="0" err="1" smtClean="0"/>
              <a:t>diterapkan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ulasan</a:t>
            </a:r>
            <a:r>
              <a:rPr lang="en-US" dirty="0"/>
              <a:t> </a:t>
            </a:r>
            <a:r>
              <a:rPr lang="en-US" dirty="0" smtClean="0"/>
              <a:t>film.</a:t>
            </a:r>
          </a:p>
          <a:p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/>
              <a:t>kata-kata </a:t>
            </a:r>
            <a:r>
              <a:rPr lang="en-US" dirty="0" err="1"/>
              <a:t>diabaikan</a:t>
            </a:r>
            <a:r>
              <a:rPr lang="en-US" dirty="0"/>
              <a:t> (</a:t>
            </a:r>
            <a:r>
              <a:rPr lang="en-US" dirty="0" err="1"/>
              <a:t>asumsi</a:t>
            </a:r>
            <a:r>
              <a:rPr lang="en-US" dirty="0"/>
              <a:t> </a:t>
            </a:r>
            <a:r>
              <a:rPr lang="en-US" i="1" dirty="0" smtClean="0"/>
              <a:t>bag-of-words</a:t>
            </a:r>
            <a:r>
              <a:rPr lang="en-US" dirty="0" smtClean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frekuensi</a:t>
            </a:r>
            <a:r>
              <a:rPr lang="en-US" dirty="0" smtClean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smtClean="0"/>
              <a:t>kata </a:t>
            </a:r>
            <a:r>
              <a:rPr lang="en-US" dirty="0" err="1" smtClean="0"/>
              <a:t>digunakan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54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w Cen MT-Rockwell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9FFFBC0-EAE9-462C-9203-4A396F3D0AB1}" vid="{2D5A9818-AECF-4FEE-B574-4F2AE3F7D3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4506</TotalTime>
  <Words>532</Words>
  <Application>Microsoft Office PowerPoint</Application>
  <PresentationFormat>Widescreen</PresentationFormat>
  <Paragraphs>76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Arial Narrow</vt:lpstr>
      <vt:lpstr>Calibri</vt:lpstr>
      <vt:lpstr>Rockwell</vt:lpstr>
      <vt:lpstr>Segoe UI</vt:lpstr>
      <vt:lpstr>Tw Cen MT</vt:lpstr>
      <vt:lpstr>Wingdings</vt:lpstr>
      <vt:lpstr>Theme1</vt:lpstr>
      <vt:lpstr>Pemrosesan Bahasa Alami Pertemuan 7</vt:lpstr>
      <vt:lpstr>KAD (Kemampuan Akhir yang Diharapkan)</vt:lpstr>
      <vt:lpstr>Sentiment Analysis</vt:lpstr>
      <vt:lpstr>Sentiment Analysis</vt:lpstr>
      <vt:lpstr>Sentiment Analysis</vt:lpstr>
      <vt:lpstr>Sentiment Analysis</vt:lpstr>
      <vt:lpstr>Classification Methods:  Supervised Machine Learning</vt:lpstr>
      <vt:lpstr>Naïve Bayes Intuition</vt:lpstr>
      <vt:lpstr>Naive Bayes Classifiers</vt:lpstr>
      <vt:lpstr>The bag of words representation </vt:lpstr>
      <vt:lpstr>The bag of words representation </vt:lpstr>
      <vt:lpstr>The bag of words representation : using a subset of words</vt:lpstr>
      <vt:lpstr>The bag of words representation</vt:lpstr>
      <vt:lpstr>Bayes’ Rule Applied to Documents and Classes</vt:lpstr>
      <vt:lpstr>Naïve Bayes Classifier (I)</vt:lpstr>
      <vt:lpstr>Naïve Bayes Classifier (II)</vt:lpstr>
      <vt:lpstr>Naïve Bayes Classifier (IV)</vt:lpstr>
      <vt:lpstr>Multinomial Naïve Bayes Independence Assumptions </vt:lpstr>
      <vt:lpstr>Multinomial Naïve Bayes Classifier</vt:lpstr>
      <vt:lpstr>Applying Multinomial Naïve Bayes Classifiers  to Text Classification </vt:lpstr>
      <vt:lpstr>Learning the Multinomial Naïve Bayes Model </vt:lpstr>
      <vt:lpstr>Parameter Estimation</vt:lpstr>
      <vt:lpstr>Problem with Maximum Likelihood</vt:lpstr>
      <vt:lpstr>Laplace (add-1) smoothing for Naïve Bayes </vt:lpstr>
      <vt:lpstr>Multinomial Naïve Bayes: Learning </vt:lpstr>
      <vt:lpstr>Generative Model for Multinomial Naïve Bayes</vt:lpstr>
      <vt:lpstr>Naïve Bayes and Language Modeling </vt:lpstr>
      <vt:lpstr>Each class =  a unigram language model </vt:lpstr>
      <vt:lpstr>Naïve Bayes as a Language Model </vt:lpstr>
      <vt:lpstr>Multinomial Naïve Bayes: A Worked Example </vt:lpstr>
      <vt:lpstr>Naïve Bayes in Spam Filtering</vt:lpstr>
      <vt:lpstr>Summary: Naive Bayes is Not  So Naive </vt:lpstr>
      <vt:lpstr>Precision, Recall, and the F measure </vt:lpstr>
      <vt:lpstr>Precision and Recall</vt:lpstr>
      <vt:lpstr>A combined measure: F </vt:lpstr>
      <vt:lpstr>Daftar Pustaka dan Link Materi (Video)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Gustin</dc:creator>
  <cp:lastModifiedBy>user</cp:lastModifiedBy>
  <cp:revision>406</cp:revision>
  <dcterms:created xsi:type="dcterms:W3CDTF">2018-03-30T11:52:49Z</dcterms:created>
  <dcterms:modified xsi:type="dcterms:W3CDTF">2021-12-14T05:26:03Z</dcterms:modified>
</cp:coreProperties>
</file>