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8" r:id="rId2"/>
    <p:sldId id="296" r:id="rId3"/>
    <p:sldId id="297" r:id="rId4"/>
    <p:sldId id="340" r:id="rId5"/>
    <p:sldId id="341" r:id="rId6"/>
    <p:sldId id="342" r:id="rId7"/>
    <p:sldId id="343" r:id="rId8"/>
    <p:sldId id="344" r:id="rId9"/>
    <p:sldId id="345" r:id="rId10"/>
    <p:sldId id="349" r:id="rId11"/>
    <p:sldId id="346" r:id="rId12"/>
    <p:sldId id="339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7" r:id="rId21"/>
    <p:sldId id="348" r:id="rId22"/>
    <p:sldId id="350" r:id="rId23"/>
    <p:sldId id="351" r:id="rId24"/>
    <p:sldId id="330" r:id="rId25"/>
    <p:sldId id="295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8E0E-5078-4803-91FA-64A852C6F271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CEC87-C8EA-46D0-A4A1-C09EE98DDB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93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1576285" y="944939"/>
            <a:ext cx="5855594" cy="731213"/>
          </a:xfrm>
          <a:custGeom>
            <a:avLst/>
            <a:gdLst>
              <a:gd name="connsiteX0" fmla="*/ 0 w 5855594"/>
              <a:gd name="connsiteY0" fmla="*/ 0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4" fmla="*/ 0 w 5855594"/>
              <a:gd name="connsiteY4" fmla="*/ 0 h 631065"/>
              <a:gd name="connsiteX0" fmla="*/ 0 w 5855594"/>
              <a:gd name="connsiteY0" fmla="*/ 631065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0" fmla="*/ 0 w 5855594"/>
              <a:gd name="connsiteY0" fmla="*/ 553792 h 553792"/>
              <a:gd name="connsiteX1" fmla="*/ 5211651 w 5855594"/>
              <a:gd name="connsiteY1" fmla="*/ 0 h 553792"/>
              <a:gd name="connsiteX2" fmla="*/ 5855594 w 5855594"/>
              <a:gd name="connsiteY2" fmla="*/ 553792 h 553792"/>
              <a:gd name="connsiteX3" fmla="*/ 0 w 5855594"/>
              <a:gd name="connsiteY3" fmla="*/ 553792 h 553792"/>
              <a:gd name="connsiteX0" fmla="*/ 0 w 5855594"/>
              <a:gd name="connsiteY0" fmla="*/ 731213 h 731213"/>
              <a:gd name="connsiteX1" fmla="*/ 5102469 w 5855594"/>
              <a:gd name="connsiteY1" fmla="*/ 0 h 731213"/>
              <a:gd name="connsiteX2" fmla="*/ 5855594 w 5855594"/>
              <a:gd name="connsiteY2" fmla="*/ 731213 h 731213"/>
              <a:gd name="connsiteX3" fmla="*/ 0 w 5855594"/>
              <a:gd name="connsiteY3" fmla="*/ 731213 h 73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594" h="731213">
                <a:moveTo>
                  <a:pt x="0" y="731213"/>
                </a:moveTo>
                <a:lnTo>
                  <a:pt x="5102469" y="0"/>
                </a:lnTo>
                <a:lnTo>
                  <a:pt x="5855594" y="731213"/>
                </a:lnTo>
                <a:lnTo>
                  <a:pt x="0" y="7312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6"/>
          <p:cNvSpPr/>
          <p:nvPr/>
        </p:nvSpPr>
        <p:spPr>
          <a:xfrm>
            <a:off x="1524000" y="1676153"/>
            <a:ext cx="10668000" cy="3192061"/>
          </a:xfrm>
          <a:custGeom>
            <a:avLst/>
            <a:gdLst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0 w 10668000"/>
              <a:gd name="connsiteY3" fmla="*/ 3554569 h 3554569"/>
              <a:gd name="connsiteX4" fmla="*/ 0 w 10668000"/>
              <a:gd name="connsiteY4" fmla="*/ 0 h 3554569"/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1841678 w 10668000"/>
              <a:gd name="connsiteY3" fmla="*/ 3541690 h 3554569"/>
              <a:gd name="connsiteX4" fmla="*/ 0 w 10668000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3554569">
                <a:moveTo>
                  <a:pt x="0" y="0"/>
                </a:moveTo>
                <a:lnTo>
                  <a:pt x="10668000" y="0"/>
                </a:lnTo>
                <a:lnTo>
                  <a:pt x="10668000" y="3554569"/>
                </a:lnTo>
                <a:lnTo>
                  <a:pt x="1841678" y="35416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338" y="1064889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338" y="3544564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13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80661"/>
            <a:ext cx="2976770" cy="51963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339" y="980661"/>
            <a:ext cx="8029161" cy="5196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8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0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2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2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835" y="1825625"/>
            <a:ext cx="5502965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9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8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39" y="808383"/>
            <a:ext cx="11158331" cy="706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40" y="1681163"/>
            <a:ext cx="5454236" cy="730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40" y="2505075"/>
            <a:ext cx="545423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29470" cy="730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2947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8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6" y="887896"/>
            <a:ext cx="4255190" cy="11695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887897"/>
            <a:ext cx="6505229" cy="49731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836" y="2057400"/>
            <a:ext cx="42551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6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40" y="874642"/>
            <a:ext cx="4228686" cy="11827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874643"/>
            <a:ext cx="6518482" cy="49864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340" y="2057400"/>
            <a:ext cx="42286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5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41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/>
        </p:nvSpPr>
        <p:spPr>
          <a:xfrm>
            <a:off x="-2197" y="218184"/>
            <a:ext cx="4392767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5" name="Rectangle 8"/>
          <p:cNvSpPr/>
          <p:nvPr/>
        </p:nvSpPr>
        <p:spPr>
          <a:xfrm>
            <a:off x="-2872" y="216203"/>
            <a:ext cx="4290200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9A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835" y="1847028"/>
            <a:ext cx="11184835" cy="429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18" name="Rectangle 8"/>
          <p:cNvSpPr/>
          <p:nvPr/>
        </p:nvSpPr>
        <p:spPr>
          <a:xfrm>
            <a:off x="2" y="219075"/>
            <a:ext cx="4181474" cy="527900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26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983102" y="242062"/>
            <a:ext cx="3447699" cy="2923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id-ID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AMIKOM PURWOKERTO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058" y="6221602"/>
            <a:ext cx="12192000" cy="634621"/>
          </a:xfrm>
          <a:prstGeom prst="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307670" y="418470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9AC22"/>
                </a:solidFill>
                <a:latin typeface="Arial Narrow" panose="020B0606020202030204" pitchFamily="34" charset="0"/>
              </a:rPr>
              <a:t>“Success, Spirit, &amp;</a:t>
            </a:r>
            <a:r>
              <a:rPr lang="en-US" sz="1600" b="1" i="1" baseline="0" dirty="0">
                <a:solidFill>
                  <a:srgbClr val="F9AC22"/>
                </a:solidFill>
                <a:latin typeface="Arial Narrow" panose="020B0606020202030204" pitchFamily="34" charset="0"/>
              </a:rPr>
              <a:t> Creative”</a:t>
            </a:r>
            <a:endParaRPr lang="id-ID" sz="1600" b="1" i="1" dirty="0">
              <a:solidFill>
                <a:srgbClr val="F9AC2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14"/>
          <p:cNvSpPr/>
          <p:nvPr/>
        </p:nvSpPr>
        <p:spPr>
          <a:xfrm rot="10800000">
            <a:off x="1475" y="6221596"/>
            <a:ext cx="9131122" cy="636398"/>
          </a:xfrm>
          <a:custGeom>
            <a:avLst/>
            <a:gdLst>
              <a:gd name="connsiteX0" fmla="*/ 0 w 3825922"/>
              <a:gd name="connsiteY0" fmla="*/ 0 h 634620"/>
              <a:gd name="connsiteX1" fmla="*/ 3825922 w 3825922"/>
              <a:gd name="connsiteY1" fmla="*/ 0 h 634620"/>
              <a:gd name="connsiteX2" fmla="*/ 3825922 w 3825922"/>
              <a:gd name="connsiteY2" fmla="*/ 634620 h 634620"/>
              <a:gd name="connsiteX3" fmla="*/ 0 w 3825922"/>
              <a:gd name="connsiteY3" fmla="*/ 634620 h 634620"/>
              <a:gd name="connsiteX4" fmla="*/ 0 w 3825922"/>
              <a:gd name="connsiteY4" fmla="*/ 0 h 634620"/>
              <a:gd name="connsiteX0" fmla="*/ 8887 w 3834809"/>
              <a:gd name="connsiteY0" fmla="*/ 0 h 634620"/>
              <a:gd name="connsiteX1" fmla="*/ 3834809 w 3834809"/>
              <a:gd name="connsiteY1" fmla="*/ 0 h 634620"/>
              <a:gd name="connsiteX2" fmla="*/ 3834809 w 3834809"/>
              <a:gd name="connsiteY2" fmla="*/ 634620 h 634620"/>
              <a:gd name="connsiteX3" fmla="*/ 8887 w 3834809"/>
              <a:gd name="connsiteY3" fmla="*/ 634620 h 634620"/>
              <a:gd name="connsiteX4" fmla="*/ 0 w 3834809"/>
              <a:gd name="connsiteY4" fmla="*/ 336909 h 634620"/>
              <a:gd name="connsiteX5" fmla="*/ 8887 w 3834809"/>
              <a:gd name="connsiteY5" fmla="*/ 0 h 634620"/>
              <a:gd name="connsiteX0" fmla="*/ 412925 w 4238847"/>
              <a:gd name="connsiteY0" fmla="*/ 0 h 634620"/>
              <a:gd name="connsiteX1" fmla="*/ 4238847 w 4238847"/>
              <a:gd name="connsiteY1" fmla="*/ 0 h 634620"/>
              <a:gd name="connsiteX2" fmla="*/ 4238847 w 4238847"/>
              <a:gd name="connsiteY2" fmla="*/ 634620 h 634620"/>
              <a:gd name="connsiteX3" fmla="*/ 412925 w 4238847"/>
              <a:gd name="connsiteY3" fmla="*/ 634620 h 634620"/>
              <a:gd name="connsiteX4" fmla="*/ 0 w 4238847"/>
              <a:gd name="connsiteY4" fmla="*/ 336909 h 634620"/>
              <a:gd name="connsiteX5" fmla="*/ 412925 w 4238847"/>
              <a:gd name="connsiteY5" fmla="*/ 0 h 6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8847" h="634620">
                <a:moveTo>
                  <a:pt x="412925" y="0"/>
                </a:moveTo>
                <a:lnTo>
                  <a:pt x="4238847" y="0"/>
                </a:lnTo>
                <a:lnTo>
                  <a:pt x="4238847" y="634620"/>
                </a:lnTo>
                <a:lnTo>
                  <a:pt x="412925" y="634620"/>
                </a:lnTo>
                <a:lnTo>
                  <a:pt x="0" y="336909"/>
                </a:lnTo>
                <a:lnTo>
                  <a:pt x="4129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835" y="827221"/>
            <a:ext cx="11184835" cy="88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8C35C9F-1D45-4A4B-932B-1E7DB00DF7A9}" type="datetimeFigureOut">
              <a:rPr lang="id-ID" smtClean="0"/>
              <a:t>27/12/2021</a:t>
            </a:fld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" y="76748"/>
            <a:ext cx="939173" cy="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ahasa.cs.ui.ac.id/postag/tagg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Vf4U97SlMJ10u9k0-5nPgs5xBxEwQyFg" TargetMode="External"/><Relationship Id="rId2" Type="http://schemas.openxmlformats.org/officeDocument/2006/relationships/hyperlink" Target="https://scholar.archive.org/work/crdp7znwivbs3nbrvxmwhduiya/access/wayback/http:/jtiik.ub.ac.id/index.php/jtiik/article/download/4059/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v6Z3ZrAWu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338" y="1801504"/>
            <a:ext cx="9144000" cy="1732871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Bahasa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Bahasa</a:t>
            </a:r>
            <a:endParaRPr 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338" y="3919397"/>
            <a:ext cx="9144000" cy="1122970"/>
          </a:xfrm>
        </p:spPr>
        <p:txBody>
          <a:bodyPr anchor="ctr"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Bambang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Pilu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Hartato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M.Eng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Open vs. </a:t>
            </a:r>
            <a:r>
              <a:rPr lang="en-US" b="1" dirty="0" smtClean="0"/>
              <a:t>Closed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Kata-kata </a:t>
            </a:r>
            <a:r>
              <a:rPr lang="en-US" dirty="0" err="1"/>
              <a:t>ini</a:t>
            </a:r>
            <a:r>
              <a:rPr lang="en-US" dirty="0"/>
              <a:t> open </a:t>
            </a:r>
            <a:r>
              <a:rPr lang="en-US" dirty="0" err="1"/>
              <a:t>atau</a:t>
            </a:r>
            <a:r>
              <a:rPr lang="en-US" dirty="0"/>
              <a:t> closed?</a:t>
            </a:r>
          </a:p>
          <a:p>
            <a:pPr lvl="1"/>
            <a:r>
              <a:rPr lang="en-US" dirty="0" err="1" smtClean="0"/>
              <a:t>Bakso</a:t>
            </a:r>
            <a:r>
              <a:rPr lang="en-US" dirty="0" smtClean="0"/>
              <a:t> (Open)</a:t>
            </a:r>
            <a:endParaRPr lang="en-US" dirty="0"/>
          </a:p>
          <a:p>
            <a:pPr lvl="1"/>
            <a:r>
              <a:rPr lang="en-US" dirty="0" err="1" smtClean="0"/>
              <a:t>Pedoman</a:t>
            </a:r>
            <a:r>
              <a:rPr lang="en-US" dirty="0"/>
              <a:t> (Open)</a:t>
            </a:r>
          </a:p>
          <a:p>
            <a:pPr lvl="1"/>
            <a:r>
              <a:rPr lang="en-US" dirty="0" err="1" smtClean="0"/>
              <a:t>Menyakitkan</a:t>
            </a:r>
            <a:r>
              <a:rPr lang="en-US" dirty="0"/>
              <a:t> (Open)</a:t>
            </a:r>
          </a:p>
          <a:p>
            <a:pPr lvl="1"/>
            <a:r>
              <a:rPr lang="en-US" dirty="0" err="1" smtClean="0"/>
              <a:t>Tentang</a:t>
            </a:r>
            <a:r>
              <a:rPr lang="en-US" dirty="0"/>
              <a:t> </a:t>
            </a:r>
            <a:r>
              <a:rPr lang="en-US" dirty="0" smtClean="0"/>
              <a:t>(Closed)</a:t>
            </a:r>
            <a:endParaRPr lang="en-US" dirty="0"/>
          </a:p>
          <a:p>
            <a:pPr lvl="1"/>
            <a:r>
              <a:rPr lang="en-US" dirty="0" err="1" smtClean="0"/>
              <a:t>Menyanyi</a:t>
            </a:r>
            <a:r>
              <a:rPr lang="en-US" dirty="0"/>
              <a:t> (Open)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/>
              <a:t> (Open)</a:t>
            </a:r>
          </a:p>
          <a:p>
            <a:pPr lvl="1"/>
            <a:r>
              <a:rPr lang="en-US" dirty="0" err="1" smtClean="0"/>
              <a:t>Melalui</a:t>
            </a:r>
            <a:r>
              <a:rPr lang="en-US" dirty="0"/>
              <a:t> </a:t>
            </a:r>
            <a:r>
              <a:rPr lang="en-US" dirty="0" smtClean="0"/>
              <a:t>(Closed)</a:t>
            </a:r>
            <a:endParaRPr lang="en-US" dirty="0"/>
          </a:p>
          <a:p>
            <a:pPr lvl="1"/>
            <a:r>
              <a:rPr lang="en-US" dirty="0" err="1" smtClean="0"/>
              <a:t>Bawah</a:t>
            </a:r>
            <a:r>
              <a:rPr lang="en-US" dirty="0"/>
              <a:t> </a:t>
            </a:r>
            <a:r>
              <a:rPr lang="en-US" dirty="0" smtClean="0"/>
              <a:t>(Closed)</a:t>
            </a:r>
          </a:p>
          <a:p>
            <a:r>
              <a:rPr lang="en-US" dirty="0" err="1"/>
              <a:t>Analogi</a:t>
            </a:r>
            <a:r>
              <a:rPr lang="en-US" dirty="0"/>
              <a:t> CS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/>
              <a:t>Anggap</a:t>
            </a:r>
            <a:r>
              <a:rPr lang="en-US" dirty="0"/>
              <a:t> closed class word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reserved keyword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/>
              <a:t>: for, if, while, etc. Open class ≈ variable</a:t>
            </a:r>
            <a:r>
              <a:rPr lang="en-US" dirty="0" smtClean="0"/>
              <a:t>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Tagset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tagset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1. Brown </a:t>
            </a:r>
            <a:r>
              <a:rPr lang="en-US" dirty="0"/>
              <a:t>corpus </a:t>
            </a:r>
            <a:r>
              <a:rPr lang="en-US" dirty="0" err="1"/>
              <a:t>tagset</a:t>
            </a:r>
            <a:r>
              <a:rPr lang="en-US" dirty="0"/>
              <a:t>: 87 tag (Francis and </a:t>
            </a:r>
            <a:r>
              <a:rPr lang="en-US" dirty="0" err="1"/>
              <a:t>Kuˇcera</a:t>
            </a:r>
            <a:r>
              <a:rPr lang="en-US" dirty="0"/>
              <a:t>, 1982)</a:t>
            </a:r>
          </a:p>
          <a:p>
            <a:pPr marL="457200" lvl="1" indent="0">
              <a:buNone/>
            </a:pPr>
            <a:r>
              <a:rPr lang="en-US" dirty="0" smtClean="0"/>
              <a:t>2. Penn </a:t>
            </a:r>
            <a:r>
              <a:rPr lang="en-US" dirty="0"/>
              <a:t>Treebank </a:t>
            </a:r>
            <a:r>
              <a:rPr lang="en-US" dirty="0" err="1"/>
              <a:t>tagset</a:t>
            </a:r>
            <a:r>
              <a:rPr lang="en-US" dirty="0"/>
              <a:t>: 45 tag (Marcus et al., </a:t>
            </a:r>
            <a:r>
              <a:rPr lang="en-US" dirty="0" smtClean="0"/>
              <a:t>1993)</a:t>
            </a:r>
          </a:p>
          <a:p>
            <a:pPr marL="457200" lvl="1" indent="0">
              <a:buNone/>
            </a:pPr>
            <a:r>
              <a:rPr lang="en-US" dirty="0" smtClean="0"/>
              <a:t>3. C5 </a:t>
            </a:r>
            <a:r>
              <a:rPr lang="en-US" dirty="0"/>
              <a:t>CLAWS BNC </a:t>
            </a:r>
            <a:r>
              <a:rPr lang="en-US" dirty="0" err="1"/>
              <a:t>tagset</a:t>
            </a:r>
            <a:r>
              <a:rPr lang="en-US" dirty="0"/>
              <a:t>: 61 tag (Garside et al., 1997)</a:t>
            </a:r>
          </a:p>
          <a:p>
            <a:pPr marL="457200" lvl="1" indent="0">
              <a:buNone/>
            </a:pPr>
            <a:r>
              <a:rPr lang="en-US" dirty="0" smtClean="0"/>
              <a:t>4. C7 </a:t>
            </a:r>
            <a:r>
              <a:rPr lang="en-US" dirty="0" err="1"/>
              <a:t>tagset</a:t>
            </a:r>
            <a:r>
              <a:rPr lang="en-US" dirty="0"/>
              <a:t>: 146 tag (Leech et al., 1994)</a:t>
            </a:r>
          </a:p>
          <a:p>
            <a:r>
              <a:rPr lang="en-US" dirty="0" err="1"/>
              <a:t>Perbedaannya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Penn Treebank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parse tree.</a:t>
            </a:r>
          </a:p>
          <a:p>
            <a:pPr lvl="1"/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Part of 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</a:t>
            </a:r>
            <a:r>
              <a:rPr lang="en-US" dirty="0"/>
              <a:t>(</a:t>
            </a:r>
            <a:r>
              <a:rPr lang="en-US" dirty="0" err="1" smtClean="0"/>
              <a:t>PoS</a:t>
            </a:r>
            <a:r>
              <a:rPr lang="en-US" dirty="0"/>
              <a:t>) </a:t>
            </a:r>
            <a:r>
              <a:rPr lang="en-US" dirty="0" smtClean="0"/>
              <a:t>tagging (</a:t>
            </a:r>
            <a:r>
              <a:rPr lang="en-US" dirty="0" err="1" smtClean="0"/>
              <a:t>penandaan</a:t>
            </a:r>
            <a:r>
              <a:rPr lang="en-US" dirty="0" smtClean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tagging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proses </a:t>
            </a:r>
            <a:r>
              <a:rPr lang="en-US" b="1" dirty="0" err="1">
                <a:solidFill>
                  <a:srgbClr val="FF0000"/>
                </a:solidFill>
              </a:rPr>
              <a:t>pemberian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penanda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sintaktik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tiap</a:t>
            </a:r>
            <a:r>
              <a:rPr lang="en-US" b="1" dirty="0">
                <a:solidFill>
                  <a:srgbClr val="FF0000"/>
                </a:solidFill>
              </a:rPr>
              <a:t> kata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corpus.</a:t>
            </a:r>
          </a:p>
          <a:p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/>
              <a:t>tag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juga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diaplikasikan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pada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tanda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baca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tagging,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kata-kata.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proses </a:t>
            </a:r>
            <a:r>
              <a:rPr lang="en-US" b="1" dirty="0" err="1">
                <a:solidFill>
                  <a:srgbClr val="00B050"/>
                </a:solidFill>
              </a:rPr>
              <a:t>tokenisasi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biasanya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dilakukan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sebelum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PoS</a:t>
            </a:r>
            <a:r>
              <a:rPr lang="en-US" b="1" dirty="0" smtClean="0">
                <a:solidFill>
                  <a:srgbClr val="00B050"/>
                </a:solidFill>
              </a:rPr>
              <a:t> tagging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5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Part of 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preprocessing juga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dilakukan</a:t>
            </a:r>
            <a:r>
              <a:rPr lang="en-US" b="1" dirty="0">
                <a:solidFill>
                  <a:srgbClr val="FF0000"/>
                </a:solidFill>
              </a:rPr>
              <a:t> juga </a:t>
            </a:r>
            <a:r>
              <a:rPr lang="en-US" b="1" dirty="0" smtClean="0">
                <a:solidFill>
                  <a:srgbClr val="FF0000"/>
                </a:solidFill>
              </a:rPr>
              <a:t>de-</a:t>
            </a:r>
            <a:r>
              <a:rPr lang="en-US" b="1" dirty="0" err="1" smtClean="0">
                <a:solidFill>
                  <a:srgbClr val="FF0000"/>
                </a:solidFill>
              </a:rPr>
              <a:t>disambiguitas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tanya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: e.g. </a:t>
            </a:r>
            <a:r>
              <a:rPr lang="en-US" dirty="0" err="1"/>
              <a:t>dan</a:t>
            </a:r>
            <a:r>
              <a:rPr lang="en-US" dirty="0"/>
              <a:t> etc</a:t>
            </a:r>
            <a:r>
              <a:rPr lang="en-US" dirty="0" smtClean="0"/>
              <a:t>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Part of 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tagging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kata yang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menimbullkan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book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book </a:t>
            </a:r>
            <a:r>
              <a:rPr lang="en-US" b="1" dirty="0" err="1">
                <a:solidFill>
                  <a:srgbClr val="00B050"/>
                </a:solidFill>
              </a:rPr>
              <a:t>sebagai</a:t>
            </a:r>
            <a:r>
              <a:rPr lang="en-US" b="1" dirty="0">
                <a:solidFill>
                  <a:srgbClr val="00B050"/>
                </a:solidFill>
              </a:rPr>
              <a:t> kata </a:t>
            </a:r>
            <a:r>
              <a:rPr lang="en-US" b="1" dirty="0" err="1">
                <a:solidFill>
                  <a:srgbClr val="00B050"/>
                </a:solidFill>
              </a:rPr>
              <a:t>benda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book </a:t>
            </a:r>
            <a:r>
              <a:rPr lang="en-US" b="1" dirty="0" err="1" smtClean="0">
                <a:solidFill>
                  <a:srgbClr val="0070C0"/>
                </a:solidFill>
              </a:rPr>
              <a:t>sebagai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kata </a:t>
            </a:r>
            <a:r>
              <a:rPr lang="en-US" b="1" dirty="0" err="1">
                <a:solidFill>
                  <a:srgbClr val="0070C0"/>
                </a:solidFill>
              </a:rPr>
              <a:t>kerja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-tagging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tag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kata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2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Part of 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tagging di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,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Penn Treebank</a:t>
            </a:r>
            <a:r>
              <a:rPr lang="en-US" dirty="0"/>
              <a:t>. </a:t>
            </a:r>
            <a:r>
              <a:rPr lang="en-US" dirty="0" err="1"/>
              <a:t>Rinciannya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3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975139"/>
            <a:ext cx="11184835" cy="88505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Penn Treebank </a:t>
            </a:r>
            <a:r>
              <a:rPr lang="en-US" dirty="0" err="1" smtClean="0"/>
              <a:t>PoS</a:t>
            </a:r>
            <a:r>
              <a:rPr lang="en-US" dirty="0" smtClean="0"/>
              <a:t>-Tags </a:t>
            </a:r>
            <a:r>
              <a:rPr lang="en-US" dirty="0"/>
              <a:t>(including punctuation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54" y="1860199"/>
            <a:ext cx="8126198" cy="41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Tagging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Rule-based </a:t>
            </a:r>
            <a:r>
              <a:rPr lang="en-US" b="1" dirty="0"/>
              <a:t>tagging</a:t>
            </a:r>
            <a:r>
              <a:rPr lang="en-US" dirty="0"/>
              <a:t>. Cara top-down – </a:t>
            </a:r>
            <a:r>
              <a:rPr lang="en-US" dirty="0" err="1"/>
              <a:t>konsultasi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;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Stochastic tagger</a:t>
            </a:r>
            <a:r>
              <a:rPr lang="en-US" dirty="0" smtClean="0"/>
              <a:t>. Cara </a:t>
            </a:r>
            <a:r>
              <a:rPr lang="en-US" dirty="0"/>
              <a:t>bottom-up – </a:t>
            </a:r>
            <a:r>
              <a:rPr lang="en-US" dirty="0" err="1"/>
              <a:t>gunakan</a:t>
            </a:r>
            <a:r>
              <a:rPr lang="en-US" dirty="0"/>
              <a:t> corpus </a:t>
            </a:r>
            <a:r>
              <a:rPr lang="en-US" dirty="0" err="1"/>
              <a:t>sebagai</a:t>
            </a:r>
            <a:r>
              <a:rPr lang="en-US" dirty="0"/>
              <a:t> training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probabilistik</a:t>
            </a:r>
            <a:r>
              <a:rPr lang="en-US" dirty="0"/>
              <a:t> tag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kata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Transformation-based tagger</a:t>
            </a:r>
            <a:r>
              <a:rPr lang="en-US" dirty="0" smtClean="0"/>
              <a:t>.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corpus, </a:t>
            </a:r>
            <a:r>
              <a:rPr lang="en-US" dirty="0" err="1"/>
              <a:t>tapi</a:t>
            </a:r>
            <a:r>
              <a:rPr lang="en-US" dirty="0"/>
              <a:t> knowledge yang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rule. </a:t>
            </a:r>
          </a:p>
        </p:txBody>
      </p:sp>
    </p:spTree>
    <p:extLst>
      <p:ext uri="{BB962C8B-B14F-4D97-AF65-F5344CB8AC3E}">
        <p14:creationId xmlns:p14="http://schemas.microsoft.com/office/powerpoint/2010/main" val="11451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itentukan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leh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onteks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tagging</a:t>
            </a:r>
          </a:p>
          <a:p>
            <a:pPr marL="268288" indent="0">
              <a:buNone/>
            </a:pP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/>
              <a:t>tag </a:t>
            </a:r>
            <a:r>
              <a:rPr lang="en-US" dirty="0" err="1"/>
              <a:t>sebuah</a:t>
            </a:r>
            <a:r>
              <a:rPr lang="en-US" dirty="0"/>
              <a:t> kata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konteks</a:t>
            </a:r>
            <a:r>
              <a:rPr lang="en-US" dirty="0"/>
              <a:t> di mana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Bisa</a:t>
            </a:r>
            <a:r>
              <a:rPr lang="en-US" dirty="0" smtClean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corpus: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i-FI" dirty="0" smtClean="0"/>
              <a:t>Gue </a:t>
            </a:r>
            <a:r>
              <a:rPr lang="fi-FI" dirty="0">
                <a:solidFill>
                  <a:srgbClr val="FF0000"/>
                </a:solidFill>
              </a:rPr>
              <a:t>bisa</a:t>
            </a:r>
            <a:r>
              <a:rPr lang="fi-FI" dirty="0"/>
              <a:t> menyelesaikan persoalan itu </a:t>
            </a:r>
            <a:r>
              <a:rPr lang="fi-FI" dirty="0" smtClean="0"/>
              <a:t>kok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Penjinak</a:t>
            </a:r>
            <a:r>
              <a:rPr lang="en-US" dirty="0" smtClean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menguras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cangkir</a:t>
            </a:r>
            <a:r>
              <a:rPr lang="en-US" dirty="0"/>
              <a:t> </a:t>
            </a:r>
            <a:r>
              <a:rPr lang="en-US" dirty="0" err="1"/>
              <a:t>plastik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aparat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kedelai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9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itentukan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leh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onteks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rule-based tagger,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rule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(</a:t>
            </a:r>
            <a:r>
              <a:rPr lang="en-US" dirty="0" err="1"/>
              <a:t>mis</a:t>
            </a:r>
            <a:r>
              <a:rPr lang="en-US" dirty="0"/>
              <a:t>: “</a:t>
            </a:r>
            <a:r>
              <a:rPr lang="en-US" dirty="0" err="1"/>
              <a:t>jika</a:t>
            </a:r>
            <a:r>
              <a:rPr lang="en-US" dirty="0"/>
              <a:t> kata </a:t>
            </a:r>
            <a:r>
              <a:rPr lang="en-US" dirty="0" err="1"/>
              <a:t>sesudahnya</a:t>
            </a:r>
            <a:r>
              <a:rPr lang="en-US" dirty="0"/>
              <a:t> . . ., </a:t>
            </a:r>
            <a:r>
              <a:rPr lang="en-US" dirty="0" err="1"/>
              <a:t>maka</a:t>
            </a:r>
            <a:r>
              <a:rPr lang="en-US" dirty="0"/>
              <a:t> . . </a:t>
            </a:r>
            <a:r>
              <a:rPr lang="en-US" dirty="0" smtClean="0"/>
              <a:t>.”)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stochastic </a:t>
            </a:r>
            <a:r>
              <a:rPr lang="en-US" dirty="0" err="1" smtClean="0"/>
              <a:t>PoS</a:t>
            </a:r>
            <a:r>
              <a:rPr lang="en-US" dirty="0"/>
              <a:t>, </a:t>
            </a:r>
            <a:r>
              <a:rPr lang="en-US" dirty="0" err="1"/>
              <a:t>konteks</a:t>
            </a:r>
            <a:r>
              <a:rPr lang="en-US" dirty="0"/>
              <a:t> (corpus) </a:t>
            </a:r>
            <a:r>
              <a:rPr lang="en-US" dirty="0" err="1"/>
              <a:t>diamati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3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A52E2-4B5B-4AA7-81FB-344CB47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 (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7908D7-54DE-47DD-ABF0-8CCE284F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review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i="1" dirty="0"/>
              <a:t>Part-of-Speech Tagging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Pokok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/>
              <a:t>Penggolongan</a:t>
            </a:r>
            <a:r>
              <a:rPr lang="en-US" dirty="0"/>
              <a:t> kata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Part-of-Speech Tagging</a:t>
            </a:r>
            <a:endParaRPr lang="en-US" dirty="0"/>
          </a:p>
          <a:p>
            <a:pPr lvl="1"/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i="1" dirty="0"/>
              <a:t>Part-of-Speech Tagging</a:t>
            </a:r>
            <a:endParaRPr lang="en-US" sz="8400" dirty="0"/>
          </a:p>
        </p:txBody>
      </p:sp>
    </p:spTree>
    <p:extLst>
      <p:ext uri="{BB962C8B-B14F-4D97-AF65-F5344CB8AC3E}">
        <p14:creationId xmlns:p14="http://schemas.microsoft.com/office/powerpoint/2010/main" val="265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Try this!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Kunjungi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bahasa.cs.ui.ac.id/postag/tagger</a:t>
            </a:r>
            <a:endParaRPr lang="en-US" dirty="0" smtClean="0"/>
          </a:p>
          <a:p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tagging yang </a:t>
            </a:r>
            <a:r>
              <a:rPr lang="en-US" dirty="0" err="1" smtClean="0"/>
              <a:t>terbentuk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6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C</a:t>
            </a:r>
            <a:r>
              <a:rPr lang="en-US" b="1" dirty="0" err="1" smtClean="0"/>
              <a:t>ontoh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25" y="441818"/>
            <a:ext cx="5009565" cy="3605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28" y="4180103"/>
            <a:ext cx="4875372" cy="2035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9" y="2199121"/>
            <a:ext cx="5996293" cy="30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/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3 orang.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review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(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)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tagging </a:t>
            </a:r>
            <a:r>
              <a:rPr lang="en-US" dirty="0" err="1" smtClean="0"/>
              <a:t>untuk</a:t>
            </a:r>
            <a:r>
              <a:rPr lang="en-US" dirty="0" smtClean="0"/>
              <a:t> Bahasa Indonesia.</a:t>
            </a:r>
          </a:p>
          <a:p>
            <a:r>
              <a:rPr lang="en-US" dirty="0" err="1" smtClean="0"/>
              <a:t>Penelitian</a:t>
            </a:r>
            <a:r>
              <a:rPr lang="en-US" dirty="0" smtClean="0"/>
              <a:t> yang di-review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2017 – 2021.</a:t>
            </a:r>
          </a:p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review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Indonesia.</a:t>
            </a:r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IMRAD.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literature review: </a:t>
            </a:r>
            <a:r>
              <a:rPr lang="en-US" dirty="0">
                <a:hlinkClick r:id="rId2"/>
              </a:rPr>
              <a:t>https://scholar.archive.org/work/crdp7znwivbs3nbrvxmwhduiya/access/wayback/http://</a:t>
            </a:r>
            <a:r>
              <a:rPr lang="en-US" dirty="0" smtClean="0">
                <a:hlinkClick r:id="rId2"/>
              </a:rPr>
              <a:t>jtiik.ub.ac.id/index.php/jtiik/article/download/4059/pdf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Template </a:t>
            </a:r>
            <a:r>
              <a:rPr lang="en-US" dirty="0" err="1" smtClean="0"/>
              <a:t>artikel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drive.google.com/open?id=1Vf4U97SlMJ10u9k0-5nPgs5xBxEwQyFg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/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 </a:t>
            </a:r>
            <a:r>
              <a:rPr lang="en-US" dirty="0" err="1" smtClean="0"/>
              <a:t>pengumpulan</a:t>
            </a:r>
            <a:r>
              <a:rPr lang="en-US" dirty="0" smtClean="0"/>
              <a:t>: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UAS</a:t>
            </a:r>
          </a:p>
          <a:p>
            <a:r>
              <a:rPr lang="en-US" dirty="0" smtClean="0"/>
              <a:t>Platform </a:t>
            </a:r>
            <a:r>
              <a:rPr lang="en-US" dirty="0" err="1" smtClean="0"/>
              <a:t>pengumpulan</a:t>
            </a:r>
            <a:r>
              <a:rPr lang="en-US" dirty="0" smtClean="0"/>
              <a:t>: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UAS</a:t>
            </a:r>
          </a:p>
          <a:p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Kesesuaian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(30%)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Keaslian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(30%)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(40%)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Link </a:t>
            </a:r>
            <a:r>
              <a:rPr lang="en-US" dirty="0" err="1" smtClean="0"/>
              <a:t>Materi</a:t>
            </a:r>
            <a:r>
              <a:rPr lang="en-US" dirty="0" smtClean="0"/>
              <a:t> (Video)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, D. (2000). Speech &amp; language processing. Pearson Education India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Link Video: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www.youtube.com/watch?v=fv6Z3ZrAWuU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8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39" y="1381063"/>
            <a:ext cx="9849471" cy="47602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THANK YOU 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99" y="1107583"/>
            <a:ext cx="9048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 err="1" smtClean="0"/>
              <a:t>tu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dirty="0" smtClean="0"/>
              <a:t>odel </a:t>
            </a:r>
            <a:r>
              <a:rPr lang="en-US" b="1" dirty="0"/>
              <a:t>B</a:t>
            </a:r>
            <a:r>
              <a:rPr lang="en-US" b="1" dirty="0" smtClean="0"/>
              <a:t>ahasa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memprediksi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perilaku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sebuah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bahasa</a:t>
            </a:r>
            <a:r>
              <a:rPr lang="en-US" dirty="0"/>
              <a:t>, </a:t>
            </a:r>
            <a:r>
              <a:rPr lang="en-US" dirty="0" err="1"/>
              <a:t>mis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NLP.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bantuan</a:t>
            </a:r>
            <a:r>
              <a:rPr lang="en-US" dirty="0"/>
              <a:t> model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memahami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memprediksi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sifat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fungsi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makna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sebuah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teks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90" y="2799142"/>
            <a:ext cx="5361089" cy="18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 smtClean="0"/>
              <a:t>menginterpretasikan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/>
              <a:t>I scream is </a:t>
            </a:r>
            <a:r>
              <a:rPr lang="en-US" dirty="0" smtClean="0"/>
              <a:t>delicious”.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“Ice </a:t>
            </a:r>
            <a:r>
              <a:rPr lang="en-US" dirty="0"/>
              <a:t>cream is delicious”. </a:t>
            </a:r>
            <a:r>
              <a:rPr lang="en-US" dirty="0" smtClean="0"/>
              <a:t>w</a:t>
            </a:r>
          </a:p>
          <a:p>
            <a:r>
              <a:rPr lang="en-US" b="1" dirty="0">
                <a:solidFill>
                  <a:srgbClr val="FF0000"/>
                </a:solidFill>
              </a:rPr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linguistic (Top-Down)</a:t>
            </a:r>
          </a:p>
          <a:p>
            <a:pPr marL="901700" indent="0">
              <a:buNone/>
            </a:pPr>
            <a:r>
              <a:rPr lang="sv-SE" dirty="0" smtClean="0"/>
              <a:t>Kalimat </a:t>
            </a:r>
            <a:r>
              <a:rPr lang="sv-SE" dirty="0"/>
              <a:t>(1) tidak valid, sedangkan kalimat (2) adalah </a:t>
            </a:r>
            <a:r>
              <a:rPr lang="sv-SE" dirty="0" smtClean="0"/>
              <a:t>valid (secara aturan gramatikal). </a:t>
            </a:r>
          </a:p>
          <a:p>
            <a:r>
              <a:rPr lang="en-US" b="1" dirty="0">
                <a:solidFill>
                  <a:srgbClr val="0070C0"/>
                </a:solidFill>
              </a:rPr>
              <a:t>Model </a:t>
            </a:r>
            <a:r>
              <a:rPr lang="en-US" b="1" dirty="0" err="1" smtClean="0">
                <a:solidFill>
                  <a:srgbClr val="0070C0"/>
                </a:solidFill>
              </a:rPr>
              <a:t>empiris</a:t>
            </a:r>
            <a:r>
              <a:rPr lang="en-US" b="1" dirty="0" smtClean="0">
                <a:solidFill>
                  <a:srgbClr val="0070C0"/>
                </a:solidFill>
              </a:rPr>
              <a:t> (Bottom-Up)</a:t>
            </a:r>
          </a:p>
          <a:p>
            <a:pPr marL="901700" indent="0">
              <a:buNone/>
            </a:pPr>
            <a:r>
              <a:rPr lang="en-US" dirty="0" smtClean="0"/>
              <a:t>“</a:t>
            </a:r>
            <a:r>
              <a:rPr lang="en-US" dirty="0"/>
              <a:t>Ice cream is”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“I scream is</a:t>
            </a:r>
            <a:r>
              <a:rPr lang="en-US" dirty="0" smtClean="0"/>
              <a:t>” (</a:t>
            </a:r>
            <a:r>
              <a:rPr lang="en-US" dirty="0" err="1" smtClean="0"/>
              <a:t>berdasar</a:t>
            </a:r>
            <a:r>
              <a:rPr lang="en-US" dirty="0" smtClean="0"/>
              <a:t> data-data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).</a:t>
            </a:r>
          </a:p>
          <a:p>
            <a:r>
              <a:rPr lang="en-US" dirty="0"/>
              <a:t>Cara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pun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mis</a:t>
            </a:r>
            <a:r>
              <a:rPr lang="en-US" dirty="0"/>
              <a:t>. </a:t>
            </a:r>
            <a:r>
              <a:rPr lang="en-US" b="1" dirty="0"/>
              <a:t>n-gram</a:t>
            </a:r>
            <a:r>
              <a:rPr lang="en-US" dirty="0"/>
              <a:t>, </a:t>
            </a:r>
            <a:r>
              <a:rPr lang="en-US" b="1" dirty="0"/>
              <a:t>bag of words</a:t>
            </a:r>
            <a:r>
              <a:rPr lang="en-US" dirty="0"/>
              <a:t>, </a:t>
            </a:r>
            <a:r>
              <a:rPr lang="en-US" b="1" dirty="0"/>
              <a:t>POS sequence</a:t>
            </a:r>
            <a:r>
              <a:rPr lang="en-US" dirty="0"/>
              <a:t>, </a:t>
            </a:r>
            <a:r>
              <a:rPr lang="en-US" b="1" dirty="0"/>
              <a:t>parse tree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0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Part of Speech (</a:t>
            </a:r>
            <a:r>
              <a:rPr lang="en-US" b="1" dirty="0" err="1" smtClean="0"/>
              <a:t>PoS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Kelas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kata</a:t>
            </a:r>
          </a:p>
          <a:p>
            <a:r>
              <a:rPr lang="en-US" dirty="0"/>
              <a:t>Part-of-speech, </a:t>
            </a:r>
            <a:r>
              <a:rPr lang="en-US" dirty="0" err="1" smtClean="0"/>
              <a:t>PoS</a:t>
            </a:r>
            <a:r>
              <a:rPr lang="en-US" dirty="0"/>
              <a:t>, word class, morphological class, lexical tag: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kata.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menentukan</a:t>
            </a:r>
            <a:r>
              <a:rPr lang="en-US" b="1" dirty="0">
                <a:solidFill>
                  <a:srgbClr val="FF0000"/>
                </a:solidFill>
              </a:rPr>
              <a:t> “</a:t>
            </a:r>
            <a:r>
              <a:rPr lang="en-US" b="1" dirty="0" err="1">
                <a:solidFill>
                  <a:srgbClr val="FF0000"/>
                </a:solidFill>
              </a:rPr>
              <a:t>tipe</a:t>
            </a:r>
            <a:r>
              <a:rPr lang="en-US" b="1" dirty="0">
                <a:solidFill>
                  <a:srgbClr val="FF0000"/>
                </a:solidFill>
              </a:rPr>
              <a:t>” </a:t>
            </a:r>
            <a:r>
              <a:rPr lang="en-US" b="1" dirty="0" err="1">
                <a:solidFill>
                  <a:srgbClr val="FF0000"/>
                </a:solidFill>
              </a:rPr>
              <a:t>dari</a:t>
            </a:r>
            <a:r>
              <a:rPr lang="en-US" b="1" dirty="0">
                <a:solidFill>
                  <a:srgbClr val="FF0000"/>
                </a:solidFill>
              </a:rPr>
              <a:t> kata </a:t>
            </a:r>
            <a:r>
              <a:rPr lang="en-US" b="1" dirty="0" err="1">
                <a:solidFill>
                  <a:srgbClr val="FF0000"/>
                </a:solidFill>
              </a:rPr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PoS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morphological</a:t>
            </a:r>
            <a:r>
              <a:rPr lang="en-US" dirty="0"/>
              <a:t>: </a:t>
            </a:r>
            <a:r>
              <a:rPr lang="en-US" dirty="0" err="1"/>
              <a:t>imbuhan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syntactic</a:t>
            </a:r>
            <a:r>
              <a:rPr lang="en-US" dirty="0"/>
              <a:t>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kata-kata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dekatnya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semantic</a:t>
            </a:r>
            <a:r>
              <a:rPr lang="en-US" dirty="0"/>
              <a:t>: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“</a:t>
            </a:r>
            <a:r>
              <a:rPr lang="en-US" dirty="0" err="1"/>
              <a:t>maksud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gunanya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Speech recognition</a:t>
            </a:r>
            <a:r>
              <a:rPr lang="en-US" dirty="0"/>
              <a:t>: “I scream is delicious”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Information retrieval</a:t>
            </a:r>
            <a:r>
              <a:rPr lang="en-US" dirty="0"/>
              <a:t>: stemming (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imbuhan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... shallow parsing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Open </a:t>
            </a:r>
            <a:r>
              <a:rPr lang="en-US" b="1" dirty="0" smtClean="0"/>
              <a:t>vs. Closed </a:t>
            </a:r>
            <a:r>
              <a:rPr lang="en-US" b="1" dirty="0"/>
              <a:t>C</a:t>
            </a:r>
            <a:r>
              <a:rPr lang="en-US" b="1" dirty="0" smtClean="0"/>
              <a:t>lass </a:t>
            </a:r>
            <a:r>
              <a:rPr lang="en-US" b="1" dirty="0"/>
              <a:t>T</a:t>
            </a:r>
            <a:r>
              <a:rPr lang="en-US" b="1" dirty="0" smtClean="0"/>
              <a:t>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class words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kata yang </a:t>
            </a:r>
            <a:r>
              <a:rPr lang="en-US" b="1" dirty="0" err="1">
                <a:solidFill>
                  <a:srgbClr val="FF0000"/>
                </a:solidFill>
              </a:rPr>
              <a:t>keanggotaannya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biasanya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senantiasa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bertambah</a:t>
            </a:r>
            <a:r>
              <a:rPr lang="en-US" dirty="0"/>
              <a:t> (</a:t>
            </a:r>
            <a:r>
              <a:rPr lang="en-US" dirty="0" err="1"/>
              <a:t>serapan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etc.). Kata-kata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dunia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: </a:t>
            </a:r>
            <a:r>
              <a:rPr lang="en-US" dirty="0" err="1"/>
              <a:t>obyek</a:t>
            </a:r>
            <a:r>
              <a:rPr lang="en-US" dirty="0"/>
              <a:t>, </a:t>
            </a:r>
            <a:r>
              <a:rPr lang="en-US" dirty="0" err="1"/>
              <a:t>kejadian</a:t>
            </a:r>
            <a:r>
              <a:rPr lang="en-US" dirty="0"/>
              <a:t>,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Closed </a:t>
            </a:r>
            <a:r>
              <a:rPr lang="en-US" b="1" dirty="0"/>
              <a:t>class words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kata yang </a:t>
            </a:r>
            <a:r>
              <a:rPr lang="en-US" b="1" dirty="0" err="1">
                <a:solidFill>
                  <a:srgbClr val="0070C0"/>
                </a:solidFill>
              </a:rPr>
              <a:t>keanggotaannya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biasanya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stabil</a:t>
            </a:r>
            <a:r>
              <a:rPr lang="en-US" dirty="0"/>
              <a:t>. Kata-kata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open class words.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5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Open </a:t>
            </a:r>
            <a:r>
              <a:rPr lang="en-US" b="1" dirty="0" smtClean="0"/>
              <a:t>Class </a:t>
            </a:r>
            <a:r>
              <a:rPr lang="en-US" b="1" dirty="0"/>
              <a:t>W</a:t>
            </a:r>
            <a:r>
              <a:rPr lang="en-US" b="1" dirty="0" smtClean="0"/>
              <a:t>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Nomina</a:t>
            </a:r>
            <a:endParaRPr lang="en-US" dirty="0" smtClean="0">
              <a:solidFill>
                <a:srgbClr val="FF0000"/>
              </a:solidFill>
            </a:endParaRPr>
          </a:p>
          <a:p>
            <a:pPr marL="268288" indent="0">
              <a:buNone/>
            </a:pPr>
            <a:r>
              <a:rPr lang="en-US" dirty="0" smtClean="0"/>
              <a:t>Kata-kata </a:t>
            </a:r>
            <a:r>
              <a:rPr lang="en-US" dirty="0"/>
              <a:t>yang </a:t>
            </a:r>
            <a:r>
              <a:rPr lang="en-US" dirty="0" err="1"/>
              <a:t>menyatakan</a:t>
            </a:r>
            <a:r>
              <a:rPr lang="en-US" dirty="0"/>
              <a:t> orang, </a:t>
            </a:r>
            <a:r>
              <a:rPr lang="en-US" dirty="0" err="1"/>
              <a:t>benda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. Tunggal vs. </a:t>
            </a:r>
            <a:r>
              <a:rPr lang="en-US" dirty="0" err="1"/>
              <a:t>jamak</a:t>
            </a:r>
            <a:r>
              <a:rPr lang="en-US" dirty="0"/>
              <a:t>. </a:t>
            </a:r>
            <a:r>
              <a:rPr lang="en-US" dirty="0" err="1"/>
              <a:t>Konkrit</a:t>
            </a:r>
            <a:r>
              <a:rPr lang="en-US" dirty="0"/>
              <a:t> vs. </a:t>
            </a:r>
            <a:r>
              <a:rPr lang="en-US" dirty="0" err="1"/>
              <a:t>abstrak</a:t>
            </a:r>
            <a:r>
              <a:rPr lang="en-US" dirty="0"/>
              <a:t>. Proper vs. common </a:t>
            </a:r>
            <a:r>
              <a:rPr lang="en-US" dirty="0" smtClean="0"/>
              <a:t>noun.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Verbs</a:t>
            </a:r>
          </a:p>
          <a:p>
            <a:pPr marL="268288" indent="0">
              <a:buNone/>
            </a:pPr>
            <a:r>
              <a:rPr lang="en-US" dirty="0" smtClean="0"/>
              <a:t>Kata-kata </a:t>
            </a:r>
            <a:r>
              <a:rPr lang="en-US" dirty="0"/>
              <a:t>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, proses, </a:t>
            </a:r>
            <a:r>
              <a:rPr lang="en-US" dirty="0" err="1"/>
              <a:t>kejadian</a:t>
            </a:r>
            <a:r>
              <a:rPr lang="en-US" dirty="0"/>
              <a:t>. English verbs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(eat, eats, eating, eaten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Adjectives</a:t>
            </a:r>
          </a:p>
          <a:p>
            <a:pPr marL="268288" indent="0">
              <a:buNone/>
            </a:pPr>
            <a:r>
              <a:rPr lang="en-US" dirty="0" smtClean="0"/>
              <a:t>Kata-kata </a:t>
            </a:r>
            <a:r>
              <a:rPr lang="en-US" dirty="0"/>
              <a:t>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/</a:t>
            </a:r>
            <a:r>
              <a:rPr lang="en-US" dirty="0" err="1"/>
              <a:t>atribut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adjective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(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putih</a:t>
            </a:r>
            <a:r>
              <a:rPr lang="en-US" dirty="0"/>
              <a:t>), </a:t>
            </a:r>
            <a:r>
              <a:rPr lang="en-US" dirty="0" err="1"/>
              <a:t>usia</a:t>
            </a:r>
            <a:r>
              <a:rPr lang="en-US" dirty="0"/>
              <a:t> (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muda</a:t>
            </a:r>
            <a:r>
              <a:rPr lang="en-US" dirty="0"/>
              <a:t>),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Adverbs</a:t>
            </a:r>
          </a:p>
          <a:p>
            <a:pPr marL="268288" indent="0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/>
              <a:t>modifier/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verb.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category “</a:t>
            </a:r>
            <a:r>
              <a:rPr lang="en-US" dirty="0" err="1"/>
              <a:t>dan</a:t>
            </a:r>
            <a:r>
              <a:rPr lang="en-US" dirty="0"/>
              <a:t> lain-lain”. </a:t>
            </a:r>
            <a:r>
              <a:rPr lang="en-US" dirty="0" err="1"/>
              <a:t>Contoh</a:t>
            </a:r>
            <a:r>
              <a:rPr lang="en-US" dirty="0"/>
              <a:t>: “Unfortunately, John walked home extremely slowly yesterday”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Closed </a:t>
            </a:r>
            <a:r>
              <a:rPr lang="en-US" b="1" dirty="0" smtClean="0"/>
              <a:t>Class </a:t>
            </a:r>
            <a:r>
              <a:rPr lang="en-US" b="1" dirty="0"/>
              <a:t>W</a:t>
            </a:r>
            <a:r>
              <a:rPr lang="en-US" b="1" dirty="0" smtClean="0"/>
              <a:t>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Closed class words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kata yang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</a:t>
            </a:r>
          </a:p>
          <a:p>
            <a:r>
              <a:rPr lang="en-US" dirty="0" err="1"/>
              <a:t>Penutur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(</a:t>
            </a:r>
            <a:r>
              <a:rPr lang="en-US" dirty="0" err="1"/>
              <a:t>hampir</a:t>
            </a:r>
            <a:r>
              <a:rPr lang="en-US" dirty="0"/>
              <a:t>) </a:t>
            </a:r>
            <a:r>
              <a:rPr lang="en-US" dirty="0" err="1"/>
              <a:t>semua</a:t>
            </a:r>
            <a:r>
              <a:rPr lang="en-US" dirty="0"/>
              <a:t> closed class words.</a:t>
            </a:r>
          </a:p>
          <a:p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 words</a:t>
            </a:r>
            <a:r>
              <a:rPr lang="en-US" dirty="0"/>
              <a:t> –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i="1" dirty="0"/>
              <a:t>grammatical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prepositions</a:t>
            </a:r>
            <a:r>
              <a:rPr lang="en-US" dirty="0"/>
              <a:t>: on, under, over, near, . . 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determiners</a:t>
            </a:r>
            <a:r>
              <a:rPr lang="en-US" dirty="0"/>
              <a:t>: a, an, the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pronouns:</a:t>
            </a:r>
            <a:r>
              <a:rPr lang="en-US" dirty="0"/>
              <a:t> she, who, I others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conjunctions</a:t>
            </a:r>
            <a:r>
              <a:rPr lang="en-US" dirty="0"/>
              <a:t>: and, but, or, as, if, when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auxiliary verbs</a:t>
            </a:r>
            <a:r>
              <a:rPr lang="en-US" dirty="0"/>
              <a:t>: can, may, should, are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particles</a:t>
            </a:r>
            <a:r>
              <a:rPr lang="en-US" dirty="0"/>
              <a:t>: up, down, on, off, in, out, at, by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numerals</a:t>
            </a:r>
            <a:r>
              <a:rPr lang="en-US" dirty="0"/>
              <a:t>: one, two, three, first, second, third</a:t>
            </a:r>
          </a:p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open class words. Kira-</a:t>
            </a:r>
            <a:r>
              <a:rPr lang="en-US" dirty="0" err="1"/>
              <a:t>kira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pembedanya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0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Open vs. </a:t>
            </a:r>
            <a:r>
              <a:rPr lang="en-US" b="1" dirty="0" smtClean="0"/>
              <a:t>Closed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Kata-kata </a:t>
            </a:r>
            <a:r>
              <a:rPr lang="en-US" dirty="0" err="1"/>
              <a:t>ini</a:t>
            </a:r>
            <a:r>
              <a:rPr lang="en-US" dirty="0"/>
              <a:t> open </a:t>
            </a:r>
            <a:r>
              <a:rPr lang="en-US" dirty="0" err="1"/>
              <a:t>atau</a:t>
            </a:r>
            <a:r>
              <a:rPr lang="en-US" dirty="0"/>
              <a:t> closed?</a:t>
            </a:r>
          </a:p>
          <a:p>
            <a:pPr lvl="1"/>
            <a:r>
              <a:rPr lang="en-US" dirty="0" err="1"/>
              <a:t>Bakso</a:t>
            </a:r>
            <a:endParaRPr lang="en-US" dirty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edoman</a:t>
            </a:r>
            <a:endParaRPr lang="en-US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enyakitkan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entang</a:t>
            </a:r>
            <a:endParaRPr lang="en-US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enyanyi</a:t>
            </a:r>
            <a:endParaRPr lang="en-US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elakukan</a:t>
            </a:r>
            <a:endParaRPr lang="en-US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elalui</a:t>
            </a:r>
            <a:endParaRPr lang="en-US" dirty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awah</a:t>
            </a:r>
            <a:endParaRPr lang="en-US" dirty="0" smtClean="0"/>
          </a:p>
          <a:p>
            <a:r>
              <a:rPr lang="en-US" dirty="0" err="1"/>
              <a:t>Analogi</a:t>
            </a:r>
            <a:r>
              <a:rPr lang="en-US" dirty="0"/>
              <a:t> CS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/>
              <a:t>Anggap</a:t>
            </a:r>
            <a:r>
              <a:rPr lang="en-US" dirty="0"/>
              <a:t> closed class word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reserved keyword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/>
              <a:t>: for, if, while, etc. Open class ≈ variable</a:t>
            </a:r>
            <a:r>
              <a:rPr lang="en-US" dirty="0" smtClean="0"/>
              <a:t>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9FFFBC0-EAE9-462C-9203-4A396F3D0AB1}" vid="{2D5A9818-AECF-4FEE-B574-4F2AE3F7D3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4859</TotalTime>
  <Words>1369</Words>
  <Application>Microsoft Office PowerPoint</Application>
  <PresentationFormat>Widescreen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Rockwell</vt:lpstr>
      <vt:lpstr>Segoe UI</vt:lpstr>
      <vt:lpstr>Tw Cen MT</vt:lpstr>
      <vt:lpstr>Theme1</vt:lpstr>
      <vt:lpstr>Pemrosesan Bahasa Alami Model Bahasa</vt:lpstr>
      <vt:lpstr>KAD (Kemampuan Akhir yang Diharapkan)</vt:lpstr>
      <vt:lpstr>Apa Itu Model Bahasa?</vt:lpstr>
      <vt:lpstr>Contoh</vt:lpstr>
      <vt:lpstr>Part of Speech (PoS)</vt:lpstr>
      <vt:lpstr>Open vs. Closed Class Types</vt:lpstr>
      <vt:lpstr>Open Class Words</vt:lpstr>
      <vt:lpstr>Closed Class Words</vt:lpstr>
      <vt:lpstr>Open vs. Closed</vt:lpstr>
      <vt:lpstr>Open vs. Closed</vt:lpstr>
      <vt:lpstr>Tagset</vt:lpstr>
      <vt:lpstr>Part of Speech Tagging</vt:lpstr>
      <vt:lpstr>Part of Speech Tagging</vt:lpstr>
      <vt:lpstr>Part of Speech Tagging</vt:lpstr>
      <vt:lpstr>Part of Speech Tagging</vt:lpstr>
      <vt:lpstr>Penn Treebank PoS-Tags (including punctuation)</vt:lpstr>
      <vt:lpstr>Metode PoS Tagging</vt:lpstr>
      <vt:lpstr>PoS Ditentukan Oleh Konteks</vt:lpstr>
      <vt:lpstr>PoS Ditentukan Oleh Konteks</vt:lpstr>
      <vt:lpstr>Try this!</vt:lpstr>
      <vt:lpstr>Contoh</vt:lpstr>
      <vt:lpstr>Tugas Kelompok / Final Project</vt:lpstr>
      <vt:lpstr>Tugas Kelompok / Final Project</vt:lpstr>
      <vt:lpstr>Daftar Pustaka dan Link Materi (Video)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Gustin</dc:creator>
  <cp:lastModifiedBy>user</cp:lastModifiedBy>
  <cp:revision>480</cp:revision>
  <dcterms:created xsi:type="dcterms:W3CDTF">2018-03-30T11:52:49Z</dcterms:created>
  <dcterms:modified xsi:type="dcterms:W3CDTF">2021-12-27T12:46:03Z</dcterms:modified>
</cp:coreProperties>
</file>