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258" r:id="rId2"/>
    <p:sldId id="296" r:id="rId3"/>
    <p:sldId id="297"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8" r:id="rId21"/>
    <p:sldId id="347"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7" r:id="rId40"/>
    <p:sldId id="366" r:id="rId41"/>
    <p:sldId id="330" r:id="rId42"/>
    <p:sldId id="295" r:id="rId4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4660"/>
  </p:normalViewPr>
  <p:slideViewPr>
    <p:cSldViewPr snapToGrid="0">
      <p:cViewPr varScale="1">
        <p:scale>
          <a:sx n="71" d="100"/>
          <a:sy n="71" d="100"/>
        </p:scale>
        <p:origin x="61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78E0E-5078-4803-91FA-64A852C6F271}" type="datetimeFigureOut">
              <a:rPr lang="id-ID" smtClean="0"/>
              <a:t>03/01/2022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CEC87-C8EA-46D0-A4A1-C09EE98DDB1C}" type="slidenum">
              <a:rPr lang="id-ID" smtClean="0"/>
              <a:t>‹#›</a:t>
            </a:fld>
            <a:endParaRPr lang="id-ID"/>
          </a:p>
        </p:txBody>
      </p:sp>
    </p:spTree>
    <p:extLst>
      <p:ext uri="{BB962C8B-B14F-4D97-AF65-F5344CB8AC3E}">
        <p14:creationId xmlns:p14="http://schemas.microsoft.com/office/powerpoint/2010/main" val="359093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7"/>
          <p:cNvSpPr/>
          <p:nvPr/>
        </p:nvSpPr>
        <p:spPr>
          <a:xfrm>
            <a:off x="1576285" y="944939"/>
            <a:ext cx="5855594" cy="731213"/>
          </a:xfrm>
          <a:custGeom>
            <a:avLst/>
            <a:gdLst>
              <a:gd name="connsiteX0" fmla="*/ 0 w 5855594"/>
              <a:gd name="connsiteY0" fmla="*/ 0 h 631065"/>
              <a:gd name="connsiteX1" fmla="*/ 5855594 w 5855594"/>
              <a:gd name="connsiteY1" fmla="*/ 0 h 631065"/>
              <a:gd name="connsiteX2" fmla="*/ 5855594 w 5855594"/>
              <a:gd name="connsiteY2" fmla="*/ 631065 h 631065"/>
              <a:gd name="connsiteX3" fmla="*/ 0 w 5855594"/>
              <a:gd name="connsiteY3" fmla="*/ 631065 h 631065"/>
              <a:gd name="connsiteX4" fmla="*/ 0 w 5855594"/>
              <a:gd name="connsiteY4" fmla="*/ 0 h 631065"/>
              <a:gd name="connsiteX0" fmla="*/ 0 w 5855594"/>
              <a:gd name="connsiteY0" fmla="*/ 631065 h 631065"/>
              <a:gd name="connsiteX1" fmla="*/ 5855594 w 5855594"/>
              <a:gd name="connsiteY1" fmla="*/ 0 h 631065"/>
              <a:gd name="connsiteX2" fmla="*/ 5855594 w 5855594"/>
              <a:gd name="connsiteY2" fmla="*/ 631065 h 631065"/>
              <a:gd name="connsiteX3" fmla="*/ 0 w 5855594"/>
              <a:gd name="connsiteY3" fmla="*/ 631065 h 631065"/>
              <a:gd name="connsiteX0" fmla="*/ 0 w 5855594"/>
              <a:gd name="connsiteY0" fmla="*/ 553792 h 553792"/>
              <a:gd name="connsiteX1" fmla="*/ 5211651 w 5855594"/>
              <a:gd name="connsiteY1" fmla="*/ 0 h 553792"/>
              <a:gd name="connsiteX2" fmla="*/ 5855594 w 5855594"/>
              <a:gd name="connsiteY2" fmla="*/ 553792 h 553792"/>
              <a:gd name="connsiteX3" fmla="*/ 0 w 5855594"/>
              <a:gd name="connsiteY3" fmla="*/ 553792 h 553792"/>
              <a:gd name="connsiteX0" fmla="*/ 0 w 5855594"/>
              <a:gd name="connsiteY0" fmla="*/ 731213 h 731213"/>
              <a:gd name="connsiteX1" fmla="*/ 5102469 w 5855594"/>
              <a:gd name="connsiteY1" fmla="*/ 0 h 731213"/>
              <a:gd name="connsiteX2" fmla="*/ 5855594 w 5855594"/>
              <a:gd name="connsiteY2" fmla="*/ 731213 h 731213"/>
              <a:gd name="connsiteX3" fmla="*/ 0 w 5855594"/>
              <a:gd name="connsiteY3" fmla="*/ 731213 h 731213"/>
            </a:gdLst>
            <a:ahLst/>
            <a:cxnLst>
              <a:cxn ang="0">
                <a:pos x="connsiteX0" y="connsiteY0"/>
              </a:cxn>
              <a:cxn ang="0">
                <a:pos x="connsiteX1" y="connsiteY1"/>
              </a:cxn>
              <a:cxn ang="0">
                <a:pos x="connsiteX2" y="connsiteY2"/>
              </a:cxn>
              <a:cxn ang="0">
                <a:pos x="connsiteX3" y="connsiteY3"/>
              </a:cxn>
            </a:cxnLst>
            <a:rect l="l" t="t" r="r" b="b"/>
            <a:pathLst>
              <a:path w="5855594" h="731213">
                <a:moveTo>
                  <a:pt x="0" y="731213"/>
                </a:moveTo>
                <a:lnTo>
                  <a:pt x="5102469" y="0"/>
                </a:lnTo>
                <a:lnTo>
                  <a:pt x="5855594" y="731213"/>
                </a:lnTo>
                <a:lnTo>
                  <a:pt x="0" y="731213"/>
                </a:lnTo>
                <a:close/>
              </a:path>
            </a:pathLst>
          </a:custGeom>
          <a:solidFill>
            <a:schemeClr val="accent4">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6"/>
          <p:cNvSpPr/>
          <p:nvPr/>
        </p:nvSpPr>
        <p:spPr>
          <a:xfrm>
            <a:off x="1524000" y="1676153"/>
            <a:ext cx="10668000" cy="3192061"/>
          </a:xfrm>
          <a:custGeom>
            <a:avLst/>
            <a:gdLst>
              <a:gd name="connsiteX0" fmla="*/ 0 w 10668000"/>
              <a:gd name="connsiteY0" fmla="*/ 0 h 3554569"/>
              <a:gd name="connsiteX1" fmla="*/ 10668000 w 10668000"/>
              <a:gd name="connsiteY1" fmla="*/ 0 h 3554569"/>
              <a:gd name="connsiteX2" fmla="*/ 10668000 w 10668000"/>
              <a:gd name="connsiteY2" fmla="*/ 3554569 h 3554569"/>
              <a:gd name="connsiteX3" fmla="*/ 0 w 10668000"/>
              <a:gd name="connsiteY3" fmla="*/ 3554569 h 3554569"/>
              <a:gd name="connsiteX4" fmla="*/ 0 w 10668000"/>
              <a:gd name="connsiteY4" fmla="*/ 0 h 3554569"/>
              <a:gd name="connsiteX0" fmla="*/ 0 w 10668000"/>
              <a:gd name="connsiteY0" fmla="*/ 0 h 3554569"/>
              <a:gd name="connsiteX1" fmla="*/ 10668000 w 10668000"/>
              <a:gd name="connsiteY1" fmla="*/ 0 h 3554569"/>
              <a:gd name="connsiteX2" fmla="*/ 10668000 w 10668000"/>
              <a:gd name="connsiteY2" fmla="*/ 3554569 h 3554569"/>
              <a:gd name="connsiteX3" fmla="*/ 1841678 w 10668000"/>
              <a:gd name="connsiteY3" fmla="*/ 3541690 h 3554569"/>
              <a:gd name="connsiteX4" fmla="*/ 0 w 10668000"/>
              <a:gd name="connsiteY4" fmla="*/ 0 h 355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0" h="3554569">
                <a:moveTo>
                  <a:pt x="0" y="0"/>
                </a:moveTo>
                <a:lnTo>
                  <a:pt x="10668000" y="0"/>
                </a:lnTo>
                <a:lnTo>
                  <a:pt x="10668000" y="3554569"/>
                </a:lnTo>
                <a:lnTo>
                  <a:pt x="1841678" y="3541690"/>
                </a:lnTo>
                <a:lnTo>
                  <a:pt x="0" y="0"/>
                </a:lnTo>
                <a:close/>
              </a:path>
            </a:pathLst>
          </a:custGeom>
          <a:solidFill>
            <a:schemeClr val="accent4"/>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p:nvPr>
        </p:nvSpPr>
        <p:spPr>
          <a:xfrm>
            <a:off x="2864338" y="1064889"/>
            <a:ext cx="9144000" cy="2387600"/>
          </a:xfrm>
        </p:spPr>
        <p:txBody>
          <a:bodyPr anchor="b"/>
          <a:lstStyle>
            <a:lvl1pPr algn="r">
              <a:defRPr sz="6000">
                <a:solidFill>
                  <a:schemeClr val="bg1"/>
                </a:solidFill>
              </a:defRPr>
            </a:lvl1pPr>
          </a:lstStyle>
          <a:p>
            <a:r>
              <a:rPr lang="en-US"/>
              <a:t>Click to edit Master title style</a:t>
            </a:r>
            <a:endParaRPr lang="id-ID" dirty="0"/>
          </a:p>
        </p:txBody>
      </p:sp>
      <p:sp>
        <p:nvSpPr>
          <p:cNvPr id="3" name="Subtitle 2"/>
          <p:cNvSpPr>
            <a:spLocks noGrp="1"/>
          </p:cNvSpPr>
          <p:nvPr>
            <p:ph type="subTitle" idx="1"/>
          </p:nvPr>
        </p:nvSpPr>
        <p:spPr>
          <a:xfrm>
            <a:off x="2864338" y="3544564"/>
            <a:ext cx="9144000" cy="1655762"/>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dirty="0"/>
          </a:p>
        </p:txBody>
      </p:sp>
      <p:sp>
        <p:nvSpPr>
          <p:cNvPr id="15" name="Date Placeholder 14"/>
          <p:cNvSpPr>
            <a:spLocks noGrp="1"/>
          </p:cNvSpPr>
          <p:nvPr>
            <p:ph type="dt" sz="half" idx="10"/>
          </p:nvPr>
        </p:nvSpPr>
        <p:spPr/>
        <p:txBody>
          <a:bodyPr/>
          <a:lstStyle/>
          <a:p>
            <a:fld id="{A8C35C9F-1D45-4A4B-932B-1E7DB00DF7A9}" type="datetimeFigureOut">
              <a:rPr lang="id-ID" smtClean="0"/>
              <a:t>03/01/2022</a:t>
            </a:fld>
            <a:endParaRPr lang="id-ID"/>
          </a:p>
        </p:txBody>
      </p:sp>
      <p:sp>
        <p:nvSpPr>
          <p:cNvPr id="16" name="Footer Placeholder 15"/>
          <p:cNvSpPr>
            <a:spLocks noGrp="1"/>
          </p:cNvSpPr>
          <p:nvPr>
            <p:ph type="ftr" sz="quarter" idx="11"/>
          </p:nvPr>
        </p:nvSpPr>
        <p:spPr/>
        <p:txBody>
          <a:bodyPr/>
          <a:lstStyle/>
          <a:p>
            <a:endParaRPr lang="id-ID"/>
          </a:p>
        </p:txBody>
      </p:sp>
      <p:sp>
        <p:nvSpPr>
          <p:cNvPr id="17" name="Slide Number Placeholder 16"/>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310813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80661"/>
            <a:ext cx="2976770" cy="519630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543339" y="980661"/>
            <a:ext cx="8029161" cy="51963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8C35C9F-1D45-4A4B-932B-1E7DB00DF7A9}" type="datetimeFigureOut">
              <a:rPr lang="id-ID" smtClean="0"/>
              <a:t>03/01/2022</a:t>
            </a:fld>
            <a:endParaRPr lang="id-ID"/>
          </a:p>
        </p:txBody>
      </p:sp>
      <p:sp>
        <p:nvSpPr>
          <p:cNvPr id="6" name="Slide Number Placeholder 5"/>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283286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8C35C9F-1D45-4A4B-932B-1E7DB00DF7A9}" type="datetimeFigureOut">
              <a:rPr lang="id-ID" smtClean="0"/>
              <a:t>03/01/2022</a:t>
            </a:fld>
            <a:endParaRPr lang="id-ID"/>
          </a:p>
        </p:txBody>
      </p:sp>
      <p:sp>
        <p:nvSpPr>
          <p:cNvPr id="6" name="Slide Number Placeholder 5"/>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226702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35C9F-1D45-4A4B-932B-1E7DB00DF7A9}" type="datetimeFigureOut">
              <a:rPr lang="id-ID" smtClean="0"/>
              <a:t>03/01/2022</a:t>
            </a:fld>
            <a:endParaRPr lang="id-ID"/>
          </a:p>
        </p:txBody>
      </p:sp>
      <p:sp>
        <p:nvSpPr>
          <p:cNvPr id="6" name="Slide Number Placeholder 5"/>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400923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B5DCD9F-9A65-4B9D-ACA7-43D65EC4B114}" type="slidenum">
              <a:rPr lang="id-ID" smtClean="0"/>
              <a:t>‹#›</a:t>
            </a:fld>
            <a:endParaRPr lang="id-ID"/>
          </a:p>
        </p:txBody>
      </p:sp>
      <p:sp>
        <p:nvSpPr>
          <p:cNvPr id="4" name="Footer Placeholder 3"/>
          <p:cNvSpPr>
            <a:spLocks noGrp="1"/>
          </p:cNvSpPr>
          <p:nvPr>
            <p:ph type="ftr" sz="quarter" idx="11"/>
          </p:nvPr>
        </p:nvSpPr>
        <p:spPr/>
        <p:txBody>
          <a:bodyPr/>
          <a:lstStyle/>
          <a:p>
            <a:endParaRPr lang="id-ID"/>
          </a:p>
        </p:txBody>
      </p:sp>
      <p:sp>
        <p:nvSpPr>
          <p:cNvPr id="5" name="Date Placeholder 4"/>
          <p:cNvSpPr>
            <a:spLocks noGrp="1"/>
          </p:cNvSpPr>
          <p:nvPr>
            <p:ph type="dt" sz="half" idx="12"/>
          </p:nvPr>
        </p:nvSpPr>
        <p:spPr/>
        <p:txBody>
          <a:bodyPr/>
          <a:lstStyle/>
          <a:p>
            <a:fld id="{A8C35C9F-1D45-4A4B-932B-1E7DB00DF7A9}" type="datetimeFigureOut">
              <a:rPr lang="id-ID" smtClean="0"/>
              <a:t>03/01/2022</a:t>
            </a:fld>
            <a:endParaRPr lang="id-ID"/>
          </a:p>
        </p:txBody>
      </p:sp>
    </p:spTree>
    <p:extLst>
      <p:ext uri="{BB962C8B-B14F-4D97-AF65-F5344CB8AC3E}">
        <p14:creationId xmlns:p14="http://schemas.microsoft.com/office/powerpoint/2010/main" val="175521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id-ID" dirty="0"/>
          </a:p>
        </p:txBody>
      </p:sp>
      <p:sp>
        <p:nvSpPr>
          <p:cNvPr id="3" name="Content Placeholder 2"/>
          <p:cNvSpPr>
            <a:spLocks noGrp="1"/>
          </p:cNvSpPr>
          <p:nvPr>
            <p:ph sz="half" idx="1"/>
          </p:nvPr>
        </p:nvSpPr>
        <p:spPr>
          <a:xfrm>
            <a:off x="516835" y="1825625"/>
            <a:ext cx="5502965"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Content Placeholder 3"/>
          <p:cNvSpPr>
            <a:spLocks noGrp="1"/>
          </p:cNvSpPr>
          <p:nvPr>
            <p:ph sz="half" idx="2"/>
          </p:nvPr>
        </p:nvSpPr>
        <p:spPr>
          <a:xfrm>
            <a:off x="6172200" y="1825625"/>
            <a:ext cx="5529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A8C35C9F-1D45-4A4B-932B-1E7DB00DF7A9}" type="datetimeFigureOut">
              <a:rPr lang="id-ID" smtClean="0"/>
              <a:t>03/01/2022</a:t>
            </a:fld>
            <a:endParaRPr lang="id-ID"/>
          </a:p>
        </p:txBody>
      </p:sp>
      <p:sp>
        <p:nvSpPr>
          <p:cNvPr id="7" name="Slide Number Placeholder 6"/>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236882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3339" y="808383"/>
            <a:ext cx="11158331" cy="706094"/>
          </a:xfrm>
        </p:spPr>
        <p:txBody>
          <a:bodyPr/>
          <a:lstStyle/>
          <a:p>
            <a:r>
              <a:rPr lang="en-US"/>
              <a:t>Click to edit Master title style</a:t>
            </a:r>
            <a:endParaRPr lang="id-ID"/>
          </a:p>
        </p:txBody>
      </p:sp>
      <p:sp>
        <p:nvSpPr>
          <p:cNvPr id="3" name="Text Placeholder 2"/>
          <p:cNvSpPr>
            <a:spLocks noGrp="1"/>
          </p:cNvSpPr>
          <p:nvPr>
            <p:ph type="body" idx="1"/>
          </p:nvPr>
        </p:nvSpPr>
        <p:spPr>
          <a:xfrm>
            <a:off x="543340" y="1681163"/>
            <a:ext cx="5454236" cy="730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3340" y="2505075"/>
            <a:ext cx="5454236"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5" name="Text Placeholder 4"/>
          <p:cNvSpPr>
            <a:spLocks noGrp="1"/>
          </p:cNvSpPr>
          <p:nvPr>
            <p:ph type="body" sz="quarter" idx="3"/>
          </p:nvPr>
        </p:nvSpPr>
        <p:spPr>
          <a:xfrm>
            <a:off x="6172200" y="1681163"/>
            <a:ext cx="5529470" cy="730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52947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A8C35C9F-1D45-4A4B-932B-1E7DB00DF7A9}" type="datetimeFigureOut">
              <a:rPr lang="id-ID" smtClean="0"/>
              <a:t>03/01/2022</a:t>
            </a:fld>
            <a:endParaRPr lang="id-ID"/>
          </a:p>
        </p:txBody>
      </p:sp>
      <p:sp>
        <p:nvSpPr>
          <p:cNvPr id="9" name="Slide Number Placeholder 8"/>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174187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836" y="887896"/>
            <a:ext cx="4255190" cy="1169503"/>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7" y="887897"/>
            <a:ext cx="6505229" cy="49731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516836" y="2057400"/>
            <a:ext cx="425518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C35C9F-1D45-4A4B-932B-1E7DB00DF7A9}" type="datetimeFigureOut">
              <a:rPr lang="id-ID" smtClean="0"/>
              <a:t>03/01/2022</a:t>
            </a:fld>
            <a:endParaRPr lang="id-ID"/>
          </a:p>
        </p:txBody>
      </p:sp>
      <p:sp>
        <p:nvSpPr>
          <p:cNvPr id="7" name="Slide Number Placeholder 6"/>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18046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3340" y="874642"/>
            <a:ext cx="4228686" cy="1182757"/>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874643"/>
            <a:ext cx="6518482" cy="49864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543340" y="2057400"/>
            <a:ext cx="422868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C35C9F-1D45-4A4B-932B-1E7DB00DF7A9}" type="datetimeFigureOut">
              <a:rPr lang="id-ID" smtClean="0"/>
              <a:t>03/01/2022</a:t>
            </a:fld>
            <a:endParaRPr lang="id-ID"/>
          </a:p>
        </p:txBody>
      </p:sp>
      <p:sp>
        <p:nvSpPr>
          <p:cNvPr id="7" name="Slide Number Placeholder 6"/>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187052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8C35C9F-1D45-4A4B-932B-1E7DB00DF7A9}" type="datetimeFigureOut">
              <a:rPr lang="id-ID" smtClean="0"/>
              <a:t>03/01/2022</a:t>
            </a:fld>
            <a:endParaRPr lang="id-ID"/>
          </a:p>
        </p:txBody>
      </p:sp>
      <p:sp>
        <p:nvSpPr>
          <p:cNvPr id="6" name="Slide Number Placeholder 5"/>
          <p:cNvSpPr>
            <a:spLocks noGrp="1"/>
          </p:cNvSpPr>
          <p:nvPr>
            <p:ph type="sldNum" sz="quarter" idx="12"/>
          </p:nvPr>
        </p:nvSpPr>
        <p:spPr/>
        <p:txBody>
          <a:bodyPr/>
          <a:lstStyle/>
          <a:p>
            <a:fld id="{BB5DCD9F-9A65-4B9D-ACA7-43D65EC4B114}" type="slidenum">
              <a:rPr lang="id-ID" smtClean="0"/>
              <a:t>‹#›</a:t>
            </a:fld>
            <a:endParaRPr lang="id-ID"/>
          </a:p>
        </p:txBody>
      </p:sp>
    </p:spTree>
    <p:extLst>
      <p:ext uri="{BB962C8B-B14F-4D97-AF65-F5344CB8AC3E}">
        <p14:creationId xmlns:p14="http://schemas.microsoft.com/office/powerpoint/2010/main" val="259419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8"/>
          <p:cNvSpPr/>
          <p:nvPr/>
        </p:nvSpPr>
        <p:spPr>
          <a:xfrm>
            <a:off x="-2197" y="218184"/>
            <a:ext cx="4392767" cy="530771"/>
          </a:xfrm>
          <a:custGeom>
            <a:avLst/>
            <a:gdLst>
              <a:gd name="connsiteX0" fmla="*/ 0 w 4038599"/>
              <a:gd name="connsiteY0" fmla="*/ 0 h 518375"/>
              <a:gd name="connsiteX1" fmla="*/ 4038599 w 4038599"/>
              <a:gd name="connsiteY1" fmla="*/ 0 h 518375"/>
              <a:gd name="connsiteX2" fmla="*/ 4038599 w 4038599"/>
              <a:gd name="connsiteY2" fmla="*/ 518375 h 518375"/>
              <a:gd name="connsiteX3" fmla="*/ 0 w 4038599"/>
              <a:gd name="connsiteY3" fmla="*/ 518375 h 518375"/>
              <a:gd name="connsiteX4" fmla="*/ 0 w 4038599"/>
              <a:gd name="connsiteY4" fmla="*/ 0 h 518375"/>
              <a:gd name="connsiteX0" fmla="*/ 0 w 4181474"/>
              <a:gd name="connsiteY0" fmla="*/ 9525 h 527900"/>
              <a:gd name="connsiteX1" fmla="*/ 4181474 w 4181474"/>
              <a:gd name="connsiteY1" fmla="*/ 0 h 527900"/>
              <a:gd name="connsiteX2" fmla="*/ 4038599 w 4181474"/>
              <a:gd name="connsiteY2" fmla="*/ 527900 h 527900"/>
              <a:gd name="connsiteX3" fmla="*/ 0 w 4181474"/>
              <a:gd name="connsiteY3" fmla="*/ 527900 h 527900"/>
              <a:gd name="connsiteX4" fmla="*/ 0 w 4181474"/>
              <a:gd name="connsiteY4" fmla="*/ 9525 h 52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4" h="527900">
                <a:moveTo>
                  <a:pt x="0" y="9525"/>
                </a:moveTo>
                <a:lnTo>
                  <a:pt x="4181474" y="0"/>
                </a:lnTo>
                <a:lnTo>
                  <a:pt x="4038599" y="527900"/>
                </a:lnTo>
                <a:lnTo>
                  <a:pt x="0" y="527900"/>
                </a:lnTo>
                <a:lnTo>
                  <a:pt x="0" y="9525"/>
                </a:lnTo>
                <a:close/>
              </a:path>
            </a:pathLst>
          </a:custGeom>
          <a:solidFill>
            <a:srgbClr val="FFD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dirty="0"/>
          </a:p>
        </p:txBody>
      </p:sp>
      <p:sp>
        <p:nvSpPr>
          <p:cNvPr id="15" name="Rectangle 8"/>
          <p:cNvSpPr/>
          <p:nvPr/>
        </p:nvSpPr>
        <p:spPr>
          <a:xfrm>
            <a:off x="-2872" y="216203"/>
            <a:ext cx="4290200" cy="530771"/>
          </a:xfrm>
          <a:custGeom>
            <a:avLst/>
            <a:gdLst>
              <a:gd name="connsiteX0" fmla="*/ 0 w 4038599"/>
              <a:gd name="connsiteY0" fmla="*/ 0 h 518375"/>
              <a:gd name="connsiteX1" fmla="*/ 4038599 w 4038599"/>
              <a:gd name="connsiteY1" fmla="*/ 0 h 518375"/>
              <a:gd name="connsiteX2" fmla="*/ 4038599 w 4038599"/>
              <a:gd name="connsiteY2" fmla="*/ 518375 h 518375"/>
              <a:gd name="connsiteX3" fmla="*/ 0 w 4038599"/>
              <a:gd name="connsiteY3" fmla="*/ 518375 h 518375"/>
              <a:gd name="connsiteX4" fmla="*/ 0 w 4038599"/>
              <a:gd name="connsiteY4" fmla="*/ 0 h 518375"/>
              <a:gd name="connsiteX0" fmla="*/ 0 w 4181474"/>
              <a:gd name="connsiteY0" fmla="*/ 9525 h 527900"/>
              <a:gd name="connsiteX1" fmla="*/ 4181474 w 4181474"/>
              <a:gd name="connsiteY1" fmla="*/ 0 h 527900"/>
              <a:gd name="connsiteX2" fmla="*/ 4038599 w 4181474"/>
              <a:gd name="connsiteY2" fmla="*/ 527900 h 527900"/>
              <a:gd name="connsiteX3" fmla="*/ 0 w 4181474"/>
              <a:gd name="connsiteY3" fmla="*/ 527900 h 527900"/>
              <a:gd name="connsiteX4" fmla="*/ 0 w 4181474"/>
              <a:gd name="connsiteY4" fmla="*/ 9525 h 52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4" h="527900">
                <a:moveTo>
                  <a:pt x="0" y="9525"/>
                </a:moveTo>
                <a:lnTo>
                  <a:pt x="4181474" y="0"/>
                </a:lnTo>
                <a:lnTo>
                  <a:pt x="4038599" y="527900"/>
                </a:lnTo>
                <a:lnTo>
                  <a:pt x="0" y="527900"/>
                </a:lnTo>
                <a:lnTo>
                  <a:pt x="0" y="9525"/>
                </a:lnTo>
                <a:close/>
              </a:path>
            </a:pathLst>
          </a:custGeom>
          <a:solidFill>
            <a:srgbClr val="F9A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dirty="0"/>
          </a:p>
        </p:txBody>
      </p:sp>
      <p:sp>
        <p:nvSpPr>
          <p:cNvPr id="3" name="Text Placeholder 2"/>
          <p:cNvSpPr>
            <a:spLocks noGrp="1"/>
          </p:cNvSpPr>
          <p:nvPr>
            <p:ph type="body" idx="1"/>
          </p:nvPr>
        </p:nvSpPr>
        <p:spPr>
          <a:xfrm>
            <a:off x="516835" y="1847028"/>
            <a:ext cx="11184835" cy="42943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8" name="Rectangle 8"/>
          <p:cNvSpPr/>
          <p:nvPr/>
        </p:nvSpPr>
        <p:spPr>
          <a:xfrm>
            <a:off x="2" y="219075"/>
            <a:ext cx="4181474" cy="527900"/>
          </a:xfrm>
          <a:custGeom>
            <a:avLst/>
            <a:gdLst>
              <a:gd name="connsiteX0" fmla="*/ 0 w 4038599"/>
              <a:gd name="connsiteY0" fmla="*/ 0 h 518375"/>
              <a:gd name="connsiteX1" fmla="*/ 4038599 w 4038599"/>
              <a:gd name="connsiteY1" fmla="*/ 0 h 518375"/>
              <a:gd name="connsiteX2" fmla="*/ 4038599 w 4038599"/>
              <a:gd name="connsiteY2" fmla="*/ 518375 h 518375"/>
              <a:gd name="connsiteX3" fmla="*/ 0 w 4038599"/>
              <a:gd name="connsiteY3" fmla="*/ 518375 h 518375"/>
              <a:gd name="connsiteX4" fmla="*/ 0 w 4038599"/>
              <a:gd name="connsiteY4" fmla="*/ 0 h 518375"/>
              <a:gd name="connsiteX0" fmla="*/ 0 w 4181474"/>
              <a:gd name="connsiteY0" fmla="*/ 9525 h 527900"/>
              <a:gd name="connsiteX1" fmla="*/ 4181474 w 4181474"/>
              <a:gd name="connsiteY1" fmla="*/ 0 h 527900"/>
              <a:gd name="connsiteX2" fmla="*/ 4038599 w 4181474"/>
              <a:gd name="connsiteY2" fmla="*/ 527900 h 527900"/>
              <a:gd name="connsiteX3" fmla="*/ 0 w 4181474"/>
              <a:gd name="connsiteY3" fmla="*/ 527900 h 527900"/>
              <a:gd name="connsiteX4" fmla="*/ 0 w 4181474"/>
              <a:gd name="connsiteY4" fmla="*/ 9525 h 52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4" h="527900">
                <a:moveTo>
                  <a:pt x="0" y="9525"/>
                </a:moveTo>
                <a:lnTo>
                  <a:pt x="4181474" y="0"/>
                </a:lnTo>
                <a:lnTo>
                  <a:pt x="4038599" y="527900"/>
                </a:lnTo>
                <a:lnTo>
                  <a:pt x="0" y="527900"/>
                </a:lnTo>
                <a:lnTo>
                  <a:pt x="0" y="9525"/>
                </a:lnTo>
                <a:close/>
              </a:path>
            </a:pathLst>
          </a:custGeom>
          <a:solidFill>
            <a:schemeClr val="accent4"/>
          </a:solidFill>
          <a:ln w="19050">
            <a:solidFill>
              <a:srgbClr val="F26B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dirty="0"/>
          </a:p>
        </p:txBody>
      </p:sp>
      <p:sp>
        <p:nvSpPr>
          <p:cNvPr id="20" name="TextBox 19"/>
          <p:cNvSpPr txBox="1"/>
          <p:nvPr/>
        </p:nvSpPr>
        <p:spPr>
          <a:xfrm>
            <a:off x="983102" y="242062"/>
            <a:ext cx="3447699" cy="29238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300" b="1" dirty="0">
                <a:solidFill>
                  <a:schemeClr val="bg1"/>
                </a:solidFill>
                <a:latin typeface="Segoe UI" panose="020B0502040204020203" pitchFamily="34" charset="0"/>
                <a:cs typeface="Segoe UI" panose="020B0502040204020203" pitchFamily="34" charset="0"/>
              </a:rPr>
              <a:t>UNIVERSITAS</a:t>
            </a:r>
            <a:r>
              <a:rPr lang="id-ID" sz="1300" b="1" dirty="0">
                <a:solidFill>
                  <a:schemeClr val="bg1"/>
                </a:solidFill>
                <a:latin typeface="Segoe UI" panose="020B0502040204020203" pitchFamily="34" charset="0"/>
                <a:cs typeface="Segoe UI" panose="020B0502040204020203" pitchFamily="34" charset="0"/>
              </a:rPr>
              <a:t> AMIKOM PURWOKERTO</a:t>
            </a:r>
          </a:p>
        </p:txBody>
      </p:sp>
      <p:sp>
        <p:nvSpPr>
          <p:cNvPr id="24" name="Rectangle 23"/>
          <p:cNvSpPr/>
          <p:nvPr/>
        </p:nvSpPr>
        <p:spPr>
          <a:xfrm>
            <a:off x="15058" y="6221602"/>
            <a:ext cx="12192000" cy="634621"/>
          </a:xfrm>
          <a:prstGeom prst="rect">
            <a:avLst/>
          </a:prstGeom>
          <a:solidFill>
            <a:schemeClr val="accent4"/>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p:cNvSpPr txBox="1"/>
          <p:nvPr/>
        </p:nvSpPr>
        <p:spPr>
          <a:xfrm>
            <a:off x="1307670" y="418470"/>
            <a:ext cx="2480166" cy="338554"/>
          </a:xfrm>
          <a:prstGeom prst="rect">
            <a:avLst/>
          </a:prstGeom>
          <a:noFill/>
        </p:spPr>
        <p:txBody>
          <a:bodyPr wrap="none" rtlCol="0">
            <a:spAutoFit/>
          </a:bodyPr>
          <a:lstStyle/>
          <a:p>
            <a:r>
              <a:rPr lang="en-US" sz="1600" b="1" i="1" dirty="0">
                <a:solidFill>
                  <a:srgbClr val="F9AC22"/>
                </a:solidFill>
                <a:latin typeface="Arial Narrow" panose="020B0606020202030204" pitchFamily="34" charset="0"/>
              </a:rPr>
              <a:t>“Success, Spirit, &amp;</a:t>
            </a:r>
            <a:r>
              <a:rPr lang="en-US" sz="1600" b="1" i="1" baseline="0" dirty="0">
                <a:solidFill>
                  <a:srgbClr val="F9AC22"/>
                </a:solidFill>
                <a:latin typeface="Arial Narrow" panose="020B0606020202030204" pitchFamily="34" charset="0"/>
              </a:rPr>
              <a:t> Creative”</a:t>
            </a:r>
            <a:endParaRPr lang="id-ID" sz="1600" b="1" i="1" dirty="0">
              <a:solidFill>
                <a:srgbClr val="F9AC22"/>
              </a:solidFill>
              <a:latin typeface="Arial Narrow" panose="020B0606020202030204" pitchFamily="34" charset="0"/>
            </a:endParaRPr>
          </a:p>
        </p:txBody>
      </p:sp>
      <p:sp>
        <p:nvSpPr>
          <p:cNvPr id="25" name="Rectangle 14"/>
          <p:cNvSpPr/>
          <p:nvPr/>
        </p:nvSpPr>
        <p:spPr>
          <a:xfrm rot="10800000">
            <a:off x="1475" y="6221596"/>
            <a:ext cx="9131122" cy="636398"/>
          </a:xfrm>
          <a:custGeom>
            <a:avLst/>
            <a:gdLst>
              <a:gd name="connsiteX0" fmla="*/ 0 w 3825922"/>
              <a:gd name="connsiteY0" fmla="*/ 0 h 634620"/>
              <a:gd name="connsiteX1" fmla="*/ 3825922 w 3825922"/>
              <a:gd name="connsiteY1" fmla="*/ 0 h 634620"/>
              <a:gd name="connsiteX2" fmla="*/ 3825922 w 3825922"/>
              <a:gd name="connsiteY2" fmla="*/ 634620 h 634620"/>
              <a:gd name="connsiteX3" fmla="*/ 0 w 3825922"/>
              <a:gd name="connsiteY3" fmla="*/ 634620 h 634620"/>
              <a:gd name="connsiteX4" fmla="*/ 0 w 3825922"/>
              <a:gd name="connsiteY4" fmla="*/ 0 h 634620"/>
              <a:gd name="connsiteX0" fmla="*/ 8887 w 3834809"/>
              <a:gd name="connsiteY0" fmla="*/ 0 h 634620"/>
              <a:gd name="connsiteX1" fmla="*/ 3834809 w 3834809"/>
              <a:gd name="connsiteY1" fmla="*/ 0 h 634620"/>
              <a:gd name="connsiteX2" fmla="*/ 3834809 w 3834809"/>
              <a:gd name="connsiteY2" fmla="*/ 634620 h 634620"/>
              <a:gd name="connsiteX3" fmla="*/ 8887 w 3834809"/>
              <a:gd name="connsiteY3" fmla="*/ 634620 h 634620"/>
              <a:gd name="connsiteX4" fmla="*/ 0 w 3834809"/>
              <a:gd name="connsiteY4" fmla="*/ 336909 h 634620"/>
              <a:gd name="connsiteX5" fmla="*/ 8887 w 3834809"/>
              <a:gd name="connsiteY5" fmla="*/ 0 h 634620"/>
              <a:gd name="connsiteX0" fmla="*/ 412925 w 4238847"/>
              <a:gd name="connsiteY0" fmla="*/ 0 h 634620"/>
              <a:gd name="connsiteX1" fmla="*/ 4238847 w 4238847"/>
              <a:gd name="connsiteY1" fmla="*/ 0 h 634620"/>
              <a:gd name="connsiteX2" fmla="*/ 4238847 w 4238847"/>
              <a:gd name="connsiteY2" fmla="*/ 634620 h 634620"/>
              <a:gd name="connsiteX3" fmla="*/ 412925 w 4238847"/>
              <a:gd name="connsiteY3" fmla="*/ 634620 h 634620"/>
              <a:gd name="connsiteX4" fmla="*/ 0 w 4238847"/>
              <a:gd name="connsiteY4" fmla="*/ 336909 h 634620"/>
              <a:gd name="connsiteX5" fmla="*/ 412925 w 4238847"/>
              <a:gd name="connsiteY5" fmla="*/ 0 h 6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8847" h="634620">
                <a:moveTo>
                  <a:pt x="412925" y="0"/>
                </a:moveTo>
                <a:lnTo>
                  <a:pt x="4238847" y="0"/>
                </a:lnTo>
                <a:lnTo>
                  <a:pt x="4238847" y="634620"/>
                </a:lnTo>
                <a:lnTo>
                  <a:pt x="412925" y="634620"/>
                </a:lnTo>
                <a:lnTo>
                  <a:pt x="0" y="336909"/>
                </a:lnTo>
                <a:lnTo>
                  <a:pt x="412925" y="0"/>
                </a:lnTo>
                <a:close/>
              </a:path>
            </a:pathLst>
          </a:custGeom>
          <a:solidFill>
            <a:schemeClr val="accent4"/>
          </a:solidFill>
          <a:ln>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516835" y="827221"/>
            <a:ext cx="11184835" cy="885059"/>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BB5DCD9F-9A65-4B9D-ACA7-43D65EC4B114}" type="slidenum">
              <a:rPr lang="id-ID" smtClean="0"/>
              <a:t>‹#›</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8C35C9F-1D45-4A4B-932B-1E7DB00DF7A9}" type="datetimeFigureOut">
              <a:rPr lang="id-ID" smtClean="0"/>
              <a:t>03/01/2022</a:t>
            </a:fld>
            <a:endParaRPr lang="id-ID"/>
          </a:p>
        </p:txBody>
      </p:sp>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165" y="76748"/>
            <a:ext cx="939173" cy="859442"/>
          </a:xfrm>
          <a:prstGeom prst="rect">
            <a:avLst/>
          </a:prstGeom>
        </p:spPr>
      </p:pic>
    </p:spTree>
    <p:extLst>
      <p:ext uri="{BB962C8B-B14F-4D97-AF65-F5344CB8AC3E}">
        <p14:creationId xmlns:p14="http://schemas.microsoft.com/office/powerpoint/2010/main" val="9027760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4338" y="1801504"/>
            <a:ext cx="9144000" cy="1732871"/>
          </a:xfrm>
        </p:spPr>
        <p:txBody>
          <a:bodyPr>
            <a:normAutofit/>
          </a:bodyPr>
          <a:lstStyle/>
          <a:p>
            <a:r>
              <a:rPr lang="en-US" sz="3600" b="1" dirty="0" err="1" smtClean="0">
                <a:latin typeface="Arial" panose="020B0604020202020204" pitchFamily="34" charset="0"/>
                <a:cs typeface="Arial" panose="020B0604020202020204" pitchFamily="34" charset="0"/>
              </a:rPr>
              <a:t>Pemrosesan</a:t>
            </a:r>
            <a:r>
              <a:rPr lang="en-US" sz="3600" b="1" dirty="0" smtClean="0">
                <a:latin typeface="Arial" panose="020B0604020202020204" pitchFamily="34" charset="0"/>
                <a:cs typeface="Arial" panose="020B0604020202020204" pitchFamily="34" charset="0"/>
              </a:rPr>
              <a:t> Bahasa </a:t>
            </a:r>
            <a:r>
              <a:rPr lang="en-US" sz="3600" b="1" dirty="0" err="1" smtClean="0">
                <a:latin typeface="Arial" panose="020B0604020202020204" pitchFamily="34" charset="0"/>
                <a:cs typeface="Arial" panose="020B0604020202020204" pitchFamily="34" charset="0"/>
              </a:rPr>
              <a:t>Alami</a:t>
            </a: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Lexical Semantic</a:t>
            </a:r>
            <a:endParaRPr lang="id-ID"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64338" y="3919397"/>
            <a:ext cx="9144000" cy="1122970"/>
          </a:xfrm>
        </p:spPr>
        <p:txBody>
          <a:bodyPr anchor="ctr"/>
          <a:lstStyle/>
          <a:p>
            <a:endParaRPr lang="id-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797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Salah </a:t>
            </a:r>
            <a:r>
              <a:rPr lang="en-US" dirty="0" err="1"/>
              <a:t>satu</a:t>
            </a:r>
            <a:r>
              <a:rPr lang="en-US" dirty="0"/>
              <a:t> </a:t>
            </a:r>
            <a:r>
              <a:rPr lang="en-US" dirty="0" err="1"/>
              <a:t>cara</a:t>
            </a:r>
            <a:r>
              <a:rPr lang="en-US" dirty="0"/>
              <a:t> </a:t>
            </a:r>
            <a:r>
              <a:rPr lang="en-US" dirty="0" err="1"/>
              <a:t>untuk</a:t>
            </a:r>
            <a:r>
              <a:rPr lang="en-US" dirty="0"/>
              <a:t> </a:t>
            </a:r>
            <a:r>
              <a:rPr lang="en-US" dirty="0" err="1"/>
              <a:t>mendapatkan</a:t>
            </a:r>
            <a:r>
              <a:rPr lang="en-US" dirty="0"/>
              <a:t> </a:t>
            </a:r>
            <a:r>
              <a:rPr lang="en-US" dirty="0" err="1"/>
              <a:t>nilai</a:t>
            </a:r>
            <a:r>
              <a:rPr lang="en-US" dirty="0"/>
              <a:t> </a:t>
            </a:r>
            <a:r>
              <a:rPr lang="en-US" dirty="0" err="1" smtClean="0"/>
              <a:t>kemiripan</a:t>
            </a:r>
            <a:r>
              <a:rPr lang="en-US" dirty="0" smtClean="0"/>
              <a:t> </a:t>
            </a:r>
            <a:r>
              <a:rPr lang="en-US" dirty="0"/>
              <a:t>kata </a:t>
            </a:r>
            <a:r>
              <a:rPr lang="en-US" dirty="0" err="1"/>
              <a:t>adalah</a:t>
            </a:r>
            <a:r>
              <a:rPr lang="en-US" dirty="0"/>
              <a:t> </a:t>
            </a:r>
            <a:r>
              <a:rPr lang="en-US" dirty="0" err="1"/>
              <a:t>dengan</a:t>
            </a:r>
            <a:r>
              <a:rPr lang="en-US" dirty="0"/>
              <a:t> </a:t>
            </a:r>
            <a:r>
              <a:rPr lang="en-US" dirty="0" err="1"/>
              <a:t>meminta</a:t>
            </a:r>
            <a:r>
              <a:rPr lang="en-US" dirty="0"/>
              <a:t> </a:t>
            </a:r>
            <a:r>
              <a:rPr lang="en-US" dirty="0" err="1"/>
              <a:t>manusia</a:t>
            </a:r>
            <a:r>
              <a:rPr lang="en-US" dirty="0"/>
              <a:t> </a:t>
            </a:r>
            <a:r>
              <a:rPr lang="en-US" dirty="0" err="1"/>
              <a:t>untuk</a:t>
            </a:r>
            <a:r>
              <a:rPr lang="en-US" dirty="0"/>
              <a:t> </a:t>
            </a:r>
            <a:r>
              <a:rPr lang="en-US" dirty="0" err="1"/>
              <a:t>menilai</a:t>
            </a:r>
            <a:r>
              <a:rPr lang="en-US" dirty="0"/>
              <a:t> </a:t>
            </a:r>
            <a:r>
              <a:rPr lang="en-US" dirty="0" err="1"/>
              <a:t>seberapa</a:t>
            </a:r>
            <a:r>
              <a:rPr lang="en-US" dirty="0"/>
              <a:t> </a:t>
            </a:r>
            <a:r>
              <a:rPr lang="en-US" dirty="0" err="1"/>
              <a:t>mirip</a:t>
            </a:r>
            <a:r>
              <a:rPr lang="en-US" dirty="0"/>
              <a:t> </a:t>
            </a:r>
            <a:r>
              <a:rPr lang="en-US" dirty="0" err="1"/>
              <a:t>satu</a:t>
            </a:r>
            <a:r>
              <a:rPr lang="en-US" dirty="0"/>
              <a:t> kata </a:t>
            </a:r>
            <a:r>
              <a:rPr lang="en-US" dirty="0" err="1"/>
              <a:t>dengan</a:t>
            </a:r>
            <a:r>
              <a:rPr lang="en-US" dirty="0"/>
              <a:t> yang </a:t>
            </a:r>
            <a:r>
              <a:rPr lang="en-US" dirty="0" smtClean="0"/>
              <a:t>lain.</a:t>
            </a:r>
          </a:p>
          <a:p>
            <a:r>
              <a:rPr lang="en-US" dirty="0" err="1" smtClean="0"/>
              <a:t>Sejumlah</a:t>
            </a:r>
            <a:r>
              <a:rPr lang="en-US" dirty="0" smtClean="0"/>
              <a:t> </a:t>
            </a:r>
            <a:r>
              <a:rPr lang="en-US" dirty="0"/>
              <a:t>dataset </a:t>
            </a:r>
            <a:r>
              <a:rPr lang="en-US" dirty="0" err="1"/>
              <a:t>telah</a:t>
            </a:r>
            <a:r>
              <a:rPr lang="en-US" dirty="0"/>
              <a:t> </a:t>
            </a:r>
            <a:r>
              <a:rPr lang="en-US" dirty="0" err="1"/>
              <a:t>dihasilkan</a:t>
            </a:r>
            <a:r>
              <a:rPr lang="en-US" dirty="0"/>
              <a:t> </a:t>
            </a:r>
            <a:r>
              <a:rPr lang="en-US" dirty="0" err="1"/>
              <a:t>dari</a:t>
            </a:r>
            <a:r>
              <a:rPr lang="en-US" dirty="0"/>
              <a:t> </a:t>
            </a:r>
            <a:r>
              <a:rPr lang="en-US" dirty="0" err="1"/>
              <a:t>percobaan</a:t>
            </a:r>
            <a:r>
              <a:rPr lang="en-US" dirty="0"/>
              <a:t> </a:t>
            </a:r>
            <a:r>
              <a:rPr lang="en-US" dirty="0" err="1"/>
              <a:t>tersebut</a:t>
            </a:r>
            <a:r>
              <a:rPr lang="en-US" dirty="0"/>
              <a:t>. </a:t>
            </a:r>
            <a:r>
              <a:rPr lang="en-US" dirty="0" err="1"/>
              <a:t>Misalnya</a:t>
            </a:r>
            <a:r>
              <a:rPr lang="en-US" dirty="0"/>
              <a:t> dataset SimLex-999 (Hill et al., 2015) </a:t>
            </a:r>
            <a:r>
              <a:rPr lang="en-US" dirty="0" err="1"/>
              <a:t>memberikan</a:t>
            </a:r>
            <a:r>
              <a:rPr lang="en-US" dirty="0"/>
              <a:t> </a:t>
            </a:r>
            <a:r>
              <a:rPr lang="en-US" dirty="0" err="1"/>
              <a:t>nilai</a:t>
            </a:r>
            <a:r>
              <a:rPr lang="en-US" dirty="0"/>
              <a:t> </a:t>
            </a:r>
            <a:r>
              <a:rPr lang="en-US" dirty="0" err="1"/>
              <a:t>pada</a:t>
            </a:r>
            <a:r>
              <a:rPr lang="en-US" dirty="0"/>
              <a:t> </a:t>
            </a:r>
            <a:r>
              <a:rPr lang="en-US" dirty="0" err="1"/>
              <a:t>skala</a:t>
            </a:r>
            <a:r>
              <a:rPr lang="en-US" dirty="0"/>
              <a:t> </a:t>
            </a:r>
            <a:r>
              <a:rPr lang="en-US" dirty="0" err="1"/>
              <a:t>dari</a:t>
            </a:r>
            <a:r>
              <a:rPr lang="en-US" dirty="0"/>
              <a:t> 0 </a:t>
            </a:r>
            <a:r>
              <a:rPr lang="en-US" dirty="0" err="1"/>
              <a:t>hingga</a:t>
            </a:r>
            <a:r>
              <a:rPr lang="en-US" dirty="0"/>
              <a:t> 10, </a:t>
            </a:r>
            <a:r>
              <a:rPr lang="en-US" dirty="0" err="1"/>
              <a:t>seperti</a:t>
            </a:r>
            <a:r>
              <a:rPr lang="en-US" dirty="0"/>
              <a:t> </a:t>
            </a:r>
            <a:r>
              <a:rPr lang="en-US" dirty="0" err="1"/>
              <a:t>contoh</a:t>
            </a:r>
            <a:r>
              <a:rPr lang="en-US" dirty="0"/>
              <a:t> di </a:t>
            </a:r>
            <a:r>
              <a:rPr lang="en-US" dirty="0" err="1"/>
              <a:t>bawah</a:t>
            </a:r>
            <a:r>
              <a:rPr lang="en-US" dirty="0"/>
              <a:t> </a:t>
            </a:r>
            <a:r>
              <a:rPr lang="en-US" dirty="0" err="1"/>
              <a:t>ini</a:t>
            </a:r>
            <a:r>
              <a:rPr lang="en-US" dirty="0"/>
              <a:t>, yang </a:t>
            </a:r>
            <a:r>
              <a:rPr lang="en-US" dirty="0" err="1"/>
              <a:t>berkisar</a:t>
            </a:r>
            <a:r>
              <a:rPr lang="en-US" dirty="0"/>
              <a:t> </a:t>
            </a:r>
            <a:r>
              <a:rPr lang="en-US" dirty="0" err="1"/>
              <a:t>dari</a:t>
            </a:r>
            <a:r>
              <a:rPr lang="en-US" dirty="0"/>
              <a:t> </a:t>
            </a:r>
            <a:r>
              <a:rPr lang="en-US" dirty="0" err="1" smtClean="0"/>
              <a:t>sinonim</a:t>
            </a:r>
            <a:r>
              <a:rPr lang="en-US" dirty="0" smtClean="0"/>
              <a:t> </a:t>
            </a:r>
            <a:r>
              <a:rPr lang="en-US" i="1" dirty="0" smtClean="0">
                <a:solidFill>
                  <a:srgbClr val="FF0000"/>
                </a:solidFill>
              </a:rPr>
              <a:t>near</a:t>
            </a:r>
            <a:r>
              <a:rPr lang="en-US" dirty="0" smtClean="0"/>
              <a:t> (</a:t>
            </a:r>
            <a:r>
              <a:rPr lang="en-US" i="1" dirty="0">
                <a:solidFill>
                  <a:srgbClr val="FF0000"/>
                </a:solidFill>
              </a:rPr>
              <a:t>vanish</a:t>
            </a:r>
            <a:r>
              <a:rPr lang="en-US" dirty="0">
                <a:solidFill>
                  <a:srgbClr val="FF0000"/>
                </a:solidFill>
              </a:rPr>
              <a:t>, </a:t>
            </a:r>
            <a:r>
              <a:rPr lang="en-US" i="1" dirty="0" smtClean="0">
                <a:solidFill>
                  <a:srgbClr val="FF0000"/>
                </a:solidFill>
              </a:rPr>
              <a:t>disappear</a:t>
            </a:r>
            <a:r>
              <a:rPr lang="en-US" dirty="0" smtClean="0"/>
              <a:t>) </a:t>
            </a:r>
            <a:r>
              <a:rPr lang="en-US" dirty="0" err="1"/>
              <a:t>hingga</a:t>
            </a:r>
            <a:r>
              <a:rPr lang="en-US" dirty="0"/>
              <a:t> </a:t>
            </a:r>
            <a:r>
              <a:rPr lang="en-US" dirty="0" err="1"/>
              <a:t>pasangan</a:t>
            </a:r>
            <a:r>
              <a:rPr lang="en-US" dirty="0"/>
              <a:t> yang </a:t>
            </a:r>
            <a:r>
              <a:rPr lang="en-US" dirty="0" err="1"/>
              <a:t>hampir</a:t>
            </a:r>
            <a:r>
              <a:rPr lang="en-US" dirty="0"/>
              <a:t> </a:t>
            </a:r>
            <a:r>
              <a:rPr lang="en-US" dirty="0" err="1"/>
              <a:t>tidak</a:t>
            </a:r>
            <a:r>
              <a:rPr lang="en-US" dirty="0"/>
              <a:t> </a:t>
            </a:r>
            <a:r>
              <a:rPr lang="en-US" dirty="0" err="1"/>
              <a:t>memiliki</a:t>
            </a:r>
            <a:r>
              <a:rPr lang="en-US" dirty="0"/>
              <a:t> </a:t>
            </a:r>
            <a:r>
              <a:rPr lang="en-US" dirty="0" err="1" smtClean="0"/>
              <a:t>kedekatan</a:t>
            </a:r>
            <a:r>
              <a:rPr lang="en-US" dirty="0" smtClean="0"/>
              <a:t> </a:t>
            </a:r>
            <a:r>
              <a:rPr lang="en-US" dirty="0" err="1" smtClean="0"/>
              <a:t>secara</a:t>
            </a:r>
            <a:r>
              <a:rPr lang="en-US" dirty="0" smtClean="0"/>
              <a:t> </a:t>
            </a:r>
            <a:r>
              <a:rPr lang="en-US" dirty="0" err="1" smtClean="0"/>
              <a:t>umum</a:t>
            </a:r>
            <a:r>
              <a:rPr lang="en-US" dirty="0"/>
              <a:t> (</a:t>
            </a:r>
            <a:r>
              <a:rPr lang="en-US" i="1" dirty="0">
                <a:solidFill>
                  <a:srgbClr val="FF0000"/>
                </a:solidFill>
              </a:rPr>
              <a:t>hole, agreement</a:t>
            </a:r>
            <a:r>
              <a:rPr lang="en-US" dirty="0" smtClean="0"/>
              <a: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 </a:t>
            </a:r>
            <a:endParaRPr lang="en-US" dirty="0"/>
          </a:p>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4521192" y="4462535"/>
            <a:ext cx="2867025" cy="1962150"/>
          </a:xfrm>
          <a:prstGeom prst="rect">
            <a:avLst/>
          </a:prstGeom>
        </p:spPr>
      </p:pic>
    </p:spTree>
    <p:extLst>
      <p:ext uri="{BB962C8B-B14F-4D97-AF65-F5344CB8AC3E}">
        <p14:creationId xmlns:p14="http://schemas.microsoft.com/office/powerpoint/2010/main" val="149720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7030A0"/>
                </a:solidFill>
              </a:rPr>
              <a:t>Word Relatedness (</a:t>
            </a:r>
            <a:r>
              <a:rPr lang="en-US" b="1" dirty="0" err="1" smtClean="0">
                <a:solidFill>
                  <a:srgbClr val="7030A0"/>
                </a:solidFill>
              </a:rPr>
              <a:t>Keterkaitan</a:t>
            </a:r>
            <a:r>
              <a:rPr lang="en-US" b="1" dirty="0" smtClean="0">
                <a:solidFill>
                  <a:srgbClr val="7030A0"/>
                </a:solidFill>
              </a:rPr>
              <a:t> kata)</a:t>
            </a:r>
          </a:p>
          <a:p>
            <a:r>
              <a:rPr lang="en-US" dirty="0" err="1" smtClean="0"/>
              <a:t>Arti</a:t>
            </a:r>
            <a:r>
              <a:rPr lang="en-US" dirty="0" smtClean="0"/>
              <a:t> </a:t>
            </a:r>
            <a:r>
              <a:rPr lang="en-US" dirty="0" err="1"/>
              <a:t>dari</a:t>
            </a:r>
            <a:r>
              <a:rPr lang="en-US" dirty="0"/>
              <a:t> </a:t>
            </a:r>
            <a:r>
              <a:rPr lang="en-US" dirty="0" err="1"/>
              <a:t>dua</a:t>
            </a:r>
            <a:r>
              <a:rPr lang="en-US" dirty="0"/>
              <a:t> kata </a:t>
            </a:r>
            <a:r>
              <a:rPr lang="en-US" dirty="0" err="1"/>
              <a:t>dapat</a:t>
            </a:r>
            <a:r>
              <a:rPr lang="en-US" dirty="0"/>
              <a:t> </a:t>
            </a:r>
            <a:r>
              <a:rPr lang="en-US" dirty="0" err="1"/>
              <a:t>dihubungkan</a:t>
            </a:r>
            <a:r>
              <a:rPr lang="en-US" dirty="0"/>
              <a:t> </a:t>
            </a:r>
            <a:r>
              <a:rPr lang="en-US" dirty="0" err="1"/>
              <a:t>dengan</a:t>
            </a:r>
            <a:r>
              <a:rPr lang="en-US" dirty="0"/>
              <a:t> </a:t>
            </a:r>
            <a:r>
              <a:rPr lang="en-US" dirty="0" err="1"/>
              <a:t>cara</a:t>
            </a:r>
            <a:r>
              <a:rPr lang="en-US" dirty="0"/>
              <a:t> </a:t>
            </a:r>
            <a:r>
              <a:rPr lang="en-US" dirty="0" err="1"/>
              <a:t>selain</a:t>
            </a:r>
            <a:r>
              <a:rPr lang="en-US" dirty="0"/>
              <a:t> </a:t>
            </a:r>
            <a:r>
              <a:rPr lang="en-US" dirty="0" err="1" smtClean="0"/>
              <a:t>kemiripan</a:t>
            </a:r>
            <a:r>
              <a:rPr lang="en-US" dirty="0" smtClean="0"/>
              <a:t>. </a:t>
            </a:r>
            <a:r>
              <a:rPr lang="en-US" dirty="0" err="1"/>
              <a:t>Satu</a:t>
            </a:r>
            <a:r>
              <a:rPr lang="en-US" dirty="0"/>
              <a:t> </a:t>
            </a:r>
            <a:r>
              <a:rPr lang="en-US" dirty="0" err="1"/>
              <a:t>kelas</a:t>
            </a:r>
            <a:r>
              <a:rPr lang="en-US" dirty="0"/>
              <a:t> </a:t>
            </a:r>
            <a:r>
              <a:rPr lang="en-US" dirty="0" err="1"/>
              <a:t>koneksi</a:t>
            </a:r>
            <a:r>
              <a:rPr lang="en-US" dirty="0"/>
              <a:t> </a:t>
            </a:r>
            <a:r>
              <a:rPr lang="en-US" dirty="0" err="1"/>
              <a:t>semacam</a:t>
            </a:r>
            <a:r>
              <a:rPr lang="en-US" dirty="0"/>
              <a:t> </a:t>
            </a:r>
            <a:r>
              <a:rPr lang="en-US" dirty="0" err="1"/>
              <a:t>itu</a:t>
            </a:r>
            <a:r>
              <a:rPr lang="en-US" dirty="0"/>
              <a:t> </a:t>
            </a:r>
            <a:r>
              <a:rPr lang="en-US" dirty="0" err="1"/>
              <a:t>disebut</a:t>
            </a:r>
            <a:r>
              <a:rPr lang="en-US" dirty="0"/>
              <a:t> </a:t>
            </a:r>
            <a:r>
              <a:rPr lang="en-US" dirty="0" err="1"/>
              <a:t>keterkaitan</a:t>
            </a:r>
            <a:r>
              <a:rPr lang="en-US" dirty="0"/>
              <a:t> kata (</a:t>
            </a:r>
            <a:r>
              <a:rPr lang="en-US" dirty="0" err="1"/>
              <a:t>Budanitsky</a:t>
            </a:r>
            <a:r>
              <a:rPr lang="en-US" dirty="0"/>
              <a:t> </a:t>
            </a:r>
            <a:r>
              <a:rPr lang="en-US" dirty="0" err="1"/>
              <a:t>dan</a:t>
            </a:r>
            <a:r>
              <a:rPr lang="en-US" dirty="0"/>
              <a:t> </a:t>
            </a:r>
            <a:r>
              <a:rPr lang="en-US" dirty="0" err="1"/>
              <a:t>Hirst</a:t>
            </a:r>
            <a:r>
              <a:rPr lang="en-US" dirty="0"/>
              <a:t>, 2006), </a:t>
            </a:r>
            <a:r>
              <a:rPr lang="en-US" dirty="0" smtClean="0"/>
              <a:t>yang </a:t>
            </a:r>
            <a:r>
              <a:rPr lang="en-US" dirty="0" err="1" smtClean="0"/>
              <a:t>juga</a:t>
            </a:r>
            <a:r>
              <a:rPr lang="en-US" dirty="0" smtClean="0"/>
              <a:t> </a:t>
            </a:r>
            <a:r>
              <a:rPr lang="en-US" dirty="0" err="1" smtClean="0"/>
              <a:t>disebut</a:t>
            </a:r>
            <a:r>
              <a:rPr lang="en-US" dirty="0" smtClean="0"/>
              <a:t> </a:t>
            </a:r>
            <a:r>
              <a:rPr lang="en-US" dirty="0" err="1"/>
              <a:t>asosiasi</a:t>
            </a:r>
            <a:r>
              <a:rPr lang="en-US" dirty="0"/>
              <a:t> </a:t>
            </a:r>
            <a:r>
              <a:rPr lang="en-US" dirty="0" smtClean="0"/>
              <a:t>kata.</a:t>
            </a:r>
          </a:p>
          <a:p>
            <a:r>
              <a:rPr lang="en-US" dirty="0" err="1"/>
              <a:t>Perhatikan</a:t>
            </a:r>
            <a:r>
              <a:rPr lang="en-US" dirty="0"/>
              <a:t> </a:t>
            </a:r>
            <a:r>
              <a:rPr lang="en-US" dirty="0" err="1"/>
              <a:t>makna</a:t>
            </a:r>
            <a:r>
              <a:rPr lang="en-US" dirty="0"/>
              <a:t> kata </a:t>
            </a:r>
            <a:r>
              <a:rPr lang="en-US" i="1" dirty="0" smtClean="0">
                <a:solidFill>
                  <a:srgbClr val="FF0000"/>
                </a:solidFill>
              </a:rPr>
              <a:t>coffee (kopi)</a:t>
            </a:r>
            <a:r>
              <a:rPr lang="en-US" dirty="0" smtClean="0"/>
              <a:t> </a:t>
            </a:r>
            <a:r>
              <a:rPr lang="en-US" dirty="0" err="1"/>
              <a:t>dan</a:t>
            </a:r>
            <a:r>
              <a:rPr lang="en-US" dirty="0"/>
              <a:t> </a:t>
            </a:r>
            <a:r>
              <a:rPr lang="en-US" i="1" dirty="0" smtClean="0">
                <a:solidFill>
                  <a:srgbClr val="FF0000"/>
                </a:solidFill>
              </a:rPr>
              <a:t>cup (</a:t>
            </a:r>
            <a:r>
              <a:rPr lang="en-US" i="1" dirty="0" err="1" smtClean="0">
                <a:solidFill>
                  <a:srgbClr val="FF0000"/>
                </a:solidFill>
              </a:rPr>
              <a:t>cangkir</a:t>
            </a:r>
            <a:r>
              <a:rPr lang="en-US" i="1" dirty="0" smtClean="0">
                <a:solidFill>
                  <a:srgbClr val="FF0000"/>
                </a:solidFill>
              </a:rPr>
              <a:t>)</a:t>
            </a:r>
            <a:r>
              <a:rPr lang="en-US" dirty="0" smtClean="0"/>
              <a:t>. </a:t>
            </a:r>
            <a:r>
              <a:rPr lang="en-US" dirty="0"/>
              <a:t>Kopi </a:t>
            </a:r>
            <a:r>
              <a:rPr lang="en-US" dirty="0" err="1"/>
              <a:t>tidak</a:t>
            </a:r>
            <a:r>
              <a:rPr lang="en-US" dirty="0"/>
              <a:t> </a:t>
            </a:r>
            <a:r>
              <a:rPr lang="en-US" dirty="0" err="1"/>
              <a:t>mirip</a:t>
            </a:r>
            <a:r>
              <a:rPr lang="en-US" dirty="0"/>
              <a:t> </a:t>
            </a:r>
            <a:r>
              <a:rPr lang="en-US" dirty="0" err="1"/>
              <a:t>dengan</a:t>
            </a:r>
            <a:r>
              <a:rPr lang="en-US" dirty="0"/>
              <a:t> </a:t>
            </a:r>
            <a:r>
              <a:rPr lang="en-US" dirty="0" err="1"/>
              <a:t>cangkir</a:t>
            </a:r>
            <a:r>
              <a:rPr lang="en-US" dirty="0"/>
              <a:t>; </a:t>
            </a:r>
            <a:r>
              <a:rPr lang="en-US" dirty="0" err="1" smtClean="0"/>
              <a:t>juga</a:t>
            </a:r>
            <a:r>
              <a:rPr lang="en-US" dirty="0" smtClean="0"/>
              <a:t> </a:t>
            </a:r>
            <a:r>
              <a:rPr lang="en-US" dirty="0" err="1" smtClean="0"/>
              <a:t>tidak</a:t>
            </a:r>
            <a:r>
              <a:rPr lang="en-US" dirty="0" smtClean="0"/>
              <a:t> </a:t>
            </a:r>
            <a:r>
              <a:rPr lang="en-US" dirty="0" err="1" smtClean="0"/>
              <a:t>memiliki</a:t>
            </a:r>
            <a:r>
              <a:rPr lang="en-US" dirty="0" smtClean="0"/>
              <a:t> </a:t>
            </a:r>
            <a:r>
              <a:rPr lang="en-US" dirty="0" err="1" smtClean="0"/>
              <a:t>fitur</a:t>
            </a:r>
            <a:r>
              <a:rPr lang="en-US" dirty="0" smtClean="0"/>
              <a:t> yang </a:t>
            </a:r>
            <a:r>
              <a:rPr lang="en-US" dirty="0" err="1" smtClean="0"/>
              <a:t>sama</a:t>
            </a:r>
            <a:r>
              <a:rPr lang="en-US" dirty="0" smtClean="0"/>
              <a:t> </a:t>
            </a:r>
            <a:r>
              <a:rPr lang="en-US" dirty="0"/>
              <a:t>(kopi </a:t>
            </a:r>
            <a:r>
              <a:rPr lang="en-US" dirty="0" err="1"/>
              <a:t>adalah</a:t>
            </a:r>
            <a:r>
              <a:rPr lang="en-US" dirty="0"/>
              <a:t> </a:t>
            </a:r>
            <a:r>
              <a:rPr lang="en-US" dirty="0" err="1"/>
              <a:t>tanaman</a:t>
            </a:r>
            <a:r>
              <a:rPr lang="en-US" dirty="0"/>
              <a:t> </a:t>
            </a:r>
            <a:r>
              <a:rPr lang="en-US" dirty="0" err="1"/>
              <a:t>atau</a:t>
            </a:r>
            <a:r>
              <a:rPr lang="en-US" dirty="0"/>
              <a:t> </a:t>
            </a:r>
            <a:r>
              <a:rPr lang="en-US" dirty="0" err="1"/>
              <a:t>minuman</a:t>
            </a:r>
            <a:r>
              <a:rPr lang="en-US" dirty="0"/>
              <a:t>, </a:t>
            </a:r>
            <a:r>
              <a:rPr lang="en-US" dirty="0" err="1"/>
              <a:t>sedangkan</a:t>
            </a:r>
            <a:r>
              <a:rPr lang="en-US" dirty="0"/>
              <a:t> </a:t>
            </a:r>
            <a:r>
              <a:rPr lang="en-US" dirty="0" err="1"/>
              <a:t>cangkir</a:t>
            </a:r>
            <a:r>
              <a:rPr lang="en-US" dirty="0"/>
              <a:t> </a:t>
            </a:r>
            <a:r>
              <a:rPr lang="en-US" dirty="0" err="1"/>
              <a:t>adalah</a:t>
            </a:r>
            <a:r>
              <a:rPr lang="en-US" dirty="0"/>
              <a:t> </a:t>
            </a:r>
            <a:r>
              <a:rPr lang="en-US" dirty="0" err="1"/>
              <a:t>benda</a:t>
            </a:r>
            <a:r>
              <a:rPr lang="en-US" dirty="0"/>
              <a:t> yang </a:t>
            </a:r>
            <a:r>
              <a:rPr lang="en-US" dirty="0" err="1"/>
              <a:t>diproduksi</a:t>
            </a:r>
            <a:r>
              <a:rPr lang="en-US" dirty="0"/>
              <a:t> </a:t>
            </a:r>
            <a:r>
              <a:rPr lang="en-US" dirty="0" err="1"/>
              <a:t>dengan</a:t>
            </a:r>
            <a:r>
              <a:rPr lang="en-US" dirty="0"/>
              <a:t> </a:t>
            </a:r>
            <a:r>
              <a:rPr lang="en-US" dirty="0" err="1"/>
              <a:t>bentuk</a:t>
            </a:r>
            <a:r>
              <a:rPr lang="en-US" dirty="0"/>
              <a:t> </a:t>
            </a:r>
            <a:r>
              <a:rPr lang="en-US" dirty="0" err="1"/>
              <a:t>tertentu</a:t>
            </a:r>
            <a:r>
              <a:rPr lang="en-US" dirty="0" smtClean="0"/>
              <a:t>).</a:t>
            </a:r>
          </a:p>
          <a:p>
            <a:r>
              <a:rPr lang="en-US" dirty="0" err="1"/>
              <a:t>Tetapi</a:t>
            </a:r>
            <a:r>
              <a:rPr lang="en-US" dirty="0"/>
              <a:t> kopi </a:t>
            </a:r>
            <a:r>
              <a:rPr lang="en-US" dirty="0" err="1"/>
              <a:t>dan</a:t>
            </a:r>
            <a:r>
              <a:rPr lang="en-US" dirty="0"/>
              <a:t> </a:t>
            </a:r>
            <a:r>
              <a:rPr lang="en-US" dirty="0" err="1"/>
              <a:t>cangkir</a:t>
            </a:r>
            <a:r>
              <a:rPr lang="en-US" dirty="0"/>
              <a:t> </a:t>
            </a:r>
            <a:r>
              <a:rPr lang="en-US" dirty="0" err="1"/>
              <a:t>jelas</a:t>
            </a:r>
            <a:r>
              <a:rPr lang="en-US" dirty="0"/>
              <a:t> </a:t>
            </a:r>
            <a:r>
              <a:rPr lang="en-US" dirty="0" err="1"/>
              <a:t>terkait</a:t>
            </a:r>
            <a:r>
              <a:rPr lang="en-US" dirty="0"/>
              <a:t>; </a:t>
            </a:r>
            <a:r>
              <a:rPr lang="en-US" dirty="0" err="1"/>
              <a:t>mereka</a:t>
            </a:r>
            <a:r>
              <a:rPr lang="en-US" dirty="0"/>
              <a:t> </a:t>
            </a:r>
            <a:r>
              <a:rPr lang="en-US" dirty="0" err="1"/>
              <a:t>dikaitkan</a:t>
            </a:r>
            <a:r>
              <a:rPr lang="en-US" dirty="0"/>
              <a:t> </a:t>
            </a:r>
            <a:r>
              <a:rPr lang="en-US" dirty="0" err="1"/>
              <a:t>dengan</a:t>
            </a:r>
            <a:r>
              <a:rPr lang="en-US" dirty="0"/>
              <a:t> </a:t>
            </a:r>
            <a:r>
              <a:rPr lang="en-US" dirty="0" err="1"/>
              <a:t>ikut</a:t>
            </a:r>
            <a:r>
              <a:rPr lang="en-US" dirty="0"/>
              <a:t> </a:t>
            </a:r>
            <a:r>
              <a:rPr lang="en-US" dirty="0" err="1"/>
              <a:t>serta</a:t>
            </a:r>
            <a:r>
              <a:rPr lang="en-US" dirty="0"/>
              <a:t> </a:t>
            </a:r>
            <a:r>
              <a:rPr lang="en-US" dirty="0" err="1"/>
              <a:t>dalam</a:t>
            </a:r>
            <a:r>
              <a:rPr lang="en-US" dirty="0"/>
              <a:t> </a:t>
            </a:r>
            <a:r>
              <a:rPr lang="en-US" dirty="0" err="1" smtClean="0"/>
              <a:t>kegiatan</a:t>
            </a:r>
            <a:r>
              <a:rPr lang="en-US" dirty="0" smtClean="0"/>
              <a:t> </a:t>
            </a:r>
            <a:r>
              <a:rPr lang="en-US" dirty="0" err="1"/>
              <a:t>sehari-hari</a:t>
            </a:r>
            <a:r>
              <a:rPr lang="en-US" dirty="0"/>
              <a:t> </a:t>
            </a:r>
            <a:r>
              <a:rPr lang="en-US" dirty="0" smtClean="0"/>
              <a:t>(</a:t>
            </a:r>
            <a:r>
              <a:rPr lang="en-US" dirty="0" err="1" smtClean="0"/>
              <a:t>kegiatan</a:t>
            </a:r>
            <a:r>
              <a:rPr lang="en-US" dirty="0" smtClean="0"/>
              <a:t> </a:t>
            </a:r>
            <a:r>
              <a:rPr lang="en-US" dirty="0" err="1"/>
              <a:t>minum</a:t>
            </a:r>
            <a:r>
              <a:rPr lang="en-US" dirty="0"/>
              <a:t> kopi </a:t>
            </a:r>
            <a:r>
              <a:rPr lang="en-US" dirty="0" err="1"/>
              <a:t>dari</a:t>
            </a:r>
            <a:r>
              <a:rPr lang="en-US" dirty="0"/>
              <a:t> </a:t>
            </a:r>
            <a:r>
              <a:rPr lang="en-US" dirty="0" err="1"/>
              <a:t>cangkir</a:t>
            </a:r>
            <a:r>
              <a:rPr lang="en-US" dirty="0" smtClean="0"/>
              <a:t>).</a:t>
            </a:r>
          </a:p>
          <a:p>
            <a:r>
              <a:rPr lang="en-US" dirty="0" err="1" smtClean="0"/>
              <a:t>Demikian</a:t>
            </a:r>
            <a:r>
              <a:rPr lang="en-US" dirty="0" smtClean="0"/>
              <a:t> </a:t>
            </a:r>
            <a:r>
              <a:rPr lang="en-US" dirty="0"/>
              <a:t>pula </a:t>
            </a:r>
            <a:r>
              <a:rPr lang="en-US" i="1" dirty="0" smtClean="0">
                <a:solidFill>
                  <a:srgbClr val="FF0000"/>
                </a:solidFill>
              </a:rPr>
              <a:t>scalpel</a:t>
            </a:r>
            <a:r>
              <a:rPr lang="en-US" dirty="0" smtClean="0"/>
              <a:t> (</a:t>
            </a:r>
            <a:r>
              <a:rPr lang="en-US" dirty="0" err="1" smtClean="0"/>
              <a:t>pisau</a:t>
            </a:r>
            <a:r>
              <a:rPr lang="en-US" dirty="0" smtClean="0"/>
              <a:t> </a:t>
            </a:r>
            <a:r>
              <a:rPr lang="en-US" dirty="0" err="1" smtClean="0"/>
              <a:t>bedah</a:t>
            </a:r>
            <a:r>
              <a:rPr lang="en-US" dirty="0" smtClean="0"/>
              <a:t>) </a:t>
            </a:r>
            <a:r>
              <a:rPr lang="en-US" dirty="0" err="1" smtClean="0"/>
              <a:t>dan</a:t>
            </a:r>
            <a:r>
              <a:rPr lang="en-US" dirty="0" smtClean="0"/>
              <a:t> </a:t>
            </a:r>
            <a:r>
              <a:rPr lang="en-US" i="1" dirty="0" smtClean="0">
                <a:solidFill>
                  <a:srgbClr val="FF0000"/>
                </a:solidFill>
              </a:rPr>
              <a:t>surgeon</a:t>
            </a:r>
            <a:r>
              <a:rPr lang="en-US" dirty="0" smtClean="0"/>
              <a:t> (</a:t>
            </a:r>
            <a:r>
              <a:rPr lang="en-US" dirty="0" err="1" smtClean="0"/>
              <a:t>dokter</a:t>
            </a:r>
            <a:r>
              <a:rPr lang="en-US" dirty="0" smtClean="0"/>
              <a:t> </a:t>
            </a:r>
            <a:r>
              <a:rPr lang="en-US" dirty="0" err="1" smtClean="0"/>
              <a:t>bedah</a:t>
            </a:r>
            <a:r>
              <a:rPr lang="en-US" dirty="0" smtClean="0"/>
              <a:t>) </a:t>
            </a:r>
            <a:r>
              <a:rPr lang="en-US" dirty="0" err="1"/>
              <a:t>tidak</a:t>
            </a:r>
            <a:r>
              <a:rPr lang="en-US" dirty="0"/>
              <a:t> </a:t>
            </a:r>
            <a:r>
              <a:rPr lang="en-US" dirty="0" err="1"/>
              <a:t>serupa</a:t>
            </a:r>
            <a:r>
              <a:rPr lang="en-US" dirty="0"/>
              <a:t> </a:t>
            </a:r>
            <a:r>
              <a:rPr lang="en-US" dirty="0" err="1"/>
              <a:t>tetapi</a:t>
            </a:r>
            <a:r>
              <a:rPr lang="en-US" dirty="0"/>
              <a:t> </a:t>
            </a:r>
            <a:r>
              <a:rPr lang="en-US" dirty="0" err="1" smtClean="0"/>
              <a:t>memiliki</a:t>
            </a:r>
            <a:r>
              <a:rPr lang="en-US" dirty="0" smtClean="0"/>
              <a:t> </a:t>
            </a:r>
            <a:r>
              <a:rPr lang="en-US" dirty="0" err="1" smtClean="0"/>
              <a:t>keterkaitan</a:t>
            </a:r>
            <a:r>
              <a:rPr lang="en-US" dirty="0" smtClean="0"/>
              <a:t> (</a:t>
            </a:r>
            <a:r>
              <a:rPr lang="en-US" dirty="0" err="1" smtClean="0"/>
              <a:t>dokter</a:t>
            </a:r>
            <a:r>
              <a:rPr lang="en-US" dirty="0" smtClean="0"/>
              <a:t> </a:t>
            </a:r>
            <a:r>
              <a:rPr lang="en-US" dirty="0" err="1"/>
              <a:t>bedah</a:t>
            </a:r>
            <a:r>
              <a:rPr lang="en-US" dirty="0"/>
              <a:t> </a:t>
            </a:r>
            <a:r>
              <a:rPr lang="en-US" dirty="0" err="1"/>
              <a:t>cenderung</a:t>
            </a:r>
            <a:r>
              <a:rPr lang="en-US" dirty="0"/>
              <a:t> </a:t>
            </a:r>
            <a:r>
              <a:rPr lang="en-US" dirty="0" err="1"/>
              <a:t>menggunakan</a:t>
            </a:r>
            <a:r>
              <a:rPr lang="en-US" dirty="0"/>
              <a:t> </a:t>
            </a:r>
            <a:r>
              <a:rPr lang="en-US" dirty="0" err="1"/>
              <a:t>pisau</a:t>
            </a:r>
            <a:r>
              <a:rPr lang="en-US" dirty="0"/>
              <a:t> </a:t>
            </a:r>
            <a:r>
              <a:rPr lang="en-US" dirty="0" err="1"/>
              <a:t>bedah</a:t>
            </a:r>
            <a:r>
              <a:rPr lang="en-US" dirty="0"/>
              <a:t>).</a:t>
            </a:r>
            <a:endParaRPr lang="en-US" dirty="0" smtClean="0"/>
          </a:p>
        </p:txBody>
      </p:sp>
    </p:spTree>
    <p:extLst>
      <p:ext uri="{BB962C8B-B14F-4D97-AF65-F5344CB8AC3E}">
        <p14:creationId xmlns:p14="http://schemas.microsoft.com/office/powerpoint/2010/main" val="229113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a:bodyPr>
          <a:lstStyle/>
          <a:p>
            <a:r>
              <a:rPr lang="en-US" dirty="0"/>
              <a:t>Salah </a:t>
            </a:r>
            <a:r>
              <a:rPr lang="en-US" dirty="0" err="1"/>
              <a:t>satu</a:t>
            </a:r>
            <a:r>
              <a:rPr lang="en-US" dirty="0"/>
              <a:t> </a:t>
            </a:r>
            <a:r>
              <a:rPr lang="en-US" dirty="0" err="1"/>
              <a:t>jenis</a:t>
            </a:r>
            <a:r>
              <a:rPr lang="en-US" dirty="0"/>
              <a:t> </a:t>
            </a:r>
            <a:r>
              <a:rPr lang="en-US" dirty="0" err="1"/>
              <a:t>keterkaitan</a:t>
            </a:r>
            <a:r>
              <a:rPr lang="en-US" dirty="0"/>
              <a:t> yang </a:t>
            </a:r>
            <a:r>
              <a:rPr lang="en-US" dirty="0" err="1"/>
              <a:t>umum</a:t>
            </a:r>
            <a:r>
              <a:rPr lang="en-US" dirty="0"/>
              <a:t> </a:t>
            </a:r>
            <a:r>
              <a:rPr lang="en-US" dirty="0" err="1"/>
              <a:t>antara</a:t>
            </a:r>
            <a:r>
              <a:rPr lang="en-US" dirty="0"/>
              <a:t> kata-kata </a:t>
            </a:r>
            <a:r>
              <a:rPr lang="en-US" dirty="0" err="1"/>
              <a:t>adalah</a:t>
            </a:r>
            <a:r>
              <a:rPr lang="en-US" dirty="0"/>
              <a:t> </a:t>
            </a:r>
            <a:r>
              <a:rPr lang="en-US" dirty="0" err="1"/>
              <a:t>jika</a:t>
            </a:r>
            <a:r>
              <a:rPr lang="en-US" dirty="0"/>
              <a:t> </a:t>
            </a:r>
            <a:r>
              <a:rPr lang="en-US" dirty="0" err="1"/>
              <a:t>mereka</a:t>
            </a:r>
            <a:r>
              <a:rPr lang="en-US" dirty="0"/>
              <a:t> </a:t>
            </a:r>
            <a:r>
              <a:rPr lang="en-US" dirty="0" err="1"/>
              <a:t>termasuk</a:t>
            </a:r>
            <a:r>
              <a:rPr lang="en-US" dirty="0"/>
              <a:t> </a:t>
            </a:r>
            <a:r>
              <a:rPr lang="en-US" dirty="0" err="1"/>
              <a:t>dalam</a:t>
            </a:r>
            <a:r>
              <a:rPr lang="en-US" dirty="0"/>
              <a:t> </a:t>
            </a:r>
            <a:r>
              <a:rPr lang="en-US" dirty="0" err="1"/>
              <a:t>bidang</a:t>
            </a:r>
            <a:r>
              <a:rPr lang="en-US" dirty="0"/>
              <a:t> </a:t>
            </a:r>
            <a:r>
              <a:rPr lang="en-US" dirty="0" err="1"/>
              <a:t>semantik</a:t>
            </a:r>
            <a:r>
              <a:rPr lang="en-US" dirty="0"/>
              <a:t> </a:t>
            </a:r>
            <a:r>
              <a:rPr lang="en-US" dirty="0" smtClean="0"/>
              <a:t>(</a:t>
            </a:r>
            <a:r>
              <a:rPr lang="en-US" i="1" dirty="0" smtClean="0"/>
              <a:t>semantic field</a:t>
            </a:r>
            <a:r>
              <a:rPr lang="en-US" dirty="0" smtClean="0"/>
              <a:t>) yang </a:t>
            </a:r>
            <a:r>
              <a:rPr lang="en-US" dirty="0" err="1" smtClean="0"/>
              <a:t>sama</a:t>
            </a:r>
            <a:r>
              <a:rPr lang="en-US" dirty="0" smtClean="0"/>
              <a:t>.</a:t>
            </a:r>
          </a:p>
          <a:p>
            <a:r>
              <a:rPr lang="en-US" dirty="0" err="1" smtClean="0"/>
              <a:t>Bidang</a:t>
            </a:r>
            <a:r>
              <a:rPr lang="en-US" dirty="0" smtClean="0"/>
              <a:t> </a:t>
            </a:r>
            <a:r>
              <a:rPr lang="en-US" dirty="0" err="1"/>
              <a:t>semantik</a:t>
            </a:r>
            <a:r>
              <a:rPr lang="en-US" dirty="0"/>
              <a:t> </a:t>
            </a:r>
            <a:r>
              <a:rPr lang="en-US" dirty="0" err="1"/>
              <a:t>adalah</a:t>
            </a:r>
            <a:r>
              <a:rPr lang="en-US" dirty="0"/>
              <a:t> </a:t>
            </a:r>
            <a:r>
              <a:rPr lang="en-US" dirty="0" err="1"/>
              <a:t>sekumpulan</a:t>
            </a:r>
            <a:r>
              <a:rPr lang="en-US" dirty="0"/>
              <a:t> kata yang </a:t>
            </a:r>
            <a:r>
              <a:rPr lang="en-US" dirty="0" err="1"/>
              <a:t>mencakup</a:t>
            </a:r>
            <a:r>
              <a:rPr lang="en-US" dirty="0"/>
              <a:t> domain </a:t>
            </a:r>
            <a:r>
              <a:rPr lang="en-US" dirty="0" err="1"/>
              <a:t>semantik</a:t>
            </a:r>
            <a:r>
              <a:rPr lang="en-US" dirty="0"/>
              <a:t> </a:t>
            </a:r>
            <a:r>
              <a:rPr lang="en-US" dirty="0" err="1"/>
              <a:t>tertentu</a:t>
            </a:r>
            <a:r>
              <a:rPr lang="en-US" dirty="0"/>
              <a:t> </a:t>
            </a:r>
            <a:r>
              <a:rPr lang="en-US" dirty="0" err="1"/>
              <a:t>dan</a:t>
            </a:r>
            <a:r>
              <a:rPr lang="en-US" dirty="0"/>
              <a:t> </a:t>
            </a:r>
            <a:r>
              <a:rPr lang="en-US" dirty="0" err="1"/>
              <a:t>menyandang</a:t>
            </a:r>
            <a:r>
              <a:rPr lang="en-US" dirty="0"/>
              <a:t> </a:t>
            </a:r>
            <a:r>
              <a:rPr lang="en-US" dirty="0" err="1"/>
              <a:t>hubungan</a:t>
            </a:r>
            <a:r>
              <a:rPr lang="en-US" dirty="0"/>
              <a:t> </a:t>
            </a:r>
            <a:r>
              <a:rPr lang="en-US" dirty="0" err="1"/>
              <a:t>terstruktur</a:t>
            </a:r>
            <a:r>
              <a:rPr lang="en-US" dirty="0"/>
              <a:t> </a:t>
            </a:r>
            <a:r>
              <a:rPr lang="en-US" dirty="0" err="1"/>
              <a:t>satu</a:t>
            </a:r>
            <a:r>
              <a:rPr lang="en-US" dirty="0"/>
              <a:t> </a:t>
            </a:r>
            <a:r>
              <a:rPr lang="en-US" dirty="0" err="1"/>
              <a:t>sama</a:t>
            </a:r>
            <a:r>
              <a:rPr lang="en-US" dirty="0"/>
              <a:t> </a:t>
            </a:r>
            <a:r>
              <a:rPr lang="en-US" dirty="0" smtClean="0"/>
              <a:t>lain.</a:t>
            </a:r>
          </a:p>
          <a:p>
            <a:r>
              <a:rPr lang="en-US" dirty="0" err="1" smtClean="0"/>
              <a:t>Misalnya</a:t>
            </a:r>
            <a:r>
              <a:rPr lang="en-US" dirty="0"/>
              <a:t>, kata-kata </a:t>
            </a:r>
            <a:r>
              <a:rPr lang="en-US" dirty="0" err="1"/>
              <a:t>mungkin</a:t>
            </a:r>
            <a:r>
              <a:rPr lang="en-US" dirty="0"/>
              <a:t> </a:t>
            </a:r>
            <a:r>
              <a:rPr lang="en-US" dirty="0" err="1"/>
              <a:t>terkait</a:t>
            </a:r>
            <a:r>
              <a:rPr lang="en-US" dirty="0"/>
              <a:t> </a:t>
            </a:r>
            <a:r>
              <a:rPr lang="en-US" dirty="0" err="1"/>
              <a:t>dengan</a:t>
            </a:r>
            <a:r>
              <a:rPr lang="en-US" dirty="0"/>
              <a:t> </a:t>
            </a:r>
            <a:r>
              <a:rPr lang="en-US" dirty="0" err="1"/>
              <a:t>berada</a:t>
            </a:r>
            <a:r>
              <a:rPr lang="en-US" dirty="0"/>
              <a:t> di </a:t>
            </a:r>
            <a:r>
              <a:rPr lang="en-US" dirty="0" err="1"/>
              <a:t>bidang</a:t>
            </a:r>
            <a:r>
              <a:rPr lang="en-US" dirty="0"/>
              <a:t> </a:t>
            </a:r>
            <a:r>
              <a:rPr lang="en-US" dirty="0" err="1"/>
              <a:t>semantik</a:t>
            </a:r>
            <a:r>
              <a:rPr lang="en-US" dirty="0"/>
              <a:t> </a:t>
            </a:r>
            <a:r>
              <a:rPr lang="en-US" dirty="0" err="1"/>
              <a:t>rumah</a:t>
            </a:r>
            <a:r>
              <a:rPr lang="en-US" dirty="0"/>
              <a:t> </a:t>
            </a:r>
            <a:r>
              <a:rPr lang="en-US" dirty="0" err="1"/>
              <a:t>sakit</a:t>
            </a:r>
            <a:r>
              <a:rPr lang="en-US" dirty="0"/>
              <a:t> (</a:t>
            </a:r>
            <a:r>
              <a:rPr lang="en-US" dirty="0" err="1"/>
              <a:t>ahli</a:t>
            </a:r>
            <a:r>
              <a:rPr lang="en-US" dirty="0"/>
              <a:t> </a:t>
            </a:r>
            <a:r>
              <a:rPr lang="en-US" dirty="0" err="1"/>
              <a:t>bedah</a:t>
            </a:r>
            <a:r>
              <a:rPr lang="en-US" dirty="0"/>
              <a:t>, </a:t>
            </a:r>
            <a:r>
              <a:rPr lang="en-US" dirty="0" err="1"/>
              <a:t>pisau</a:t>
            </a:r>
            <a:r>
              <a:rPr lang="en-US" dirty="0"/>
              <a:t> </a:t>
            </a:r>
            <a:r>
              <a:rPr lang="en-US" dirty="0" err="1"/>
              <a:t>bedah</a:t>
            </a:r>
            <a:r>
              <a:rPr lang="en-US" dirty="0"/>
              <a:t>, </a:t>
            </a:r>
            <a:r>
              <a:rPr lang="en-US" dirty="0" err="1"/>
              <a:t>perawat</a:t>
            </a:r>
            <a:r>
              <a:rPr lang="en-US" dirty="0"/>
              <a:t>, </a:t>
            </a:r>
            <a:r>
              <a:rPr lang="en-US" dirty="0" err="1"/>
              <a:t>anestesi</a:t>
            </a:r>
            <a:r>
              <a:rPr lang="en-US" dirty="0"/>
              <a:t>, </a:t>
            </a:r>
            <a:r>
              <a:rPr lang="en-US" dirty="0" err="1"/>
              <a:t>rumah</a:t>
            </a:r>
            <a:r>
              <a:rPr lang="en-US" dirty="0"/>
              <a:t> </a:t>
            </a:r>
            <a:r>
              <a:rPr lang="en-US" dirty="0" err="1"/>
              <a:t>sakit</a:t>
            </a:r>
            <a:r>
              <a:rPr lang="en-US" dirty="0"/>
              <a:t>), </a:t>
            </a:r>
            <a:r>
              <a:rPr lang="en-US" dirty="0" err="1"/>
              <a:t>restoran</a:t>
            </a:r>
            <a:r>
              <a:rPr lang="en-US" dirty="0"/>
              <a:t> (</a:t>
            </a:r>
            <a:r>
              <a:rPr lang="en-US" dirty="0" err="1"/>
              <a:t>pelayan</a:t>
            </a:r>
            <a:r>
              <a:rPr lang="en-US" dirty="0"/>
              <a:t>, menu, </a:t>
            </a:r>
            <a:r>
              <a:rPr lang="en-US" dirty="0" err="1"/>
              <a:t>piring</a:t>
            </a:r>
            <a:r>
              <a:rPr lang="en-US" dirty="0"/>
              <a:t>, </a:t>
            </a:r>
            <a:r>
              <a:rPr lang="en-US" dirty="0" err="1"/>
              <a:t>makanan</a:t>
            </a:r>
            <a:r>
              <a:rPr lang="en-US" dirty="0"/>
              <a:t>, </a:t>
            </a:r>
            <a:r>
              <a:rPr lang="en-US" dirty="0" err="1"/>
              <a:t>koki</a:t>
            </a:r>
            <a:r>
              <a:rPr lang="en-US" dirty="0"/>
              <a:t>), </a:t>
            </a:r>
            <a:r>
              <a:rPr lang="en-US" dirty="0" err="1"/>
              <a:t>atau</a:t>
            </a:r>
            <a:r>
              <a:rPr lang="en-US" dirty="0"/>
              <a:t> </a:t>
            </a:r>
            <a:r>
              <a:rPr lang="en-US" dirty="0" err="1"/>
              <a:t>rumah</a:t>
            </a:r>
            <a:r>
              <a:rPr lang="en-US" dirty="0"/>
              <a:t> (</a:t>
            </a:r>
            <a:r>
              <a:rPr lang="en-US" dirty="0" err="1"/>
              <a:t>pintu</a:t>
            </a:r>
            <a:r>
              <a:rPr lang="en-US" dirty="0"/>
              <a:t>, </a:t>
            </a:r>
            <a:r>
              <a:rPr lang="en-US" dirty="0" err="1"/>
              <a:t>atap</a:t>
            </a:r>
            <a:r>
              <a:rPr lang="en-US" dirty="0"/>
              <a:t>, </a:t>
            </a:r>
            <a:r>
              <a:rPr lang="en-US" dirty="0" err="1"/>
              <a:t>dapur</a:t>
            </a:r>
            <a:r>
              <a:rPr lang="en-US" dirty="0"/>
              <a:t>, </a:t>
            </a:r>
            <a:r>
              <a:rPr lang="en-US" dirty="0" err="1"/>
              <a:t>keluarga</a:t>
            </a:r>
            <a:r>
              <a:rPr lang="en-US" dirty="0"/>
              <a:t> , </a:t>
            </a:r>
            <a:r>
              <a:rPr lang="en-US" dirty="0" err="1"/>
              <a:t>tempat</a:t>
            </a:r>
            <a:r>
              <a:rPr lang="en-US" dirty="0"/>
              <a:t> </a:t>
            </a:r>
            <a:r>
              <a:rPr lang="en-US" dirty="0" err="1"/>
              <a:t>tidur</a:t>
            </a:r>
            <a:r>
              <a:rPr lang="en-US" dirty="0"/>
              <a:t>).</a:t>
            </a:r>
            <a:endParaRPr lang="en-US" dirty="0" smtClean="0"/>
          </a:p>
        </p:txBody>
      </p:sp>
    </p:spTree>
    <p:extLst>
      <p:ext uri="{BB962C8B-B14F-4D97-AF65-F5344CB8AC3E}">
        <p14:creationId xmlns:p14="http://schemas.microsoft.com/office/powerpoint/2010/main" val="254717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a:bodyPr>
          <a:lstStyle/>
          <a:p>
            <a:r>
              <a:rPr lang="sv-SE" dirty="0"/>
              <a:t>Bidang semantik juga terkait dengan topic models (model topik), seperti Latent Dirichlet Allocation, LDA, yang menerapkan pembelajaran tanpa pengawasan pada set teks yang besar untuk menginduksi set kata yang terkait dari teks</a:t>
            </a:r>
            <a:r>
              <a:rPr lang="sv-SE" dirty="0" smtClean="0"/>
              <a:t>.</a:t>
            </a:r>
          </a:p>
          <a:p>
            <a:r>
              <a:rPr lang="en-US" dirty="0" err="1"/>
              <a:t>Bidang</a:t>
            </a:r>
            <a:r>
              <a:rPr lang="en-US" dirty="0"/>
              <a:t> </a:t>
            </a:r>
            <a:r>
              <a:rPr lang="en-US" dirty="0" err="1"/>
              <a:t>semantik</a:t>
            </a:r>
            <a:r>
              <a:rPr lang="en-US" dirty="0"/>
              <a:t> </a:t>
            </a:r>
            <a:r>
              <a:rPr lang="en-US" dirty="0" err="1"/>
              <a:t>dan</a:t>
            </a:r>
            <a:r>
              <a:rPr lang="en-US" dirty="0"/>
              <a:t> model </a:t>
            </a:r>
            <a:r>
              <a:rPr lang="en-US" dirty="0" err="1"/>
              <a:t>topik</a:t>
            </a:r>
            <a:r>
              <a:rPr lang="en-US" dirty="0"/>
              <a:t> </a:t>
            </a:r>
            <a:r>
              <a:rPr lang="en-US" dirty="0" err="1"/>
              <a:t>adalah</a:t>
            </a:r>
            <a:r>
              <a:rPr lang="en-US" dirty="0"/>
              <a:t> </a:t>
            </a:r>
            <a:r>
              <a:rPr lang="en-US" dirty="0" err="1"/>
              <a:t>alat</a:t>
            </a:r>
            <a:r>
              <a:rPr lang="en-US" dirty="0"/>
              <a:t> yang </a:t>
            </a:r>
            <a:r>
              <a:rPr lang="en-US" dirty="0" err="1"/>
              <a:t>sangat</a:t>
            </a:r>
            <a:r>
              <a:rPr lang="en-US" dirty="0"/>
              <a:t> </a:t>
            </a:r>
            <a:r>
              <a:rPr lang="en-US" dirty="0" err="1"/>
              <a:t>berguna</a:t>
            </a:r>
            <a:r>
              <a:rPr lang="en-US" dirty="0"/>
              <a:t> </a:t>
            </a:r>
            <a:r>
              <a:rPr lang="en-US" dirty="0" err="1"/>
              <a:t>untuk</a:t>
            </a:r>
            <a:r>
              <a:rPr lang="en-US" dirty="0"/>
              <a:t> </a:t>
            </a:r>
            <a:r>
              <a:rPr lang="en-US" dirty="0" err="1"/>
              <a:t>menemukan</a:t>
            </a:r>
            <a:r>
              <a:rPr lang="en-US" dirty="0"/>
              <a:t> </a:t>
            </a:r>
            <a:r>
              <a:rPr lang="en-US" dirty="0" err="1"/>
              <a:t>struktur</a:t>
            </a:r>
            <a:r>
              <a:rPr lang="en-US" dirty="0"/>
              <a:t> </a:t>
            </a:r>
            <a:r>
              <a:rPr lang="en-US" dirty="0" err="1"/>
              <a:t>topikal</a:t>
            </a:r>
            <a:r>
              <a:rPr lang="en-US" dirty="0"/>
              <a:t> </a:t>
            </a:r>
            <a:r>
              <a:rPr lang="en-US" dirty="0" err="1"/>
              <a:t>dalam</a:t>
            </a:r>
            <a:r>
              <a:rPr lang="en-US" dirty="0"/>
              <a:t> </a:t>
            </a:r>
            <a:r>
              <a:rPr lang="en-US" dirty="0" err="1"/>
              <a:t>dokumen</a:t>
            </a:r>
            <a:r>
              <a:rPr lang="en-US" dirty="0"/>
              <a:t>.</a:t>
            </a:r>
            <a:endParaRPr lang="en-US" dirty="0" smtClean="0"/>
          </a:p>
        </p:txBody>
      </p:sp>
    </p:spTree>
    <p:extLst>
      <p:ext uri="{BB962C8B-B14F-4D97-AF65-F5344CB8AC3E}">
        <p14:creationId xmlns:p14="http://schemas.microsoft.com/office/powerpoint/2010/main" val="367405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7030A0"/>
                </a:solidFill>
              </a:rPr>
              <a:t>Semantic Frames and </a:t>
            </a:r>
            <a:r>
              <a:rPr lang="en-US" b="1" dirty="0" smtClean="0">
                <a:solidFill>
                  <a:srgbClr val="7030A0"/>
                </a:solidFill>
              </a:rPr>
              <a:t>Roles (</a:t>
            </a:r>
            <a:r>
              <a:rPr lang="en-US" b="1" dirty="0" err="1" smtClean="0">
                <a:solidFill>
                  <a:srgbClr val="7030A0"/>
                </a:solidFill>
              </a:rPr>
              <a:t>Kerangka</a:t>
            </a:r>
            <a:r>
              <a:rPr lang="en-US" b="1" dirty="0" smtClean="0">
                <a:solidFill>
                  <a:srgbClr val="7030A0"/>
                </a:solidFill>
              </a:rPr>
              <a:t> </a:t>
            </a:r>
            <a:r>
              <a:rPr lang="en-US" b="1" dirty="0" err="1" smtClean="0">
                <a:solidFill>
                  <a:srgbClr val="7030A0"/>
                </a:solidFill>
              </a:rPr>
              <a:t>dan</a:t>
            </a:r>
            <a:r>
              <a:rPr lang="en-US" b="1" dirty="0" smtClean="0">
                <a:solidFill>
                  <a:srgbClr val="7030A0"/>
                </a:solidFill>
              </a:rPr>
              <a:t> </a:t>
            </a:r>
            <a:r>
              <a:rPr lang="en-US" b="1" dirty="0" err="1" smtClean="0">
                <a:solidFill>
                  <a:srgbClr val="7030A0"/>
                </a:solidFill>
              </a:rPr>
              <a:t>Peran</a:t>
            </a:r>
            <a:r>
              <a:rPr lang="en-US" b="1" dirty="0" smtClean="0">
                <a:solidFill>
                  <a:srgbClr val="7030A0"/>
                </a:solidFill>
              </a:rPr>
              <a:t> </a:t>
            </a:r>
            <a:r>
              <a:rPr lang="en-US" b="1" dirty="0" err="1" smtClean="0">
                <a:solidFill>
                  <a:srgbClr val="7030A0"/>
                </a:solidFill>
              </a:rPr>
              <a:t>Semantik</a:t>
            </a:r>
            <a:r>
              <a:rPr lang="en-US" b="1" dirty="0" smtClean="0">
                <a:solidFill>
                  <a:srgbClr val="7030A0"/>
                </a:solidFill>
              </a:rPr>
              <a:t>)</a:t>
            </a:r>
          </a:p>
          <a:p>
            <a:r>
              <a:rPr lang="sv-SE" dirty="0"/>
              <a:t>Kerangka semantik adalah sekumpulan kata yang menunjukkan perspektif atau peserta dalam jenis acara tertentu</a:t>
            </a:r>
            <a:r>
              <a:rPr lang="sv-SE" dirty="0" smtClean="0"/>
              <a:t>.</a:t>
            </a:r>
          </a:p>
          <a:p>
            <a:r>
              <a:rPr lang="en-US" dirty="0" err="1">
                <a:solidFill>
                  <a:srgbClr val="FF0000"/>
                </a:solidFill>
              </a:rPr>
              <a:t>Transaksi</a:t>
            </a:r>
            <a:r>
              <a:rPr lang="en-US" dirty="0">
                <a:solidFill>
                  <a:srgbClr val="FF0000"/>
                </a:solidFill>
              </a:rPr>
              <a:t> </a:t>
            </a:r>
            <a:r>
              <a:rPr lang="en-US" dirty="0" err="1">
                <a:solidFill>
                  <a:srgbClr val="FF0000"/>
                </a:solidFill>
              </a:rPr>
              <a:t>komersial</a:t>
            </a:r>
            <a:r>
              <a:rPr lang="en-US" dirty="0"/>
              <a:t>, </a:t>
            </a:r>
            <a:r>
              <a:rPr lang="en-US" dirty="0" err="1"/>
              <a:t>misalnya</a:t>
            </a:r>
            <a:r>
              <a:rPr lang="en-US" dirty="0"/>
              <a:t>, </a:t>
            </a:r>
            <a:r>
              <a:rPr lang="en-US" dirty="0" err="1"/>
              <a:t>adalah</a:t>
            </a:r>
            <a:r>
              <a:rPr lang="en-US" dirty="0"/>
              <a:t> </a:t>
            </a:r>
            <a:r>
              <a:rPr lang="en-US" dirty="0" err="1"/>
              <a:t>semacam</a:t>
            </a:r>
            <a:r>
              <a:rPr lang="en-US" dirty="0"/>
              <a:t> </a:t>
            </a:r>
            <a:r>
              <a:rPr lang="en-US" dirty="0" err="1"/>
              <a:t>peristiwa</a:t>
            </a:r>
            <a:r>
              <a:rPr lang="en-US" dirty="0"/>
              <a:t> di </a:t>
            </a:r>
            <a:r>
              <a:rPr lang="en-US" dirty="0" err="1"/>
              <a:t>mana</a:t>
            </a:r>
            <a:r>
              <a:rPr lang="en-US" dirty="0"/>
              <a:t> </a:t>
            </a:r>
            <a:r>
              <a:rPr lang="en-US" dirty="0" err="1"/>
              <a:t>satu</a:t>
            </a:r>
            <a:r>
              <a:rPr lang="en-US" dirty="0"/>
              <a:t> </a:t>
            </a:r>
            <a:r>
              <a:rPr lang="en-US" dirty="0" err="1"/>
              <a:t>entitas</a:t>
            </a:r>
            <a:r>
              <a:rPr lang="en-US" dirty="0"/>
              <a:t> </a:t>
            </a:r>
            <a:r>
              <a:rPr lang="en-US" dirty="0" err="1"/>
              <a:t>memperdagangkan</a:t>
            </a:r>
            <a:r>
              <a:rPr lang="en-US" dirty="0"/>
              <a:t> </a:t>
            </a:r>
            <a:r>
              <a:rPr lang="en-US" dirty="0" err="1"/>
              <a:t>uang</a:t>
            </a:r>
            <a:r>
              <a:rPr lang="en-US" dirty="0"/>
              <a:t> </a:t>
            </a:r>
            <a:r>
              <a:rPr lang="en-US" dirty="0" err="1"/>
              <a:t>ke</a:t>
            </a:r>
            <a:r>
              <a:rPr lang="en-US" dirty="0"/>
              <a:t> </a:t>
            </a:r>
            <a:r>
              <a:rPr lang="en-US" dirty="0" err="1"/>
              <a:t>entitas</a:t>
            </a:r>
            <a:r>
              <a:rPr lang="en-US" dirty="0"/>
              <a:t> lain </a:t>
            </a:r>
            <a:r>
              <a:rPr lang="en-US" dirty="0" err="1"/>
              <a:t>dengan</a:t>
            </a:r>
            <a:r>
              <a:rPr lang="en-US" dirty="0"/>
              <a:t> </a:t>
            </a:r>
            <a:r>
              <a:rPr lang="en-US" dirty="0" err="1"/>
              <a:t>imbalan</a:t>
            </a:r>
            <a:r>
              <a:rPr lang="en-US" dirty="0"/>
              <a:t> </a:t>
            </a:r>
            <a:r>
              <a:rPr lang="en-US" dirty="0" err="1"/>
              <a:t>barang</a:t>
            </a:r>
            <a:r>
              <a:rPr lang="en-US" dirty="0"/>
              <a:t> </a:t>
            </a:r>
            <a:r>
              <a:rPr lang="en-US" dirty="0" err="1"/>
              <a:t>atau</a:t>
            </a:r>
            <a:r>
              <a:rPr lang="en-US" dirty="0"/>
              <a:t> </a:t>
            </a:r>
            <a:r>
              <a:rPr lang="en-US" dirty="0" err="1"/>
              <a:t>jasa</a:t>
            </a:r>
            <a:r>
              <a:rPr lang="en-US" dirty="0"/>
              <a:t>, </a:t>
            </a:r>
            <a:r>
              <a:rPr lang="en-US" dirty="0" err="1"/>
              <a:t>setelah</a:t>
            </a:r>
            <a:r>
              <a:rPr lang="en-US" dirty="0"/>
              <a:t> </a:t>
            </a:r>
            <a:r>
              <a:rPr lang="en-US" dirty="0" err="1"/>
              <a:t>itu</a:t>
            </a:r>
            <a:r>
              <a:rPr lang="en-US" dirty="0"/>
              <a:t> </a:t>
            </a:r>
            <a:r>
              <a:rPr lang="en-US" dirty="0" err="1"/>
              <a:t>barang</a:t>
            </a:r>
            <a:r>
              <a:rPr lang="en-US" dirty="0"/>
              <a:t> </a:t>
            </a:r>
            <a:r>
              <a:rPr lang="en-US" dirty="0" err="1" smtClean="0"/>
              <a:t>diberikan</a:t>
            </a:r>
            <a:r>
              <a:rPr lang="en-US" dirty="0" smtClean="0"/>
              <a:t> </a:t>
            </a:r>
            <a:r>
              <a:rPr lang="en-US" dirty="0" err="1"/>
              <a:t>atau</a:t>
            </a:r>
            <a:r>
              <a:rPr lang="en-US" dirty="0"/>
              <a:t> </a:t>
            </a:r>
            <a:r>
              <a:rPr lang="en-US" dirty="0" err="1"/>
              <a:t>mungkin</a:t>
            </a:r>
            <a:r>
              <a:rPr lang="en-US" dirty="0"/>
              <a:t> </a:t>
            </a:r>
            <a:r>
              <a:rPr lang="en-US" dirty="0" err="1"/>
              <a:t>layanan</a:t>
            </a:r>
            <a:r>
              <a:rPr lang="en-US" dirty="0"/>
              <a:t> </a:t>
            </a:r>
            <a:r>
              <a:rPr lang="en-US" dirty="0" err="1"/>
              <a:t>dilakukan</a:t>
            </a:r>
            <a:r>
              <a:rPr lang="en-US" dirty="0" smtClean="0"/>
              <a:t>.</a:t>
            </a:r>
          </a:p>
          <a:p>
            <a:r>
              <a:rPr lang="en-US" dirty="0" err="1" smtClean="0"/>
              <a:t>Kegiatan</a:t>
            </a:r>
            <a:r>
              <a:rPr lang="en-US" dirty="0" smtClean="0"/>
              <a:t> </a:t>
            </a:r>
            <a:r>
              <a:rPr lang="en-US" dirty="0" err="1"/>
              <a:t>ini</a:t>
            </a:r>
            <a:r>
              <a:rPr lang="en-US" dirty="0"/>
              <a:t> </a:t>
            </a:r>
            <a:r>
              <a:rPr lang="en-US" dirty="0" err="1"/>
              <a:t>dapat</a:t>
            </a:r>
            <a:r>
              <a:rPr lang="en-US" dirty="0"/>
              <a:t> </a:t>
            </a:r>
            <a:r>
              <a:rPr lang="en-US" dirty="0" err="1"/>
              <a:t>dikodekan</a:t>
            </a:r>
            <a:r>
              <a:rPr lang="en-US" dirty="0"/>
              <a:t> </a:t>
            </a:r>
            <a:r>
              <a:rPr lang="en-US" dirty="0" err="1"/>
              <a:t>secara</a:t>
            </a:r>
            <a:r>
              <a:rPr lang="en-US" dirty="0"/>
              <a:t> </a:t>
            </a:r>
            <a:r>
              <a:rPr lang="en-US" dirty="0" err="1"/>
              <a:t>leksikal</a:t>
            </a:r>
            <a:r>
              <a:rPr lang="en-US" dirty="0"/>
              <a:t> </a:t>
            </a:r>
            <a:r>
              <a:rPr lang="en-US" dirty="0" err="1"/>
              <a:t>dengan</a:t>
            </a:r>
            <a:r>
              <a:rPr lang="en-US" dirty="0"/>
              <a:t> </a:t>
            </a:r>
            <a:r>
              <a:rPr lang="en-US" dirty="0" err="1"/>
              <a:t>menggunakan</a:t>
            </a:r>
            <a:r>
              <a:rPr lang="en-US" dirty="0"/>
              <a:t> kata </a:t>
            </a:r>
            <a:r>
              <a:rPr lang="en-US" dirty="0" err="1"/>
              <a:t>kerja</a:t>
            </a:r>
            <a:r>
              <a:rPr lang="en-US" dirty="0"/>
              <a:t> </a:t>
            </a:r>
            <a:r>
              <a:rPr lang="en-US" dirty="0" err="1"/>
              <a:t>seperti</a:t>
            </a:r>
            <a:r>
              <a:rPr lang="en-US" dirty="0"/>
              <a:t> </a:t>
            </a:r>
            <a:r>
              <a:rPr lang="en-US" dirty="0" err="1">
                <a:solidFill>
                  <a:srgbClr val="FF0000"/>
                </a:solidFill>
              </a:rPr>
              <a:t>beli</a:t>
            </a:r>
            <a:r>
              <a:rPr lang="en-US" dirty="0"/>
              <a:t> (</a:t>
            </a:r>
            <a:r>
              <a:rPr lang="en-US" dirty="0" err="1"/>
              <a:t>peristiwa</a:t>
            </a:r>
            <a:r>
              <a:rPr lang="en-US" dirty="0"/>
              <a:t> </a:t>
            </a:r>
            <a:r>
              <a:rPr lang="en-US" dirty="0" err="1"/>
              <a:t>dari</a:t>
            </a:r>
            <a:r>
              <a:rPr lang="en-US" dirty="0"/>
              <a:t> </a:t>
            </a:r>
            <a:r>
              <a:rPr lang="en-US" dirty="0" err="1"/>
              <a:t>perspektif</a:t>
            </a:r>
            <a:r>
              <a:rPr lang="en-US" dirty="0"/>
              <a:t> </a:t>
            </a:r>
            <a:r>
              <a:rPr lang="en-US" dirty="0" err="1"/>
              <a:t>pembeli</a:t>
            </a:r>
            <a:r>
              <a:rPr lang="en-US" dirty="0"/>
              <a:t>), </a:t>
            </a:r>
            <a:r>
              <a:rPr lang="en-US" dirty="0" err="1">
                <a:solidFill>
                  <a:srgbClr val="FF0000"/>
                </a:solidFill>
              </a:rPr>
              <a:t>jual</a:t>
            </a:r>
            <a:r>
              <a:rPr lang="en-US" dirty="0"/>
              <a:t> (</a:t>
            </a:r>
            <a:r>
              <a:rPr lang="en-US" dirty="0" err="1"/>
              <a:t>dari</a:t>
            </a:r>
            <a:r>
              <a:rPr lang="en-US" dirty="0"/>
              <a:t> </a:t>
            </a:r>
            <a:r>
              <a:rPr lang="en-US" dirty="0" err="1"/>
              <a:t>perspektif</a:t>
            </a:r>
            <a:r>
              <a:rPr lang="en-US" dirty="0"/>
              <a:t> </a:t>
            </a:r>
            <a:r>
              <a:rPr lang="en-US" dirty="0" err="1"/>
              <a:t>penjual</a:t>
            </a:r>
            <a:r>
              <a:rPr lang="en-US" dirty="0"/>
              <a:t>), </a:t>
            </a:r>
            <a:r>
              <a:rPr lang="en-US" dirty="0" err="1">
                <a:solidFill>
                  <a:srgbClr val="FF0000"/>
                </a:solidFill>
              </a:rPr>
              <a:t>bayar</a:t>
            </a:r>
            <a:r>
              <a:rPr lang="en-US" dirty="0"/>
              <a:t> (</a:t>
            </a:r>
            <a:r>
              <a:rPr lang="en-US" dirty="0" err="1"/>
              <a:t>fokus</a:t>
            </a:r>
            <a:r>
              <a:rPr lang="en-US" dirty="0"/>
              <a:t> </a:t>
            </a:r>
            <a:r>
              <a:rPr lang="en-US" dirty="0" err="1"/>
              <a:t>pada</a:t>
            </a:r>
            <a:r>
              <a:rPr lang="en-US" dirty="0"/>
              <a:t> </a:t>
            </a:r>
            <a:r>
              <a:rPr lang="en-US" dirty="0" err="1"/>
              <a:t>aspek</a:t>
            </a:r>
            <a:r>
              <a:rPr lang="en-US" dirty="0"/>
              <a:t> </a:t>
            </a:r>
            <a:r>
              <a:rPr lang="en-US" dirty="0" err="1"/>
              <a:t>moneter</a:t>
            </a:r>
            <a:r>
              <a:rPr lang="en-US" dirty="0"/>
              <a:t>), </a:t>
            </a:r>
            <a:r>
              <a:rPr lang="en-US" dirty="0" err="1"/>
              <a:t>atau</a:t>
            </a:r>
            <a:r>
              <a:rPr lang="en-US" dirty="0"/>
              <a:t> kata </a:t>
            </a:r>
            <a:r>
              <a:rPr lang="en-US" dirty="0" err="1"/>
              <a:t>benda</a:t>
            </a:r>
            <a:r>
              <a:rPr lang="en-US" dirty="0"/>
              <a:t> </a:t>
            </a:r>
            <a:r>
              <a:rPr lang="en-US" dirty="0" err="1"/>
              <a:t>seperti</a:t>
            </a:r>
            <a:r>
              <a:rPr lang="en-US" dirty="0"/>
              <a:t> </a:t>
            </a:r>
            <a:r>
              <a:rPr lang="en-US" dirty="0" err="1">
                <a:solidFill>
                  <a:srgbClr val="FF0000"/>
                </a:solidFill>
              </a:rPr>
              <a:t>pembeli</a:t>
            </a:r>
            <a:r>
              <a:rPr lang="en-US" dirty="0" smtClean="0"/>
              <a:t>.</a:t>
            </a:r>
          </a:p>
          <a:p>
            <a:pPr marL="0" indent="0">
              <a:buNone/>
            </a:pPr>
            <a:endParaRPr lang="en-US" dirty="0" smtClean="0"/>
          </a:p>
          <a:p>
            <a:endParaRPr lang="en-US" dirty="0" smtClean="0"/>
          </a:p>
        </p:txBody>
      </p:sp>
    </p:spTree>
    <p:extLst>
      <p:ext uri="{BB962C8B-B14F-4D97-AF65-F5344CB8AC3E}">
        <p14:creationId xmlns:p14="http://schemas.microsoft.com/office/powerpoint/2010/main" val="393017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92500" lnSpcReduction="10000"/>
          </a:bodyPr>
          <a:lstStyle/>
          <a:p>
            <a:r>
              <a:rPr lang="sv-SE" dirty="0" smtClean="0"/>
              <a:t>Frame (kerangka) </a:t>
            </a:r>
            <a:r>
              <a:rPr lang="sv-SE" dirty="0"/>
              <a:t>memiliki peran semantik (seperti pembeli, penjual, barang, uang), dan kata-kata dalam sebuah kalimat dapat mengambil peran ini</a:t>
            </a:r>
            <a:r>
              <a:rPr lang="sv-SE" dirty="0" smtClean="0"/>
              <a:t>.</a:t>
            </a:r>
          </a:p>
          <a:p>
            <a:r>
              <a:rPr lang="en-US" dirty="0" err="1" smtClean="0"/>
              <a:t>Dengan</a:t>
            </a:r>
            <a:r>
              <a:rPr lang="en-US" dirty="0" smtClean="0"/>
              <a:t> </a:t>
            </a:r>
            <a:r>
              <a:rPr lang="en-US" dirty="0" err="1" smtClean="0"/>
              <a:t>mengetahui</a:t>
            </a:r>
            <a:r>
              <a:rPr lang="en-US" dirty="0" smtClean="0"/>
              <a:t> </a:t>
            </a:r>
            <a:r>
              <a:rPr lang="en-US" dirty="0" err="1"/>
              <a:t>bahwa</a:t>
            </a:r>
            <a:r>
              <a:rPr lang="en-US" dirty="0"/>
              <a:t> </a:t>
            </a:r>
            <a:r>
              <a:rPr lang="en-US" dirty="0" err="1"/>
              <a:t>membeli</a:t>
            </a:r>
            <a:r>
              <a:rPr lang="en-US" dirty="0"/>
              <a:t> </a:t>
            </a:r>
            <a:r>
              <a:rPr lang="en-US" dirty="0" err="1"/>
              <a:t>dan</a:t>
            </a:r>
            <a:r>
              <a:rPr lang="en-US" dirty="0"/>
              <a:t> </a:t>
            </a:r>
            <a:r>
              <a:rPr lang="en-US" dirty="0" err="1"/>
              <a:t>menjual</a:t>
            </a:r>
            <a:r>
              <a:rPr lang="en-US" dirty="0"/>
              <a:t> </a:t>
            </a:r>
            <a:r>
              <a:rPr lang="en-US" dirty="0" err="1"/>
              <a:t>memiliki</a:t>
            </a:r>
            <a:r>
              <a:rPr lang="en-US" dirty="0"/>
              <a:t> </a:t>
            </a:r>
            <a:r>
              <a:rPr lang="en-US" dirty="0" err="1" smtClean="0"/>
              <a:t>hubungan</a:t>
            </a:r>
            <a:r>
              <a:rPr lang="en-US" dirty="0" smtClean="0"/>
              <a:t>, </a:t>
            </a:r>
            <a:r>
              <a:rPr lang="en-US" dirty="0" err="1" smtClean="0"/>
              <a:t>memungkinkan</a:t>
            </a:r>
            <a:r>
              <a:rPr lang="en-US" dirty="0" smtClean="0"/>
              <a:t> </a:t>
            </a:r>
            <a:r>
              <a:rPr lang="en-US" dirty="0" err="1"/>
              <a:t>suatu</a:t>
            </a:r>
            <a:r>
              <a:rPr lang="en-US" dirty="0"/>
              <a:t> </a:t>
            </a:r>
            <a:r>
              <a:rPr lang="en-US" dirty="0" err="1"/>
              <a:t>sistem</a:t>
            </a:r>
            <a:r>
              <a:rPr lang="en-US" dirty="0"/>
              <a:t> </a:t>
            </a:r>
            <a:r>
              <a:rPr lang="en-US" dirty="0" err="1"/>
              <a:t>untuk</a:t>
            </a:r>
            <a:r>
              <a:rPr lang="en-US" dirty="0"/>
              <a:t> </a:t>
            </a:r>
            <a:r>
              <a:rPr lang="en-US" dirty="0" err="1"/>
              <a:t>mengetahui</a:t>
            </a:r>
            <a:r>
              <a:rPr lang="en-US" dirty="0"/>
              <a:t> </a:t>
            </a:r>
            <a:r>
              <a:rPr lang="en-US" dirty="0" err="1"/>
              <a:t>bahwa</a:t>
            </a:r>
            <a:r>
              <a:rPr lang="en-US" dirty="0"/>
              <a:t> </a:t>
            </a:r>
            <a:r>
              <a:rPr lang="en-US" dirty="0" err="1"/>
              <a:t>kalimat</a:t>
            </a:r>
            <a:r>
              <a:rPr lang="en-US" dirty="0"/>
              <a:t> </a:t>
            </a:r>
            <a:r>
              <a:rPr lang="en-US" dirty="0" err="1"/>
              <a:t>seperti</a:t>
            </a:r>
            <a:r>
              <a:rPr lang="en-US" dirty="0"/>
              <a:t> </a:t>
            </a:r>
            <a:r>
              <a:rPr lang="en-US" dirty="0" err="1" smtClean="0"/>
              <a:t>Hanabi</a:t>
            </a:r>
            <a:r>
              <a:rPr lang="en-US" dirty="0" smtClean="0"/>
              <a:t> </a:t>
            </a:r>
            <a:r>
              <a:rPr lang="en-US" dirty="0" err="1"/>
              <a:t>membeli</a:t>
            </a:r>
            <a:r>
              <a:rPr lang="en-US" dirty="0"/>
              <a:t> </a:t>
            </a:r>
            <a:r>
              <a:rPr lang="en-US" dirty="0" err="1"/>
              <a:t>buku</a:t>
            </a:r>
            <a:r>
              <a:rPr lang="en-US" dirty="0"/>
              <a:t> </a:t>
            </a:r>
            <a:r>
              <a:rPr lang="en-US" dirty="0" err="1"/>
              <a:t>dari</a:t>
            </a:r>
            <a:r>
              <a:rPr lang="en-US" dirty="0"/>
              <a:t> Ling </a:t>
            </a:r>
            <a:r>
              <a:rPr lang="en-US" dirty="0" err="1"/>
              <a:t>dapat</a:t>
            </a:r>
            <a:r>
              <a:rPr lang="en-US" dirty="0"/>
              <a:t> </a:t>
            </a:r>
            <a:r>
              <a:rPr lang="en-US" dirty="0" err="1"/>
              <a:t>diparafrasekan</a:t>
            </a:r>
            <a:r>
              <a:rPr lang="en-US" dirty="0"/>
              <a:t> </a:t>
            </a:r>
            <a:r>
              <a:rPr lang="en-US" dirty="0" err="1"/>
              <a:t>sebagai</a:t>
            </a:r>
            <a:r>
              <a:rPr lang="en-US" dirty="0"/>
              <a:t> Ling </a:t>
            </a:r>
            <a:r>
              <a:rPr lang="en-US" dirty="0" err="1"/>
              <a:t>menjual</a:t>
            </a:r>
            <a:r>
              <a:rPr lang="en-US" dirty="0"/>
              <a:t> </a:t>
            </a:r>
            <a:r>
              <a:rPr lang="en-US" dirty="0" err="1"/>
              <a:t>buku</a:t>
            </a:r>
            <a:r>
              <a:rPr lang="en-US" dirty="0"/>
              <a:t> </a:t>
            </a:r>
            <a:r>
              <a:rPr lang="en-US" dirty="0" err="1"/>
              <a:t>kepada</a:t>
            </a:r>
            <a:r>
              <a:rPr lang="en-US" dirty="0"/>
              <a:t> </a:t>
            </a:r>
            <a:r>
              <a:rPr lang="en-US" dirty="0" err="1" smtClean="0"/>
              <a:t>Hanabi</a:t>
            </a:r>
            <a:r>
              <a:rPr lang="en-US" dirty="0" smtClean="0"/>
              <a:t>, </a:t>
            </a:r>
            <a:r>
              <a:rPr lang="en-US" dirty="0" err="1"/>
              <a:t>dan</a:t>
            </a:r>
            <a:r>
              <a:rPr lang="en-US" dirty="0"/>
              <a:t> </a:t>
            </a:r>
            <a:r>
              <a:rPr lang="en-US" dirty="0" err="1" smtClean="0"/>
              <a:t>dalam</a:t>
            </a:r>
            <a:r>
              <a:rPr lang="en-US" dirty="0" smtClean="0"/>
              <a:t> </a:t>
            </a:r>
            <a:r>
              <a:rPr lang="en-US" dirty="0" err="1" smtClean="0"/>
              <a:t>kerangka</a:t>
            </a:r>
            <a:r>
              <a:rPr lang="en-US" dirty="0" smtClean="0"/>
              <a:t> </a:t>
            </a:r>
            <a:r>
              <a:rPr lang="en-US" dirty="0" err="1" smtClean="0"/>
              <a:t>dapat</a:t>
            </a:r>
            <a:r>
              <a:rPr lang="en-US" dirty="0" smtClean="0"/>
              <a:t> </a:t>
            </a:r>
            <a:r>
              <a:rPr lang="en-US" dirty="0" err="1" smtClean="0"/>
              <a:t>diketahui</a:t>
            </a:r>
            <a:r>
              <a:rPr lang="en-US" dirty="0" smtClean="0"/>
              <a:t> </a:t>
            </a:r>
            <a:r>
              <a:rPr lang="en-US" dirty="0" err="1" smtClean="0"/>
              <a:t>bahwa</a:t>
            </a:r>
            <a:r>
              <a:rPr lang="en-US" dirty="0" smtClean="0"/>
              <a:t> </a:t>
            </a:r>
            <a:r>
              <a:rPr lang="en-US" dirty="0" err="1" smtClean="0"/>
              <a:t>Hanabi</a:t>
            </a:r>
            <a:r>
              <a:rPr lang="en-US" dirty="0" smtClean="0"/>
              <a:t> </a:t>
            </a:r>
            <a:r>
              <a:rPr lang="en-US" dirty="0" err="1"/>
              <a:t>memiliki</a:t>
            </a:r>
            <a:r>
              <a:rPr lang="en-US" dirty="0"/>
              <a:t> </a:t>
            </a:r>
            <a:r>
              <a:rPr lang="en-US" dirty="0" err="1"/>
              <a:t>peran</a:t>
            </a:r>
            <a:r>
              <a:rPr lang="en-US" dirty="0"/>
              <a:t> </a:t>
            </a:r>
            <a:r>
              <a:rPr lang="en-US" dirty="0" err="1" smtClean="0"/>
              <a:t>sebagai</a:t>
            </a:r>
            <a:r>
              <a:rPr lang="en-US" dirty="0" smtClean="0"/>
              <a:t> </a:t>
            </a:r>
            <a:r>
              <a:rPr lang="en-US" dirty="0" err="1" smtClean="0"/>
              <a:t>pembeli</a:t>
            </a:r>
            <a:r>
              <a:rPr lang="en-US" dirty="0" smtClean="0"/>
              <a:t> </a:t>
            </a:r>
            <a:r>
              <a:rPr lang="en-US" dirty="0" err="1" smtClean="0"/>
              <a:t>dan</a:t>
            </a:r>
            <a:r>
              <a:rPr lang="en-US" dirty="0" smtClean="0"/>
              <a:t> </a:t>
            </a:r>
            <a:r>
              <a:rPr lang="en-US" dirty="0"/>
              <a:t>Ling </a:t>
            </a:r>
            <a:r>
              <a:rPr lang="en-US" dirty="0" err="1" smtClean="0"/>
              <a:t>sebagai</a:t>
            </a:r>
            <a:r>
              <a:rPr lang="en-US" dirty="0" smtClean="0"/>
              <a:t> </a:t>
            </a:r>
            <a:r>
              <a:rPr lang="en-US" dirty="0" err="1" smtClean="0"/>
              <a:t>penjual</a:t>
            </a:r>
            <a:r>
              <a:rPr lang="en-US" dirty="0" smtClean="0"/>
              <a:t>.</a:t>
            </a:r>
          </a:p>
          <a:p>
            <a:r>
              <a:rPr lang="en-US" dirty="0" err="1" smtClean="0"/>
              <a:t>Dengan</a:t>
            </a:r>
            <a:r>
              <a:rPr lang="en-US" dirty="0" smtClean="0"/>
              <a:t> </a:t>
            </a:r>
            <a:r>
              <a:rPr lang="en-US" dirty="0" err="1" smtClean="0"/>
              <a:t>mengenali</a:t>
            </a:r>
            <a:r>
              <a:rPr lang="en-US" dirty="0" smtClean="0"/>
              <a:t> </a:t>
            </a:r>
            <a:r>
              <a:rPr lang="en-US" dirty="0" err="1"/>
              <a:t>parafrase</a:t>
            </a:r>
            <a:r>
              <a:rPr lang="en-US" dirty="0"/>
              <a:t> </a:t>
            </a:r>
            <a:r>
              <a:rPr lang="en-US" dirty="0" err="1"/>
              <a:t>seperti</a:t>
            </a:r>
            <a:r>
              <a:rPr lang="en-US" dirty="0"/>
              <a:t> </a:t>
            </a:r>
            <a:r>
              <a:rPr lang="en-US" dirty="0" err="1"/>
              <a:t>itu</a:t>
            </a:r>
            <a:r>
              <a:rPr lang="en-US" dirty="0"/>
              <a:t> </a:t>
            </a:r>
            <a:r>
              <a:rPr lang="en-US" dirty="0" err="1" smtClean="0"/>
              <a:t>dapat</a:t>
            </a:r>
            <a:r>
              <a:rPr lang="en-US" dirty="0" smtClean="0"/>
              <a:t> </a:t>
            </a:r>
            <a:r>
              <a:rPr lang="en-US" dirty="0" err="1" smtClean="0"/>
              <a:t>berguna</a:t>
            </a:r>
            <a:r>
              <a:rPr lang="en-US" dirty="0" smtClean="0"/>
              <a:t> </a:t>
            </a:r>
            <a:r>
              <a:rPr lang="en-US" dirty="0" err="1"/>
              <a:t>untuk</a:t>
            </a:r>
            <a:r>
              <a:rPr lang="en-US" dirty="0"/>
              <a:t> </a:t>
            </a:r>
            <a:r>
              <a:rPr lang="en-US" dirty="0" err="1"/>
              <a:t>menjawab</a:t>
            </a:r>
            <a:r>
              <a:rPr lang="en-US" dirty="0"/>
              <a:t> </a:t>
            </a:r>
            <a:r>
              <a:rPr lang="en-US" dirty="0" err="1"/>
              <a:t>pertanyaan</a:t>
            </a:r>
            <a:r>
              <a:rPr lang="en-US" dirty="0"/>
              <a:t>, </a:t>
            </a:r>
            <a:r>
              <a:rPr lang="en-US" dirty="0" err="1"/>
              <a:t>dan</a:t>
            </a:r>
            <a:r>
              <a:rPr lang="en-US" dirty="0"/>
              <a:t> </a:t>
            </a:r>
            <a:r>
              <a:rPr lang="en-US" dirty="0" err="1"/>
              <a:t>dapat</a:t>
            </a:r>
            <a:r>
              <a:rPr lang="en-US" dirty="0"/>
              <a:t> </a:t>
            </a:r>
            <a:r>
              <a:rPr lang="en-US" dirty="0" err="1"/>
              <a:t>membantu</a:t>
            </a:r>
            <a:r>
              <a:rPr lang="en-US" dirty="0"/>
              <a:t> </a:t>
            </a:r>
            <a:r>
              <a:rPr lang="en-US" dirty="0" err="1"/>
              <a:t>dalam</a:t>
            </a:r>
            <a:r>
              <a:rPr lang="en-US" dirty="0"/>
              <a:t> </a:t>
            </a:r>
            <a:r>
              <a:rPr lang="en-US" dirty="0" err="1"/>
              <a:t>mengubah</a:t>
            </a:r>
            <a:r>
              <a:rPr lang="en-US" dirty="0"/>
              <a:t> </a:t>
            </a:r>
            <a:r>
              <a:rPr lang="en-US" dirty="0" err="1"/>
              <a:t>perspektif</a:t>
            </a:r>
            <a:r>
              <a:rPr lang="en-US" dirty="0"/>
              <a:t> </a:t>
            </a:r>
            <a:r>
              <a:rPr lang="en-US" dirty="0" err="1"/>
              <a:t>untuk</a:t>
            </a:r>
            <a:r>
              <a:rPr lang="en-US" dirty="0"/>
              <a:t> </a:t>
            </a:r>
            <a:r>
              <a:rPr lang="en-US" dirty="0" err="1"/>
              <a:t>terjemahan</a:t>
            </a:r>
            <a:r>
              <a:rPr lang="en-US" dirty="0"/>
              <a:t> </a:t>
            </a:r>
            <a:r>
              <a:rPr lang="en-US" dirty="0" err="1" smtClean="0"/>
              <a:t>mesin</a:t>
            </a:r>
            <a:r>
              <a:rPr lang="en-US" dirty="0"/>
              <a:t> (</a:t>
            </a:r>
            <a:r>
              <a:rPr lang="en-US" i="1" dirty="0"/>
              <a:t>machine translation</a:t>
            </a:r>
            <a:r>
              <a:rPr lang="en-US" dirty="0" smtClean="0"/>
              <a:t>).</a:t>
            </a:r>
          </a:p>
        </p:txBody>
      </p:sp>
    </p:spTree>
    <p:extLst>
      <p:ext uri="{BB962C8B-B14F-4D97-AF65-F5344CB8AC3E}">
        <p14:creationId xmlns:p14="http://schemas.microsoft.com/office/powerpoint/2010/main" val="396127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solidFill>
                  <a:srgbClr val="7030A0"/>
                </a:solidFill>
              </a:rPr>
              <a:t>Connotation (</a:t>
            </a:r>
            <a:r>
              <a:rPr lang="en-US" b="1" dirty="0" err="1" smtClean="0">
                <a:solidFill>
                  <a:srgbClr val="7030A0"/>
                </a:solidFill>
              </a:rPr>
              <a:t>Konotasi</a:t>
            </a:r>
            <a:r>
              <a:rPr lang="en-US" b="1" dirty="0" smtClean="0">
                <a:solidFill>
                  <a:srgbClr val="7030A0"/>
                </a:solidFill>
              </a:rPr>
              <a:t>)</a:t>
            </a:r>
          </a:p>
          <a:p>
            <a:r>
              <a:rPr lang="en-US" dirty="0" err="1"/>
              <a:t>Akhirnya</a:t>
            </a:r>
            <a:r>
              <a:rPr lang="en-US" dirty="0"/>
              <a:t>, kata-kata </a:t>
            </a:r>
            <a:r>
              <a:rPr lang="en-US" dirty="0" err="1"/>
              <a:t>memiliki</a:t>
            </a:r>
            <a:r>
              <a:rPr lang="en-US" dirty="0"/>
              <a:t> </a:t>
            </a:r>
            <a:r>
              <a:rPr lang="en-US" dirty="0" err="1"/>
              <a:t>makna</a:t>
            </a:r>
            <a:r>
              <a:rPr lang="en-US" dirty="0"/>
              <a:t> </a:t>
            </a:r>
            <a:r>
              <a:rPr lang="en-US" dirty="0" err="1"/>
              <a:t>atau</a:t>
            </a:r>
            <a:r>
              <a:rPr lang="en-US" dirty="0"/>
              <a:t> </a:t>
            </a:r>
            <a:r>
              <a:rPr lang="en-US" dirty="0" err="1"/>
              <a:t>konotasi</a:t>
            </a:r>
            <a:r>
              <a:rPr lang="en-US" dirty="0"/>
              <a:t> </a:t>
            </a:r>
            <a:r>
              <a:rPr lang="en-US" dirty="0" err="1"/>
              <a:t>afektif</a:t>
            </a:r>
            <a:r>
              <a:rPr lang="en-US" dirty="0"/>
              <a:t>.</a:t>
            </a:r>
          </a:p>
          <a:p>
            <a:r>
              <a:rPr lang="en-US" dirty="0"/>
              <a:t>Kata </a:t>
            </a:r>
            <a:r>
              <a:rPr lang="en-US" dirty="0" err="1"/>
              <a:t>konotasi</a:t>
            </a:r>
            <a:r>
              <a:rPr lang="en-US" dirty="0"/>
              <a:t> </a:t>
            </a:r>
            <a:r>
              <a:rPr lang="en-US" dirty="0" err="1"/>
              <a:t>memiliki</a:t>
            </a:r>
            <a:r>
              <a:rPr lang="en-US" dirty="0"/>
              <a:t> </a:t>
            </a:r>
            <a:r>
              <a:rPr lang="en-US" dirty="0" err="1"/>
              <a:t>makna</a:t>
            </a:r>
            <a:r>
              <a:rPr lang="en-US" dirty="0"/>
              <a:t> yang </a:t>
            </a:r>
            <a:r>
              <a:rPr lang="en-US" dirty="0" err="1"/>
              <a:t>berbeda</a:t>
            </a:r>
            <a:r>
              <a:rPr lang="en-US" dirty="0"/>
              <a:t> di </a:t>
            </a:r>
            <a:r>
              <a:rPr lang="en-US" dirty="0" err="1"/>
              <a:t>berbagai</a:t>
            </a:r>
            <a:r>
              <a:rPr lang="en-US" dirty="0"/>
              <a:t> </a:t>
            </a:r>
            <a:r>
              <a:rPr lang="en-US" dirty="0" err="1"/>
              <a:t>bidang</a:t>
            </a:r>
            <a:r>
              <a:rPr lang="en-US" dirty="0"/>
              <a:t>, </a:t>
            </a:r>
            <a:r>
              <a:rPr lang="en-US" dirty="0" err="1"/>
              <a:t>tetapi</a:t>
            </a:r>
            <a:r>
              <a:rPr lang="en-US" dirty="0"/>
              <a:t> di </a:t>
            </a:r>
            <a:r>
              <a:rPr lang="en-US" dirty="0" err="1"/>
              <a:t>sini</a:t>
            </a:r>
            <a:r>
              <a:rPr lang="en-US" dirty="0"/>
              <a:t> kami </a:t>
            </a:r>
            <a:r>
              <a:rPr lang="en-US" dirty="0" err="1"/>
              <a:t>menggunakannya</a:t>
            </a:r>
            <a:r>
              <a:rPr lang="en-US" dirty="0"/>
              <a:t> </a:t>
            </a:r>
            <a:r>
              <a:rPr lang="en-US" dirty="0" err="1"/>
              <a:t>untuk</a:t>
            </a:r>
            <a:r>
              <a:rPr lang="en-US" dirty="0"/>
              <a:t> </a:t>
            </a:r>
            <a:r>
              <a:rPr lang="en-US" dirty="0" err="1"/>
              <a:t>mengartikan</a:t>
            </a:r>
            <a:r>
              <a:rPr lang="en-US" dirty="0"/>
              <a:t> </a:t>
            </a:r>
            <a:r>
              <a:rPr lang="en-US" dirty="0" err="1"/>
              <a:t>aspek</a:t>
            </a:r>
            <a:r>
              <a:rPr lang="en-US" dirty="0"/>
              <a:t> </a:t>
            </a:r>
            <a:r>
              <a:rPr lang="en-US" dirty="0" err="1"/>
              <a:t>makna</a:t>
            </a:r>
            <a:r>
              <a:rPr lang="en-US" dirty="0"/>
              <a:t> kata yang </a:t>
            </a:r>
            <a:r>
              <a:rPr lang="en-US" dirty="0" err="1"/>
              <a:t>terkait</a:t>
            </a:r>
            <a:r>
              <a:rPr lang="en-US" dirty="0"/>
              <a:t> </a:t>
            </a:r>
            <a:r>
              <a:rPr lang="en-US" dirty="0" err="1"/>
              <a:t>dengan</a:t>
            </a:r>
            <a:r>
              <a:rPr lang="en-US" dirty="0"/>
              <a:t> </a:t>
            </a:r>
            <a:r>
              <a:rPr lang="en-US" dirty="0" err="1"/>
              <a:t>emosi</a:t>
            </a:r>
            <a:r>
              <a:rPr lang="en-US" dirty="0"/>
              <a:t>, </a:t>
            </a:r>
            <a:r>
              <a:rPr lang="en-US" dirty="0" err="1"/>
              <a:t>sentimen</a:t>
            </a:r>
            <a:r>
              <a:rPr lang="en-US" dirty="0"/>
              <a:t>, </a:t>
            </a:r>
            <a:r>
              <a:rPr lang="en-US" dirty="0" err="1"/>
              <a:t>pendapat</a:t>
            </a:r>
            <a:r>
              <a:rPr lang="en-US" dirty="0"/>
              <a:t>, </a:t>
            </a:r>
            <a:r>
              <a:rPr lang="en-US" dirty="0" err="1"/>
              <a:t>atau</a:t>
            </a:r>
            <a:r>
              <a:rPr lang="en-US" dirty="0"/>
              <a:t> </a:t>
            </a:r>
            <a:r>
              <a:rPr lang="en-US" dirty="0" err="1"/>
              <a:t>evaluasi</a:t>
            </a:r>
            <a:r>
              <a:rPr lang="en-US" dirty="0"/>
              <a:t> </a:t>
            </a:r>
            <a:r>
              <a:rPr lang="en-US" dirty="0" err="1"/>
              <a:t>penulis</a:t>
            </a:r>
            <a:r>
              <a:rPr lang="en-US" dirty="0"/>
              <a:t> </a:t>
            </a:r>
            <a:r>
              <a:rPr lang="en-US" dirty="0" err="1"/>
              <a:t>atau</a:t>
            </a:r>
            <a:r>
              <a:rPr lang="en-US" dirty="0"/>
              <a:t> </a:t>
            </a:r>
            <a:r>
              <a:rPr lang="en-US" dirty="0" err="1"/>
              <a:t>pembaca</a:t>
            </a:r>
            <a:r>
              <a:rPr lang="en-US" dirty="0"/>
              <a:t>.</a:t>
            </a:r>
          </a:p>
          <a:p>
            <a:r>
              <a:rPr lang="en-US" dirty="0" err="1"/>
              <a:t>Misalnya</a:t>
            </a:r>
            <a:r>
              <a:rPr lang="en-US" dirty="0"/>
              <a:t> </a:t>
            </a:r>
            <a:r>
              <a:rPr lang="en-US" dirty="0" err="1"/>
              <a:t>beberapa</a:t>
            </a:r>
            <a:r>
              <a:rPr lang="en-US" dirty="0"/>
              <a:t> kata </a:t>
            </a:r>
            <a:r>
              <a:rPr lang="en-US" dirty="0" err="1"/>
              <a:t>memiliki</a:t>
            </a:r>
            <a:r>
              <a:rPr lang="en-US" dirty="0"/>
              <a:t> </a:t>
            </a:r>
            <a:r>
              <a:rPr lang="en-US" dirty="0" err="1">
                <a:solidFill>
                  <a:srgbClr val="FF0000"/>
                </a:solidFill>
              </a:rPr>
              <a:t>konotasi</a:t>
            </a:r>
            <a:r>
              <a:rPr lang="en-US" dirty="0">
                <a:solidFill>
                  <a:srgbClr val="FF0000"/>
                </a:solidFill>
              </a:rPr>
              <a:t> </a:t>
            </a:r>
            <a:r>
              <a:rPr lang="en-US" dirty="0" err="1">
                <a:solidFill>
                  <a:srgbClr val="FF0000"/>
                </a:solidFill>
              </a:rPr>
              <a:t>positif</a:t>
            </a:r>
            <a:r>
              <a:rPr lang="en-US" dirty="0"/>
              <a:t> </a:t>
            </a:r>
            <a:r>
              <a:rPr lang="en-US" dirty="0" smtClean="0">
                <a:solidFill>
                  <a:srgbClr val="00B050"/>
                </a:solidFill>
              </a:rPr>
              <a:t>(happy) </a:t>
            </a:r>
            <a:r>
              <a:rPr lang="en-US" dirty="0" err="1"/>
              <a:t>sementara</a:t>
            </a:r>
            <a:r>
              <a:rPr lang="en-US" dirty="0"/>
              <a:t> yang lain </a:t>
            </a:r>
            <a:r>
              <a:rPr lang="en-US" dirty="0" err="1"/>
              <a:t>memiliki</a:t>
            </a:r>
            <a:r>
              <a:rPr lang="en-US" dirty="0"/>
              <a:t> </a:t>
            </a:r>
            <a:r>
              <a:rPr lang="en-US" dirty="0" err="1">
                <a:solidFill>
                  <a:srgbClr val="FF0000"/>
                </a:solidFill>
              </a:rPr>
              <a:t>konotasi</a:t>
            </a:r>
            <a:r>
              <a:rPr lang="en-US" dirty="0">
                <a:solidFill>
                  <a:srgbClr val="FF0000"/>
                </a:solidFill>
              </a:rPr>
              <a:t> </a:t>
            </a:r>
            <a:r>
              <a:rPr lang="en-US" dirty="0" err="1">
                <a:solidFill>
                  <a:srgbClr val="FF0000"/>
                </a:solidFill>
              </a:rPr>
              <a:t>negatif</a:t>
            </a:r>
            <a:r>
              <a:rPr lang="en-US" dirty="0">
                <a:solidFill>
                  <a:srgbClr val="FF0000"/>
                </a:solidFill>
              </a:rPr>
              <a:t> </a:t>
            </a:r>
            <a:r>
              <a:rPr lang="en-US" dirty="0" smtClean="0">
                <a:solidFill>
                  <a:srgbClr val="00B050"/>
                </a:solidFill>
              </a:rPr>
              <a:t>(sad)</a:t>
            </a:r>
            <a:r>
              <a:rPr lang="en-US" dirty="0" smtClean="0"/>
              <a:t>.</a:t>
            </a:r>
            <a:endParaRPr lang="en-US" dirty="0"/>
          </a:p>
          <a:p>
            <a:r>
              <a:rPr lang="en-US" dirty="0" err="1"/>
              <a:t>Beberapa</a:t>
            </a:r>
            <a:r>
              <a:rPr lang="en-US" dirty="0"/>
              <a:t> kata </a:t>
            </a:r>
            <a:r>
              <a:rPr lang="en-US" dirty="0" err="1"/>
              <a:t>menggambarkan</a:t>
            </a:r>
            <a:r>
              <a:rPr lang="en-US" dirty="0"/>
              <a:t> </a:t>
            </a:r>
            <a:r>
              <a:rPr lang="en-US" dirty="0" err="1">
                <a:solidFill>
                  <a:srgbClr val="FF0000"/>
                </a:solidFill>
              </a:rPr>
              <a:t>evaluasi</a:t>
            </a:r>
            <a:r>
              <a:rPr lang="en-US" dirty="0">
                <a:solidFill>
                  <a:srgbClr val="FF0000"/>
                </a:solidFill>
              </a:rPr>
              <a:t> </a:t>
            </a:r>
            <a:r>
              <a:rPr lang="en-US" dirty="0" err="1">
                <a:solidFill>
                  <a:srgbClr val="FF0000"/>
                </a:solidFill>
              </a:rPr>
              <a:t>positif</a:t>
            </a:r>
            <a:r>
              <a:rPr lang="en-US" dirty="0"/>
              <a:t> </a:t>
            </a:r>
            <a:r>
              <a:rPr lang="en-US" dirty="0">
                <a:solidFill>
                  <a:srgbClr val="00B050"/>
                </a:solidFill>
              </a:rPr>
              <a:t>(great, love)</a:t>
            </a:r>
            <a:r>
              <a:rPr lang="en-US" dirty="0"/>
              <a:t> </a:t>
            </a:r>
            <a:r>
              <a:rPr lang="en-US" dirty="0" err="1"/>
              <a:t>dan</a:t>
            </a:r>
            <a:r>
              <a:rPr lang="en-US" dirty="0"/>
              <a:t> </a:t>
            </a:r>
            <a:r>
              <a:rPr lang="en-US" dirty="0" err="1"/>
              <a:t>lainnya</a:t>
            </a:r>
            <a:r>
              <a:rPr lang="en-US" dirty="0"/>
              <a:t> </a:t>
            </a:r>
            <a:r>
              <a:rPr lang="en-US" dirty="0" err="1">
                <a:solidFill>
                  <a:srgbClr val="FF0000"/>
                </a:solidFill>
              </a:rPr>
              <a:t>negatif</a:t>
            </a:r>
            <a:r>
              <a:rPr lang="en-US" dirty="0">
                <a:solidFill>
                  <a:srgbClr val="FF0000"/>
                </a:solidFill>
              </a:rPr>
              <a:t> </a:t>
            </a:r>
            <a:r>
              <a:rPr lang="en-US" dirty="0" err="1">
                <a:solidFill>
                  <a:srgbClr val="FF0000"/>
                </a:solidFill>
              </a:rPr>
              <a:t>evaluasi</a:t>
            </a:r>
            <a:r>
              <a:rPr lang="en-US" dirty="0">
                <a:solidFill>
                  <a:srgbClr val="FF0000"/>
                </a:solidFill>
              </a:rPr>
              <a:t> </a:t>
            </a:r>
            <a:r>
              <a:rPr lang="en-US" dirty="0">
                <a:solidFill>
                  <a:srgbClr val="00B050"/>
                </a:solidFill>
              </a:rPr>
              <a:t>(terrible, hate</a:t>
            </a:r>
            <a:r>
              <a:rPr lang="en-US" dirty="0" smtClean="0">
                <a:solidFill>
                  <a:srgbClr val="00B050"/>
                </a:solidFill>
              </a:rPr>
              <a:t>)</a:t>
            </a:r>
            <a:r>
              <a:rPr lang="en-US" dirty="0" smtClean="0"/>
              <a:t>.</a:t>
            </a:r>
          </a:p>
          <a:p>
            <a:r>
              <a:rPr lang="en-US" dirty="0" err="1"/>
              <a:t>Evaluasi</a:t>
            </a:r>
            <a:r>
              <a:rPr lang="en-US" dirty="0"/>
              <a:t> </a:t>
            </a:r>
            <a:r>
              <a:rPr lang="en-US" dirty="0" err="1"/>
              <a:t>positif</a:t>
            </a:r>
            <a:r>
              <a:rPr lang="en-US" dirty="0"/>
              <a:t> </a:t>
            </a:r>
            <a:r>
              <a:rPr lang="en-US" dirty="0" err="1"/>
              <a:t>atau</a:t>
            </a:r>
            <a:r>
              <a:rPr lang="en-US" dirty="0"/>
              <a:t> </a:t>
            </a:r>
            <a:r>
              <a:rPr lang="en-US" dirty="0" err="1"/>
              <a:t>negatif</a:t>
            </a:r>
            <a:r>
              <a:rPr lang="en-US" dirty="0"/>
              <a:t> yang </a:t>
            </a:r>
            <a:r>
              <a:rPr lang="en-US" dirty="0" err="1"/>
              <a:t>diekspresikan</a:t>
            </a:r>
            <a:r>
              <a:rPr lang="en-US" dirty="0"/>
              <a:t> </a:t>
            </a:r>
            <a:r>
              <a:rPr lang="en-US" dirty="0" err="1"/>
              <a:t>melalui</a:t>
            </a:r>
            <a:r>
              <a:rPr lang="en-US" dirty="0"/>
              <a:t> </a:t>
            </a:r>
            <a:r>
              <a:rPr lang="en-US" dirty="0" err="1"/>
              <a:t>bahasa</a:t>
            </a:r>
            <a:r>
              <a:rPr lang="en-US" dirty="0"/>
              <a:t> </a:t>
            </a:r>
            <a:r>
              <a:rPr lang="en-US" dirty="0" err="1"/>
              <a:t>disebut</a:t>
            </a:r>
            <a:r>
              <a:rPr lang="en-US" dirty="0"/>
              <a:t> </a:t>
            </a:r>
            <a:r>
              <a:rPr lang="en-US" dirty="0" err="1"/>
              <a:t>sentimen</a:t>
            </a:r>
            <a:r>
              <a:rPr lang="en-US" dirty="0"/>
              <a:t> </a:t>
            </a:r>
            <a:r>
              <a:rPr lang="en-US" dirty="0" err="1"/>
              <a:t>dan</a:t>
            </a:r>
            <a:r>
              <a:rPr lang="en-US" dirty="0"/>
              <a:t> kata </a:t>
            </a:r>
            <a:r>
              <a:rPr lang="en-US" dirty="0" err="1"/>
              <a:t>sentimen</a:t>
            </a:r>
            <a:r>
              <a:rPr lang="en-US" dirty="0"/>
              <a:t> </a:t>
            </a:r>
            <a:r>
              <a:rPr lang="en-US" dirty="0" err="1"/>
              <a:t>memainkan</a:t>
            </a:r>
            <a:r>
              <a:rPr lang="en-US" dirty="0"/>
              <a:t> </a:t>
            </a:r>
            <a:r>
              <a:rPr lang="en-US" dirty="0" err="1"/>
              <a:t>peran</a:t>
            </a:r>
            <a:r>
              <a:rPr lang="en-US" dirty="0"/>
              <a:t> </a:t>
            </a:r>
            <a:r>
              <a:rPr lang="en-US" dirty="0" err="1"/>
              <a:t>dalam</a:t>
            </a:r>
            <a:r>
              <a:rPr lang="en-US" dirty="0"/>
              <a:t> </a:t>
            </a:r>
            <a:r>
              <a:rPr lang="en-US" dirty="0" err="1"/>
              <a:t>tugas-tugas</a:t>
            </a:r>
            <a:r>
              <a:rPr lang="en-US" dirty="0"/>
              <a:t> </a:t>
            </a:r>
            <a:r>
              <a:rPr lang="en-US" dirty="0" err="1"/>
              <a:t>penting</a:t>
            </a:r>
            <a:r>
              <a:rPr lang="en-US" dirty="0"/>
              <a:t> </a:t>
            </a:r>
            <a:r>
              <a:rPr lang="en-US" dirty="0" err="1"/>
              <a:t>seperti</a:t>
            </a:r>
            <a:r>
              <a:rPr lang="en-US" dirty="0"/>
              <a:t> </a:t>
            </a:r>
            <a:r>
              <a:rPr lang="en-US" dirty="0" err="1"/>
              <a:t>analisis</a:t>
            </a:r>
            <a:r>
              <a:rPr lang="en-US" dirty="0"/>
              <a:t> </a:t>
            </a:r>
            <a:r>
              <a:rPr lang="en-US" dirty="0" err="1"/>
              <a:t>sentimen</a:t>
            </a:r>
            <a:r>
              <a:rPr lang="en-US" dirty="0"/>
              <a:t>, </a:t>
            </a:r>
            <a:r>
              <a:rPr lang="en-US" dirty="0" err="1"/>
              <a:t>deteksi</a:t>
            </a:r>
            <a:r>
              <a:rPr lang="en-US" dirty="0"/>
              <a:t> </a:t>
            </a:r>
            <a:r>
              <a:rPr lang="en-US" dirty="0" err="1"/>
              <a:t>pendirian</a:t>
            </a:r>
            <a:r>
              <a:rPr lang="en-US" dirty="0"/>
              <a:t>, </a:t>
            </a:r>
            <a:r>
              <a:rPr lang="en-US" dirty="0" err="1"/>
              <a:t>dan</a:t>
            </a:r>
            <a:r>
              <a:rPr lang="en-US" dirty="0"/>
              <a:t> </a:t>
            </a:r>
            <a:r>
              <a:rPr lang="en-US" dirty="0" err="1"/>
              <a:t>banyak</a:t>
            </a:r>
            <a:r>
              <a:rPr lang="en-US" dirty="0"/>
              <a:t> </a:t>
            </a:r>
            <a:r>
              <a:rPr lang="en-US" dirty="0" err="1"/>
              <a:t>aplikasi</a:t>
            </a:r>
            <a:r>
              <a:rPr lang="en-US" dirty="0"/>
              <a:t> </a:t>
            </a:r>
            <a:r>
              <a:rPr lang="en-US" dirty="0" err="1"/>
              <a:t>pemrosesan</a:t>
            </a:r>
            <a:r>
              <a:rPr lang="en-US" dirty="0"/>
              <a:t> </a:t>
            </a:r>
            <a:r>
              <a:rPr lang="en-US" dirty="0" err="1"/>
              <a:t>bahasa</a:t>
            </a:r>
            <a:r>
              <a:rPr lang="en-US" dirty="0"/>
              <a:t> </a:t>
            </a:r>
            <a:r>
              <a:rPr lang="en-US" dirty="0" err="1"/>
              <a:t>alami</a:t>
            </a:r>
            <a:r>
              <a:rPr lang="en-US" dirty="0"/>
              <a:t> </a:t>
            </a:r>
            <a:r>
              <a:rPr lang="en-US" dirty="0" err="1"/>
              <a:t>untuk</a:t>
            </a:r>
            <a:r>
              <a:rPr lang="en-US" dirty="0"/>
              <a:t> </a:t>
            </a:r>
            <a:r>
              <a:rPr lang="en-US" dirty="0" err="1"/>
              <a:t>bahasa</a:t>
            </a:r>
            <a:r>
              <a:rPr lang="en-US" dirty="0"/>
              <a:t> </a:t>
            </a:r>
            <a:r>
              <a:rPr lang="en-US" dirty="0" err="1"/>
              <a:t>politik</a:t>
            </a:r>
            <a:r>
              <a:rPr lang="en-US" dirty="0"/>
              <a:t> </a:t>
            </a:r>
            <a:r>
              <a:rPr lang="en-US" dirty="0" err="1"/>
              <a:t>dan</a:t>
            </a:r>
            <a:r>
              <a:rPr lang="en-US" dirty="0"/>
              <a:t> </a:t>
            </a:r>
            <a:r>
              <a:rPr lang="en-US" dirty="0" err="1"/>
              <a:t>ulasan</a:t>
            </a:r>
            <a:r>
              <a:rPr lang="en-US" dirty="0"/>
              <a:t> </a:t>
            </a:r>
            <a:r>
              <a:rPr lang="en-US" dirty="0" err="1"/>
              <a:t>konsumen</a:t>
            </a:r>
            <a:r>
              <a:rPr lang="en-US" dirty="0" smtClean="0"/>
              <a:t>.</a:t>
            </a:r>
            <a:endParaRPr lang="en-US" dirty="0"/>
          </a:p>
        </p:txBody>
      </p:sp>
    </p:spTree>
    <p:extLst>
      <p:ext uri="{BB962C8B-B14F-4D97-AF65-F5344CB8AC3E}">
        <p14:creationId xmlns:p14="http://schemas.microsoft.com/office/powerpoint/2010/main" val="78895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fontScale="92500" lnSpcReduction="10000"/>
          </a:bodyPr>
          <a:lstStyle/>
          <a:p>
            <a:r>
              <a:rPr lang="en-US" dirty="0" err="1"/>
              <a:t>Bagaimana</a:t>
            </a:r>
            <a:r>
              <a:rPr lang="en-US" dirty="0"/>
              <a:t> </a:t>
            </a:r>
            <a:r>
              <a:rPr lang="en-US" dirty="0" err="1"/>
              <a:t>kita</a:t>
            </a:r>
            <a:r>
              <a:rPr lang="en-US" dirty="0"/>
              <a:t> </a:t>
            </a:r>
            <a:r>
              <a:rPr lang="en-US" dirty="0" err="1"/>
              <a:t>dapat</a:t>
            </a:r>
            <a:r>
              <a:rPr lang="en-US" dirty="0"/>
              <a:t> </a:t>
            </a:r>
            <a:r>
              <a:rPr lang="en-US" dirty="0" err="1"/>
              <a:t>membangun</a:t>
            </a:r>
            <a:r>
              <a:rPr lang="en-US" dirty="0"/>
              <a:t> model </a:t>
            </a:r>
            <a:r>
              <a:rPr lang="en-US" dirty="0" err="1"/>
              <a:t>komputasi</a:t>
            </a:r>
            <a:r>
              <a:rPr lang="en-US" dirty="0"/>
              <a:t> yang </a:t>
            </a:r>
            <a:r>
              <a:rPr lang="en-US" dirty="0" err="1" smtClean="0"/>
              <a:t>berkaitan</a:t>
            </a:r>
            <a:r>
              <a:rPr lang="en-US" dirty="0" smtClean="0"/>
              <a:t> </a:t>
            </a:r>
            <a:r>
              <a:rPr lang="en-US" dirty="0" err="1"/>
              <a:t>dengan</a:t>
            </a:r>
            <a:r>
              <a:rPr lang="en-US" dirty="0"/>
              <a:t> </a:t>
            </a:r>
            <a:r>
              <a:rPr lang="en-US" dirty="0" err="1"/>
              <a:t>berbagai</a:t>
            </a:r>
            <a:r>
              <a:rPr lang="en-US" dirty="0"/>
              <a:t> </a:t>
            </a:r>
            <a:r>
              <a:rPr lang="en-US" dirty="0" err="1"/>
              <a:t>aspek</a:t>
            </a:r>
            <a:r>
              <a:rPr lang="en-US" dirty="0"/>
              <a:t> </a:t>
            </a:r>
            <a:r>
              <a:rPr lang="en-US" dirty="0" err="1"/>
              <a:t>makna</a:t>
            </a:r>
            <a:r>
              <a:rPr lang="en-US" dirty="0"/>
              <a:t> kata </a:t>
            </a:r>
            <a:r>
              <a:rPr lang="en-US" dirty="0" smtClean="0"/>
              <a:t>(</a:t>
            </a:r>
            <a:r>
              <a:rPr lang="en-US" dirty="0">
                <a:solidFill>
                  <a:srgbClr val="FF0000"/>
                </a:solidFill>
              </a:rPr>
              <a:t>word senses, word similarity and relatedness, lexical fields and frames, connotation</a:t>
            </a:r>
            <a:r>
              <a:rPr lang="en-US" dirty="0"/>
              <a:t>)?</a:t>
            </a:r>
            <a:endParaRPr lang="en-US" dirty="0" smtClean="0"/>
          </a:p>
          <a:p>
            <a:r>
              <a:rPr lang="en-US" dirty="0" err="1"/>
              <a:t>Sebuah</a:t>
            </a:r>
            <a:r>
              <a:rPr lang="en-US" dirty="0"/>
              <a:t> model </a:t>
            </a:r>
            <a:r>
              <a:rPr lang="en-US" dirty="0" err="1"/>
              <a:t>sempurna</a:t>
            </a:r>
            <a:r>
              <a:rPr lang="en-US" dirty="0"/>
              <a:t> yang </a:t>
            </a:r>
            <a:r>
              <a:rPr lang="en-US" dirty="0" err="1"/>
              <a:t>sepenuhnya</a:t>
            </a:r>
            <a:r>
              <a:rPr lang="en-US" dirty="0"/>
              <a:t> </a:t>
            </a:r>
            <a:r>
              <a:rPr lang="en-US" dirty="0" err="1"/>
              <a:t>berkaitan</a:t>
            </a:r>
            <a:r>
              <a:rPr lang="en-US" dirty="0"/>
              <a:t> </a:t>
            </a:r>
            <a:r>
              <a:rPr lang="en-US" dirty="0" err="1"/>
              <a:t>dengan</a:t>
            </a:r>
            <a:r>
              <a:rPr lang="en-US" dirty="0"/>
              <a:t> </a:t>
            </a:r>
            <a:r>
              <a:rPr lang="en-US" dirty="0" err="1"/>
              <a:t>masing-masing</a:t>
            </a:r>
            <a:r>
              <a:rPr lang="en-US" dirty="0"/>
              <a:t> </a:t>
            </a:r>
            <a:r>
              <a:rPr lang="en-US" dirty="0" err="1"/>
              <a:t>aspek</a:t>
            </a:r>
            <a:r>
              <a:rPr lang="en-US" dirty="0"/>
              <a:t> </a:t>
            </a:r>
            <a:r>
              <a:rPr lang="en-US" dirty="0" err="1"/>
              <a:t>makna</a:t>
            </a:r>
            <a:r>
              <a:rPr lang="en-US" dirty="0"/>
              <a:t> kata </a:t>
            </a:r>
            <a:r>
              <a:rPr lang="en-US" dirty="0" err="1"/>
              <a:t>ini</a:t>
            </a:r>
            <a:r>
              <a:rPr lang="en-US" dirty="0"/>
              <a:t> </a:t>
            </a:r>
            <a:r>
              <a:rPr lang="en-US" dirty="0" err="1"/>
              <a:t>ternyata</a:t>
            </a:r>
            <a:r>
              <a:rPr lang="en-US" dirty="0"/>
              <a:t> </a:t>
            </a:r>
            <a:r>
              <a:rPr lang="en-US" dirty="0" err="1"/>
              <a:t>sulit</a:t>
            </a:r>
            <a:r>
              <a:rPr lang="en-US" dirty="0"/>
              <a:t> </a:t>
            </a:r>
            <a:r>
              <a:rPr lang="en-US" dirty="0" err="1" smtClean="0"/>
              <a:t>dipahami</a:t>
            </a:r>
            <a:r>
              <a:rPr lang="en-US" dirty="0" smtClean="0"/>
              <a:t>.  </a:t>
            </a:r>
            <a:r>
              <a:rPr lang="en-US" dirty="0" err="1" smtClean="0"/>
              <a:t>Tetapi</a:t>
            </a:r>
            <a:r>
              <a:rPr lang="en-US" dirty="0" smtClean="0"/>
              <a:t> </a:t>
            </a:r>
            <a:r>
              <a:rPr lang="en-US" dirty="0"/>
              <a:t>model </a:t>
            </a:r>
            <a:r>
              <a:rPr lang="en-US" dirty="0" err="1"/>
              <a:t>terbaik</a:t>
            </a:r>
            <a:r>
              <a:rPr lang="en-US" dirty="0"/>
              <a:t> </a:t>
            </a:r>
            <a:r>
              <a:rPr lang="en-US" dirty="0" err="1"/>
              <a:t>saat</a:t>
            </a:r>
            <a:r>
              <a:rPr lang="en-US" dirty="0"/>
              <a:t> </a:t>
            </a:r>
            <a:r>
              <a:rPr lang="en-US" dirty="0" err="1"/>
              <a:t>ini</a:t>
            </a:r>
            <a:r>
              <a:rPr lang="en-US" dirty="0"/>
              <a:t>, </a:t>
            </a:r>
            <a:r>
              <a:rPr lang="en-US" dirty="0" err="1" smtClean="0"/>
              <a:t>disebut</a:t>
            </a:r>
            <a:r>
              <a:rPr lang="en-US" dirty="0" smtClean="0"/>
              <a:t> </a:t>
            </a:r>
            <a:r>
              <a:rPr lang="en-US" dirty="0" err="1"/>
              <a:t>semantik</a:t>
            </a:r>
            <a:r>
              <a:rPr lang="en-US" dirty="0"/>
              <a:t> </a:t>
            </a:r>
            <a:r>
              <a:rPr lang="en-US" dirty="0" err="1" smtClean="0"/>
              <a:t>vektor</a:t>
            </a:r>
            <a:r>
              <a:rPr lang="en-US" dirty="0" smtClean="0"/>
              <a:t>.</a:t>
            </a:r>
          </a:p>
          <a:p>
            <a:r>
              <a:rPr lang="en-US" dirty="0" err="1" smtClean="0"/>
              <a:t>Filsuf</a:t>
            </a:r>
            <a:r>
              <a:rPr lang="en-US" dirty="0" smtClean="0"/>
              <a:t> </a:t>
            </a:r>
            <a:r>
              <a:rPr lang="en-US" dirty="0"/>
              <a:t>Ludwig Wittgenstein, </a:t>
            </a:r>
            <a:r>
              <a:rPr lang="en-US" dirty="0" err="1" smtClean="0"/>
              <a:t>menyarankan</a:t>
            </a:r>
            <a:r>
              <a:rPr lang="en-US" dirty="0" smtClean="0"/>
              <a:t> </a:t>
            </a:r>
            <a:r>
              <a:rPr lang="en-US" dirty="0" err="1"/>
              <a:t>bahwa</a:t>
            </a:r>
            <a:r>
              <a:rPr lang="en-US" dirty="0"/>
              <a:t> "</a:t>
            </a:r>
            <a:r>
              <a:rPr lang="en-US" dirty="0" err="1"/>
              <a:t>makna</a:t>
            </a:r>
            <a:r>
              <a:rPr lang="en-US" dirty="0"/>
              <a:t> kata </a:t>
            </a:r>
            <a:r>
              <a:rPr lang="en-US" dirty="0" err="1"/>
              <a:t>adalah</a:t>
            </a:r>
            <a:r>
              <a:rPr lang="en-US" dirty="0"/>
              <a:t> </a:t>
            </a:r>
            <a:r>
              <a:rPr lang="en-US" dirty="0" err="1"/>
              <a:t>penggunaannya</a:t>
            </a:r>
            <a:r>
              <a:rPr lang="en-US" dirty="0"/>
              <a:t> </a:t>
            </a:r>
            <a:r>
              <a:rPr lang="en-US" dirty="0" err="1"/>
              <a:t>dalam</a:t>
            </a:r>
            <a:r>
              <a:rPr lang="en-US" dirty="0"/>
              <a:t> </a:t>
            </a:r>
            <a:r>
              <a:rPr lang="en-US" dirty="0" err="1"/>
              <a:t>bahasa</a:t>
            </a:r>
            <a:r>
              <a:rPr lang="en-US" dirty="0"/>
              <a:t>" (Wittgenstein, 1953, PI 43) .</a:t>
            </a:r>
          </a:p>
          <a:p>
            <a:r>
              <a:rPr lang="en-US" dirty="0" err="1"/>
              <a:t>Artinya</a:t>
            </a:r>
            <a:r>
              <a:rPr lang="en-US" dirty="0"/>
              <a:t>, </a:t>
            </a:r>
            <a:r>
              <a:rPr lang="en-US" dirty="0" err="1"/>
              <a:t>alih-alih</a:t>
            </a:r>
            <a:r>
              <a:rPr lang="en-US" dirty="0"/>
              <a:t> </a:t>
            </a:r>
            <a:r>
              <a:rPr lang="en-US" dirty="0" err="1"/>
              <a:t>menggunakan</a:t>
            </a:r>
            <a:r>
              <a:rPr lang="en-US" dirty="0"/>
              <a:t> </a:t>
            </a:r>
            <a:r>
              <a:rPr lang="en-US" dirty="0" err="1"/>
              <a:t>beberapa</a:t>
            </a:r>
            <a:r>
              <a:rPr lang="en-US" dirty="0"/>
              <a:t> </a:t>
            </a:r>
            <a:r>
              <a:rPr lang="en-US" dirty="0" err="1"/>
              <a:t>bahasa</a:t>
            </a:r>
            <a:r>
              <a:rPr lang="en-US" dirty="0"/>
              <a:t> </a:t>
            </a:r>
            <a:r>
              <a:rPr lang="en-US" dirty="0" err="1"/>
              <a:t>logis</a:t>
            </a:r>
            <a:r>
              <a:rPr lang="en-US" dirty="0"/>
              <a:t> </a:t>
            </a:r>
            <a:r>
              <a:rPr lang="en-US" dirty="0" err="1"/>
              <a:t>untuk</a:t>
            </a:r>
            <a:r>
              <a:rPr lang="en-US" dirty="0"/>
              <a:t> </a:t>
            </a:r>
            <a:r>
              <a:rPr lang="en-US" dirty="0" err="1"/>
              <a:t>mendefinisikan</a:t>
            </a:r>
            <a:r>
              <a:rPr lang="en-US" dirty="0"/>
              <a:t> </a:t>
            </a:r>
            <a:r>
              <a:rPr lang="en-US" dirty="0" err="1"/>
              <a:t>setiap</a:t>
            </a:r>
            <a:r>
              <a:rPr lang="en-US" dirty="0"/>
              <a:t> kata, </a:t>
            </a:r>
            <a:r>
              <a:rPr lang="en-US" dirty="0" err="1"/>
              <a:t>kita</a:t>
            </a:r>
            <a:r>
              <a:rPr lang="en-US" dirty="0"/>
              <a:t> </a:t>
            </a:r>
            <a:r>
              <a:rPr lang="en-US" dirty="0" err="1"/>
              <a:t>harus</a:t>
            </a:r>
            <a:r>
              <a:rPr lang="en-US" dirty="0"/>
              <a:t> </a:t>
            </a:r>
            <a:r>
              <a:rPr lang="en-US" dirty="0" err="1"/>
              <a:t>mendefinisikan</a:t>
            </a:r>
            <a:r>
              <a:rPr lang="en-US" dirty="0"/>
              <a:t> kata </a:t>
            </a:r>
            <a:r>
              <a:rPr lang="en-US" dirty="0" err="1"/>
              <a:t>dengan</a:t>
            </a:r>
            <a:r>
              <a:rPr lang="en-US" dirty="0"/>
              <a:t> </a:t>
            </a:r>
            <a:r>
              <a:rPr lang="en-US" dirty="0" err="1"/>
              <a:t>beberapa</a:t>
            </a:r>
            <a:r>
              <a:rPr lang="en-US" dirty="0"/>
              <a:t> </a:t>
            </a:r>
            <a:r>
              <a:rPr lang="en-US" dirty="0" err="1"/>
              <a:t>representasi</a:t>
            </a:r>
            <a:r>
              <a:rPr lang="en-US" dirty="0"/>
              <a:t> </a:t>
            </a:r>
            <a:r>
              <a:rPr lang="en-US" dirty="0" err="1"/>
              <a:t>tentang</a:t>
            </a:r>
            <a:r>
              <a:rPr lang="en-US" dirty="0"/>
              <a:t> </a:t>
            </a:r>
            <a:r>
              <a:rPr lang="en-US" dirty="0" err="1"/>
              <a:t>bagaimana</a:t>
            </a:r>
            <a:r>
              <a:rPr lang="en-US" dirty="0"/>
              <a:t> kata </a:t>
            </a:r>
            <a:r>
              <a:rPr lang="en-US" dirty="0" err="1"/>
              <a:t>itu</a:t>
            </a:r>
            <a:r>
              <a:rPr lang="en-US" dirty="0"/>
              <a:t> </a:t>
            </a:r>
            <a:r>
              <a:rPr lang="en-US" dirty="0" err="1"/>
              <a:t>digunakan</a:t>
            </a:r>
            <a:r>
              <a:rPr lang="en-US" dirty="0"/>
              <a:t> </a:t>
            </a:r>
            <a:r>
              <a:rPr lang="en-US" dirty="0" err="1"/>
              <a:t>oleh</a:t>
            </a:r>
            <a:r>
              <a:rPr lang="en-US" dirty="0"/>
              <a:t> orang-orang </a:t>
            </a:r>
            <a:r>
              <a:rPr lang="en-US" dirty="0" err="1" smtClean="0"/>
              <a:t>dalam</a:t>
            </a:r>
            <a:r>
              <a:rPr lang="en-US" dirty="0" smtClean="0"/>
              <a:t> </a:t>
            </a:r>
            <a:r>
              <a:rPr lang="en-US" dirty="0" err="1"/>
              <a:t>berbicara</a:t>
            </a:r>
            <a:r>
              <a:rPr lang="en-US" dirty="0"/>
              <a:t> </a:t>
            </a:r>
            <a:r>
              <a:rPr lang="en-US" dirty="0" err="1"/>
              <a:t>dan</a:t>
            </a:r>
            <a:r>
              <a:rPr lang="en-US" dirty="0"/>
              <a:t> </a:t>
            </a:r>
            <a:r>
              <a:rPr lang="en-US" dirty="0" err="1"/>
              <a:t>memahami</a:t>
            </a:r>
            <a:r>
              <a:rPr lang="en-US" dirty="0"/>
              <a:t>.</a:t>
            </a:r>
            <a:endParaRPr lang="en-US" dirty="0" smtClean="0"/>
          </a:p>
        </p:txBody>
      </p:sp>
    </p:spTree>
    <p:extLst>
      <p:ext uri="{BB962C8B-B14F-4D97-AF65-F5344CB8AC3E}">
        <p14:creationId xmlns:p14="http://schemas.microsoft.com/office/powerpoint/2010/main" val="225644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err="1"/>
              <a:t>Ahli</a:t>
            </a:r>
            <a:r>
              <a:rPr lang="en-US" dirty="0"/>
              <a:t> </a:t>
            </a:r>
            <a:r>
              <a:rPr lang="en-US" dirty="0" err="1"/>
              <a:t>bahasa</a:t>
            </a:r>
            <a:r>
              <a:rPr lang="en-US" dirty="0"/>
              <a:t> </a:t>
            </a:r>
            <a:r>
              <a:rPr lang="en-US" dirty="0" err="1"/>
              <a:t>dari</a:t>
            </a:r>
            <a:r>
              <a:rPr lang="en-US" dirty="0"/>
              <a:t> </a:t>
            </a:r>
            <a:r>
              <a:rPr lang="en-US" dirty="0" err="1"/>
              <a:t>periode</a:t>
            </a:r>
            <a:r>
              <a:rPr lang="en-US" dirty="0"/>
              <a:t> </a:t>
            </a:r>
            <a:r>
              <a:rPr lang="en-US" dirty="0" err="1"/>
              <a:t>seperti</a:t>
            </a:r>
            <a:r>
              <a:rPr lang="en-US" dirty="0"/>
              <a:t> </a:t>
            </a:r>
            <a:r>
              <a:rPr lang="en-US" dirty="0" err="1"/>
              <a:t>Joos</a:t>
            </a:r>
            <a:r>
              <a:rPr lang="en-US" dirty="0"/>
              <a:t> (1950), Harris (1954), </a:t>
            </a:r>
            <a:r>
              <a:rPr lang="en-US" dirty="0" err="1"/>
              <a:t>dan</a:t>
            </a:r>
            <a:r>
              <a:rPr lang="en-US" dirty="0"/>
              <a:t> Firth (1957) (the </a:t>
            </a:r>
            <a:r>
              <a:rPr lang="en-US" dirty="0" err="1"/>
              <a:t>lationalistic</a:t>
            </a:r>
            <a:r>
              <a:rPr lang="en-US" dirty="0"/>
              <a:t> </a:t>
            </a:r>
            <a:r>
              <a:rPr lang="en-US" dirty="0" err="1"/>
              <a:t>distributionalists</a:t>
            </a:r>
            <a:r>
              <a:rPr lang="en-US" dirty="0"/>
              <a:t>), </a:t>
            </a:r>
            <a:r>
              <a:rPr lang="en-US" dirty="0" err="1" smtClean="0"/>
              <a:t>memiliki</a:t>
            </a:r>
            <a:r>
              <a:rPr lang="en-US" dirty="0" smtClean="0"/>
              <a:t> </a:t>
            </a:r>
            <a:r>
              <a:rPr lang="en-US" dirty="0"/>
              <a:t>ide </a:t>
            </a:r>
            <a:r>
              <a:rPr lang="en-US" dirty="0" err="1"/>
              <a:t>spesifik</a:t>
            </a:r>
            <a:r>
              <a:rPr lang="en-US" dirty="0"/>
              <a:t> </a:t>
            </a:r>
            <a:r>
              <a:rPr lang="en-US" dirty="0" err="1"/>
              <a:t>untuk</a:t>
            </a:r>
            <a:r>
              <a:rPr lang="en-US" dirty="0"/>
              <a:t> </a:t>
            </a:r>
            <a:r>
              <a:rPr lang="en-US" dirty="0" err="1"/>
              <a:t>mewujudkan</a:t>
            </a:r>
            <a:r>
              <a:rPr lang="en-US" dirty="0"/>
              <a:t> </a:t>
            </a:r>
            <a:r>
              <a:rPr lang="en-US" dirty="0" err="1"/>
              <a:t>intuisi</a:t>
            </a:r>
            <a:r>
              <a:rPr lang="en-US" dirty="0"/>
              <a:t> Wittgenstein: </a:t>
            </a:r>
            <a:r>
              <a:rPr lang="en-US" dirty="0" err="1"/>
              <a:t>menentukan</a:t>
            </a:r>
            <a:r>
              <a:rPr lang="en-US" dirty="0"/>
              <a:t> </a:t>
            </a:r>
            <a:r>
              <a:rPr lang="en-US" dirty="0" err="1"/>
              <a:t>sebuah</a:t>
            </a:r>
            <a:r>
              <a:rPr lang="en-US" dirty="0"/>
              <a:t> kata </a:t>
            </a:r>
            <a:r>
              <a:rPr lang="en-US" dirty="0" err="1"/>
              <a:t>berdasarkan</a:t>
            </a:r>
            <a:r>
              <a:rPr lang="en-US" dirty="0"/>
              <a:t> </a:t>
            </a:r>
            <a:r>
              <a:rPr lang="en-US" dirty="0" err="1"/>
              <a:t>lingkungannya</a:t>
            </a:r>
            <a:r>
              <a:rPr lang="en-US" dirty="0"/>
              <a:t> </a:t>
            </a:r>
            <a:r>
              <a:rPr lang="en-US" dirty="0" err="1"/>
              <a:t>atau</a:t>
            </a:r>
            <a:r>
              <a:rPr lang="en-US" dirty="0"/>
              <a:t> </a:t>
            </a:r>
            <a:r>
              <a:rPr lang="en-US" dirty="0" err="1"/>
              <a:t>distribusi</a:t>
            </a:r>
            <a:r>
              <a:rPr lang="en-US" dirty="0"/>
              <a:t> </a:t>
            </a:r>
            <a:r>
              <a:rPr lang="en-US" dirty="0" err="1"/>
              <a:t>dalam</a:t>
            </a:r>
            <a:r>
              <a:rPr lang="en-US" dirty="0"/>
              <a:t> </a:t>
            </a:r>
            <a:r>
              <a:rPr lang="en-US" dirty="0" err="1"/>
              <a:t>penggunaan</a:t>
            </a:r>
            <a:r>
              <a:rPr lang="en-US" dirty="0"/>
              <a:t> </a:t>
            </a:r>
            <a:r>
              <a:rPr lang="en-US" dirty="0" err="1"/>
              <a:t>bahasa</a:t>
            </a:r>
            <a:r>
              <a:rPr lang="en-US" dirty="0"/>
              <a:t>.</a:t>
            </a:r>
          </a:p>
          <a:p>
            <a:r>
              <a:rPr lang="en-US" dirty="0" err="1"/>
              <a:t>Distribusi</a:t>
            </a:r>
            <a:r>
              <a:rPr lang="en-US" dirty="0"/>
              <a:t> kata </a:t>
            </a:r>
            <a:r>
              <a:rPr lang="en-US" dirty="0" err="1"/>
              <a:t>adalah</a:t>
            </a:r>
            <a:r>
              <a:rPr lang="en-US" dirty="0"/>
              <a:t> </a:t>
            </a:r>
            <a:r>
              <a:rPr lang="en-US" dirty="0" err="1"/>
              <a:t>serangkaian</a:t>
            </a:r>
            <a:r>
              <a:rPr lang="en-US" dirty="0"/>
              <a:t> </a:t>
            </a:r>
            <a:r>
              <a:rPr lang="en-US" dirty="0" err="1"/>
              <a:t>konteks</a:t>
            </a:r>
            <a:r>
              <a:rPr lang="en-US" dirty="0"/>
              <a:t> di </a:t>
            </a:r>
            <a:r>
              <a:rPr lang="en-US" dirty="0" err="1"/>
              <a:t>mana</a:t>
            </a:r>
            <a:r>
              <a:rPr lang="en-US" dirty="0"/>
              <a:t> kata </a:t>
            </a:r>
            <a:r>
              <a:rPr lang="en-US" dirty="0" err="1"/>
              <a:t>itu</a:t>
            </a:r>
            <a:r>
              <a:rPr lang="en-US" dirty="0"/>
              <a:t> </a:t>
            </a:r>
            <a:r>
              <a:rPr lang="en-US" dirty="0" err="1"/>
              <a:t>muncul</a:t>
            </a:r>
            <a:r>
              <a:rPr lang="en-US" dirty="0"/>
              <a:t>, kata-kata </a:t>
            </a:r>
            <a:r>
              <a:rPr lang="en-US" dirty="0" err="1"/>
              <a:t>tetangga</a:t>
            </a:r>
            <a:r>
              <a:rPr lang="en-US" dirty="0"/>
              <a:t> </a:t>
            </a:r>
            <a:r>
              <a:rPr lang="en-US" dirty="0" err="1"/>
              <a:t>atau</a:t>
            </a:r>
            <a:r>
              <a:rPr lang="en-US" dirty="0"/>
              <a:t> </a:t>
            </a:r>
            <a:r>
              <a:rPr lang="en-US" dirty="0" err="1"/>
              <a:t>lingkungan</a:t>
            </a:r>
            <a:r>
              <a:rPr lang="en-US" dirty="0"/>
              <a:t> </a:t>
            </a:r>
            <a:r>
              <a:rPr lang="en-US" dirty="0" err="1"/>
              <a:t>tata</a:t>
            </a:r>
            <a:r>
              <a:rPr lang="en-US" dirty="0"/>
              <a:t> </a:t>
            </a:r>
            <a:r>
              <a:rPr lang="en-US" dirty="0" err="1" smtClean="0"/>
              <a:t>bahasa</a:t>
            </a:r>
            <a:r>
              <a:rPr lang="en-US" dirty="0" smtClean="0"/>
              <a:t>.</a:t>
            </a:r>
          </a:p>
          <a:p>
            <a:r>
              <a:rPr lang="en-US" dirty="0" err="1" smtClean="0"/>
              <a:t>Idenya</a:t>
            </a:r>
            <a:r>
              <a:rPr lang="en-US" dirty="0" smtClean="0"/>
              <a:t> </a:t>
            </a:r>
            <a:r>
              <a:rPr lang="en-US" dirty="0" err="1"/>
              <a:t>adalah</a:t>
            </a:r>
            <a:r>
              <a:rPr lang="en-US" dirty="0"/>
              <a:t> </a:t>
            </a:r>
            <a:r>
              <a:rPr lang="en-US" dirty="0" err="1">
                <a:solidFill>
                  <a:srgbClr val="FF0000"/>
                </a:solidFill>
              </a:rPr>
              <a:t>bahwa</a:t>
            </a:r>
            <a:r>
              <a:rPr lang="en-US" dirty="0">
                <a:solidFill>
                  <a:srgbClr val="FF0000"/>
                </a:solidFill>
              </a:rPr>
              <a:t> </a:t>
            </a:r>
            <a:r>
              <a:rPr lang="en-US" dirty="0" err="1">
                <a:solidFill>
                  <a:srgbClr val="FF0000"/>
                </a:solidFill>
              </a:rPr>
              <a:t>dua</a:t>
            </a:r>
            <a:r>
              <a:rPr lang="en-US" dirty="0">
                <a:solidFill>
                  <a:srgbClr val="FF0000"/>
                </a:solidFill>
              </a:rPr>
              <a:t> kata yang </a:t>
            </a:r>
            <a:r>
              <a:rPr lang="en-US" dirty="0" err="1">
                <a:solidFill>
                  <a:srgbClr val="FF0000"/>
                </a:solidFill>
              </a:rPr>
              <a:t>muncul</a:t>
            </a:r>
            <a:r>
              <a:rPr lang="en-US" dirty="0">
                <a:solidFill>
                  <a:srgbClr val="FF0000"/>
                </a:solidFill>
              </a:rPr>
              <a:t> </a:t>
            </a:r>
            <a:r>
              <a:rPr lang="en-US" dirty="0" err="1">
                <a:solidFill>
                  <a:srgbClr val="FF0000"/>
                </a:solidFill>
              </a:rPr>
              <a:t>dalam</a:t>
            </a:r>
            <a:r>
              <a:rPr lang="en-US" dirty="0">
                <a:solidFill>
                  <a:srgbClr val="FF0000"/>
                </a:solidFill>
              </a:rPr>
              <a:t> </a:t>
            </a:r>
            <a:r>
              <a:rPr lang="en-US" dirty="0" err="1">
                <a:solidFill>
                  <a:srgbClr val="FF0000"/>
                </a:solidFill>
              </a:rPr>
              <a:t>distribusi</a:t>
            </a:r>
            <a:r>
              <a:rPr lang="en-US" dirty="0">
                <a:solidFill>
                  <a:srgbClr val="FF0000"/>
                </a:solidFill>
              </a:rPr>
              <a:t> yang </a:t>
            </a:r>
            <a:r>
              <a:rPr lang="en-US" dirty="0" err="1">
                <a:solidFill>
                  <a:srgbClr val="FF0000"/>
                </a:solidFill>
              </a:rPr>
              <a:t>sangat</a:t>
            </a:r>
            <a:r>
              <a:rPr lang="en-US" dirty="0">
                <a:solidFill>
                  <a:srgbClr val="FF0000"/>
                </a:solidFill>
              </a:rPr>
              <a:t> </a:t>
            </a:r>
            <a:r>
              <a:rPr lang="en-US" dirty="0" err="1">
                <a:solidFill>
                  <a:srgbClr val="FF0000"/>
                </a:solidFill>
              </a:rPr>
              <a:t>mirip</a:t>
            </a:r>
            <a:r>
              <a:rPr lang="en-US" dirty="0">
                <a:solidFill>
                  <a:srgbClr val="FF0000"/>
                </a:solidFill>
              </a:rPr>
              <a:t> (yang </a:t>
            </a:r>
            <a:r>
              <a:rPr lang="en-US" dirty="0" err="1">
                <a:solidFill>
                  <a:srgbClr val="FF0000"/>
                </a:solidFill>
              </a:rPr>
              <a:t>muncul</a:t>
            </a:r>
            <a:r>
              <a:rPr lang="en-US" dirty="0">
                <a:solidFill>
                  <a:srgbClr val="FF0000"/>
                </a:solidFill>
              </a:rPr>
              <a:t> </a:t>
            </a:r>
            <a:r>
              <a:rPr lang="en-US" dirty="0" err="1">
                <a:solidFill>
                  <a:srgbClr val="FF0000"/>
                </a:solidFill>
              </a:rPr>
              <a:t>bersamaan</a:t>
            </a:r>
            <a:r>
              <a:rPr lang="en-US" dirty="0">
                <a:solidFill>
                  <a:srgbClr val="FF0000"/>
                </a:solidFill>
              </a:rPr>
              <a:t> </a:t>
            </a:r>
            <a:r>
              <a:rPr lang="en-US" dirty="0" err="1">
                <a:solidFill>
                  <a:srgbClr val="FF0000"/>
                </a:solidFill>
              </a:rPr>
              <a:t>dengan</a:t>
            </a:r>
            <a:r>
              <a:rPr lang="en-US" dirty="0">
                <a:solidFill>
                  <a:srgbClr val="FF0000"/>
                </a:solidFill>
              </a:rPr>
              <a:t> kata-kata yang </a:t>
            </a:r>
            <a:r>
              <a:rPr lang="en-US" dirty="0" err="1">
                <a:solidFill>
                  <a:srgbClr val="FF0000"/>
                </a:solidFill>
              </a:rPr>
              <a:t>sangat</a:t>
            </a:r>
            <a:r>
              <a:rPr lang="en-US" dirty="0">
                <a:solidFill>
                  <a:srgbClr val="FF0000"/>
                </a:solidFill>
              </a:rPr>
              <a:t> </a:t>
            </a:r>
            <a:r>
              <a:rPr lang="en-US" dirty="0" err="1">
                <a:solidFill>
                  <a:srgbClr val="FF0000"/>
                </a:solidFill>
              </a:rPr>
              <a:t>mirip</a:t>
            </a:r>
            <a:r>
              <a:rPr lang="en-US" dirty="0">
                <a:solidFill>
                  <a:srgbClr val="FF0000"/>
                </a:solidFill>
              </a:rPr>
              <a:t>) </a:t>
            </a:r>
            <a:r>
              <a:rPr lang="en-US" dirty="0" err="1">
                <a:solidFill>
                  <a:srgbClr val="FF0000"/>
                </a:solidFill>
              </a:rPr>
              <a:t>cenderung</a:t>
            </a:r>
            <a:r>
              <a:rPr lang="en-US" dirty="0">
                <a:solidFill>
                  <a:srgbClr val="FF0000"/>
                </a:solidFill>
              </a:rPr>
              <a:t> </a:t>
            </a:r>
            <a:r>
              <a:rPr lang="en-US" dirty="0" err="1">
                <a:solidFill>
                  <a:srgbClr val="FF0000"/>
                </a:solidFill>
              </a:rPr>
              <a:t>memiliki</a:t>
            </a:r>
            <a:r>
              <a:rPr lang="en-US" dirty="0">
                <a:solidFill>
                  <a:srgbClr val="FF0000"/>
                </a:solidFill>
              </a:rPr>
              <a:t> </a:t>
            </a:r>
            <a:r>
              <a:rPr lang="en-US" dirty="0" err="1">
                <a:solidFill>
                  <a:srgbClr val="FF0000"/>
                </a:solidFill>
              </a:rPr>
              <a:t>arti</a:t>
            </a:r>
            <a:r>
              <a:rPr lang="en-US" dirty="0">
                <a:solidFill>
                  <a:srgbClr val="FF0000"/>
                </a:solidFill>
              </a:rPr>
              <a:t> yang </a:t>
            </a:r>
            <a:r>
              <a:rPr lang="en-US" dirty="0" err="1">
                <a:solidFill>
                  <a:srgbClr val="FF0000"/>
                </a:solidFill>
              </a:rPr>
              <a:t>sama</a:t>
            </a:r>
            <a:r>
              <a:rPr lang="en-US" dirty="0"/>
              <a:t>.</a:t>
            </a:r>
            <a:endParaRPr lang="en-US" dirty="0" smtClean="0"/>
          </a:p>
        </p:txBody>
      </p:sp>
    </p:spTree>
    <p:extLst>
      <p:ext uri="{BB962C8B-B14F-4D97-AF65-F5344CB8AC3E}">
        <p14:creationId xmlns:p14="http://schemas.microsoft.com/office/powerpoint/2010/main" val="380788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a:t>Mari </a:t>
            </a:r>
            <a:r>
              <a:rPr lang="en-US" dirty="0" err="1"/>
              <a:t>kita</a:t>
            </a:r>
            <a:r>
              <a:rPr lang="en-US" dirty="0"/>
              <a:t> </a:t>
            </a:r>
            <a:r>
              <a:rPr lang="en-US" dirty="0" err="1"/>
              <a:t>lihat</a:t>
            </a:r>
            <a:r>
              <a:rPr lang="en-US" dirty="0"/>
              <a:t> </a:t>
            </a:r>
            <a:r>
              <a:rPr lang="en-US" dirty="0" err="1"/>
              <a:t>contoh</a:t>
            </a:r>
            <a:r>
              <a:rPr lang="en-US" dirty="0"/>
              <a:t> yang </a:t>
            </a:r>
            <a:r>
              <a:rPr lang="en-US" dirty="0" err="1"/>
              <a:t>menggambarkan</a:t>
            </a:r>
            <a:r>
              <a:rPr lang="en-US" dirty="0"/>
              <a:t> </a:t>
            </a:r>
            <a:r>
              <a:rPr lang="en-US" dirty="0" err="1"/>
              <a:t>pendekatan</a:t>
            </a:r>
            <a:r>
              <a:rPr lang="en-US" dirty="0"/>
              <a:t> </a:t>
            </a:r>
            <a:r>
              <a:rPr lang="en-US" dirty="0" err="1"/>
              <a:t>distribusi</a:t>
            </a:r>
            <a:r>
              <a:rPr lang="en-US" dirty="0"/>
              <a:t> </a:t>
            </a:r>
            <a:r>
              <a:rPr lang="en-US" dirty="0" err="1"/>
              <a:t>ini</a:t>
            </a:r>
            <a:r>
              <a:rPr lang="en-US" dirty="0"/>
              <a:t>.</a:t>
            </a:r>
          </a:p>
          <a:p>
            <a:r>
              <a:rPr lang="en-US" dirty="0" err="1"/>
              <a:t>Misalkan</a:t>
            </a:r>
            <a:r>
              <a:rPr lang="en-US" dirty="0"/>
              <a:t> </a:t>
            </a:r>
            <a:r>
              <a:rPr lang="en-US" dirty="0" err="1"/>
              <a:t>Anda</a:t>
            </a:r>
            <a:r>
              <a:rPr lang="en-US" dirty="0"/>
              <a:t> </a:t>
            </a:r>
            <a:r>
              <a:rPr lang="en-US" dirty="0" err="1"/>
              <a:t>tidak</a:t>
            </a:r>
            <a:r>
              <a:rPr lang="en-US" dirty="0"/>
              <a:t> </a:t>
            </a:r>
            <a:r>
              <a:rPr lang="en-US" dirty="0" err="1"/>
              <a:t>tahu</a:t>
            </a:r>
            <a:r>
              <a:rPr lang="en-US" dirty="0"/>
              <a:t> </a:t>
            </a:r>
            <a:r>
              <a:rPr lang="en-US" dirty="0" err="1"/>
              <a:t>apa</a:t>
            </a:r>
            <a:r>
              <a:rPr lang="en-US" dirty="0"/>
              <a:t> </a:t>
            </a:r>
            <a:r>
              <a:rPr lang="en-US" dirty="0" err="1"/>
              <a:t>arti</a:t>
            </a:r>
            <a:r>
              <a:rPr lang="en-US" dirty="0"/>
              <a:t> kata </a:t>
            </a:r>
            <a:r>
              <a:rPr lang="en-US" dirty="0" err="1" smtClean="0"/>
              <a:t>bahasa</a:t>
            </a:r>
            <a:r>
              <a:rPr lang="en-US" dirty="0" smtClean="0"/>
              <a:t> </a:t>
            </a:r>
            <a:r>
              <a:rPr lang="en-US" dirty="0" err="1" smtClean="0"/>
              <a:t>Kanton</a:t>
            </a:r>
            <a:r>
              <a:rPr lang="en-US" dirty="0" smtClean="0"/>
              <a:t> “</a:t>
            </a:r>
            <a:r>
              <a:rPr lang="en-US" dirty="0" err="1" smtClean="0">
                <a:solidFill>
                  <a:srgbClr val="FF0000"/>
                </a:solidFill>
              </a:rPr>
              <a:t>ongchoi</a:t>
            </a:r>
            <a:r>
              <a:rPr lang="en-US" dirty="0" smtClean="0"/>
              <a:t>”, </a:t>
            </a:r>
            <a:r>
              <a:rPr lang="en-US" dirty="0" err="1"/>
              <a:t>tetapi</a:t>
            </a:r>
            <a:r>
              <a:rPr lang="en-US" dirty="0"/>
              <a:t> </a:t>
            </a:r>
            <a:r>
              <a:rPr lang="en-US" dirty="0" err="1"/>
              <a:t>Anda</a:t>
            </a:r>
            <a:r>
              <a:rPr lang="en-US" dirty="0"/>
              <a:t> </a:t>
            </a:r>
            <a:r>
              <a:rPr lang="en-US" dirty="0" err="1"/>
              <a:t>melihatnya</a:t>
            </a:r>
            <a:r>
              <a:rPr lang="en-US" dirty="0"/>
              <a:t> </a:t>
            </a:r>
            <a:r>
              <a:rPr lang="en-US" dirty="0" err="1"/>
              <a:t>dalam</a:t>
            </a:r>
            <a:r>
              <a:rPr lang="en-US" dirty="0"/>
              <a:t> </a:t>
            </a:r>
            <a:r>
              <a:rPr lang="en-US" dirty="0" err="1"/>
              <a:t>kalimat</a:t>
            </a:r>
            <a:r>
              <a:rPr lang="en-US" dirty="0"/>
              <a:t> </a:t>
            </a:r>
            <a:r>
              <a:rPr lang="en-US" dirty="0" err="1"/>
              <a:t>atau</a:t>
            </a:r>
            <a:r>
              <a:rPr lang="en-US" dirty="0"/>
              <a:t> </a:t>
            </a:r>
            <a:r>
              <a:rPr lang="en-US" dirty="0" err="1"/>
              <a:t>konteks</a:t>
            </a:r>
            <a:r>
              <a:rPr lang="en-US" dirty="0"/>
              <a:t> </a:t>
            </a:r>
            <a:r>
              <a:rPr lang="en-US" dirty="0" err="1"/>
              <a:t>berikut</a:t>
            </a:r>
            <a:r>
              <a:rPr lang="en-US" dirty="0" smtClean="0"/>
              <a:t>:</a:t>
            </a:r>
          </a:p>
          <a:p>
            <a:pPr marL="514350" indent="-514350">
              <a:buFont typeface="+mj-lt"/>
              <a:buAutoNum type="arabicPeriod"/>
            </a:pPr>
            <a:r>
              <a:rPr lang="en-US" dirty="0" err="1" smtClean="0"/>
              <a:t>Ongchoi</a:t>
            </a:r>
            <a:r>
              <a:rPr lang="en-US" dirty="0" smtClean="0"/>
              <a:t> </a:t>
            </a:r>
            <a:r>
              <a:rPr lang="en-US" dirty="0" err="1" smtClean="0"/>
              <a:t>rasanya</a:t>
            </a:r>
            <a:r>
              <a:rPr lang="en-US" dirty="0" smtClean="0"/>
              <a:t> </a:t>
            </a:r>
            <a:r>
              <a:rPr lang="en-US" dirty="0" err="1" smtClean="0"/>
              <a:t>lezat</a:t>
            </a:r>
            <a:r>
              <a:rPr lang="en-US" dirty="0" smtClean="0"/>
              <a:t> </a:t>
            </a:r>
            <a:r>
              <a:rPr lang="en-US" dirty="0" err="1" smtClean="0"/>
              <a:t>jika</a:t>
            </a:r>
            <a:r>
              <a:rPr lang="en-US" dirty="0" smtClean="0"/>
              <a:t> </a:t>
            </a:r>
            <a:r>
              <a:rPr lang="en-US" dirty="0" err="1" smtClean="0"/>
              <a:t>ditumis</a:t>
            </a:r>
            <a:r>
              <a:rPr lang="en-US" dirty="0" smtClean="0"/>
              <a:t> </a:t>
            </a:r>
            <a:r>
              <a:rPr lang="en-US" dirty="0" err="1" smtClean="0"/>
              <a:t>dengan</a:t>
            </a:r>
            <a:r>
              <a:rPr lang="en-US" dirty="0" smtClean="0"/>
              <a:t> </a:t>
            </a:r>
            <a:r>
              <a:rPr lang="en-US" dirty="0" err="1" smtClean="0"/>
              <a:t>bawang</a:t>
            </a:r>
            <a:r>
              <a:rPr lang="en-US" dirty="0" smtClean="0"/>
              <a:t> </a:t>
            </a:r>
            <a:r>
              <a:rPr lang="en-US" dirty="0" err="1"/>
              <a:t>putih</a:t>
            </a:r>
            <a:r>
              <a:rPr lang="en-US" dirty="0" smtClean="0"/>
              <a:t>.</a:t>
            </a:r>
          </a:p>
          <a:p>
            <a:pPr marL="514350" indent="-514350">
              <a:buFont typeface="+mj-lt"/>
              <a:buAutoNum type="arabicPeriod"/>
            </a:pPr>
            <a:r>
              <a:rPr lang="en-US" dirty="0" err="1" smtClean="0"/>
              <a:t>Ongchoi</a:t>
            </a:r>
            <a:r>
              <a:rPr lang="en-US" dirty="0" smtClean="0"/>
              <a:t> </a:t>
            </a:r>
            <a:r>
              <a:rPr lang="en-US" dirty="0" err="1" smtClean="0"/>
              <a:t>enak</a:t>
            </a:r>
            <a:r>
              <a:rPr lang="en-US" dirty="0" smtClean="0"/>
              <a:t> </a:t>
            </a:r>
            <a:r>
              <a:rPr lang="en-US" dirty="0" err="1" smtClean="0"/>
              <a:t>disantap</a:t>
            </a:r>
            <a:r>
              <a:rPr lang="en-US" dirty="0" smtClean="0"/>
              <a:t> </a:t>
            </a:r>
            <a:r>
              <a:rPr lang="en-US" dirty="0" err="1" smtClean="0"/>
              <a:t>dengan</a:t>
            </a:r>
            <a:r>
              <a:rPr lang="en-US" dirty="0" smtClean="0"/>
              <a:t> </a:t>
            </a:r>
            <a:r>
              <a:rPr lang="en-US" dirty="0" err="1" smtClean="0"/>
              <a:t>nasi</a:t>
            </a:r>
            <a:endParaRPr lang="en-US" dirty="0" smtClean="0"/>
          </a:p>
          <a:p>
            <a:pPr marL="514350" indent="-514350">
              <a:buFont typeface="+mj-lt"/>
              <a:buAutoNum type="arabicPeriod"/>
            </a:pPr>
            <a:r>
              <a:rPr lang="fi-FI" dirty="0" smtClean="0"/>
              <a:t>... </a:t>
            </a:r>
            <a:r>
              <a:rPr lang="fi-FI" dirty="0"/>
              <a:t>daun ongchoi dengan saus asin ...</a:t>
            </a:r>
            <a:endParaRPr lang="en-US" dirty="0" smtClean="0"/>
          </a:p>
        </p:txBody>
      </p:sp>
    </p:spTree>
    <p:extLst>
      <p:ext uri="{BB962C8B-B14F-4D97-AF65-F5344CB8AC3E}">
        <p14:creationId xmlns:p14="http://schemas.microsoft.com/office/powerpoint/2010/main" val="224728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A52E2-4B5B-4AA7-81FB-344CB47BEE8A}"/>
              </a:ext>
            </a:extLst>
          </p:cNvPr>
          <p:cNvSpPr>
            <a:spLocks noGrp="1"/>
          </p:cNvSpPr>
          <p:nvPr>
            <p:ph type="title"/>
          </p:nvPr>
        </p:nvSpPr>
        <p:spPr/>
        <p:txBody>
          <a:bodyPr/>
          <a:lstStyle/>
          <a:p>
            <a:r>
              <a:rPr lang="en-US" dirty="0" smtClean="0"/>
              <a:t>KAD (</a:t>
            </a:r>
            <a:r>
              <a:rPr lang="en-US" dirty="0" err="1" smtClean="0"/>
              <a:t>Kemampuan</a:t>
            </a:r>
            <a:r>
              <a:rPr lang="en-US" dirty="0" smtClean="0"/>
              <a:t> </a:t>
            </a:r>
            <a:r>
              <a:rPr lang="en-US" dirty="0" err="1" smtClean="0"/>
              <a:t>Akhir</a:t>
            </a:r>
            <a:r>
              <a:rPr lang="en-US" dirty="0" smtClean="0"/>
              <a:t> yang </a:t>
            </a:r>
            <a:r>
              <a:rPr lang="en-US" dirty="0" err="1" smtClean="0"/>
              <a:t>Diharapkan</a:t>
            </a:r>
            <a:r>
              <a:rPr lang="en-US" dirty="0" smtClean="0"/>
              <a:t>)</a:t>
            </a:r>
            <a:endParaRPr lang="en-US" dirty="0"/>
          </a:p>
        </p:txBody>
      </p:sp>
      <p:sp>
        <p:nvSpPr>
          <p:cNvPr id="3" name="Content Placeholder 2">
            <a:extLst>
              <a:ext uri="{FF2B5EF4-FFF2-40B4-BE49-F238E27FC236}">
                <a16:creationId xmlns="" xmlns:a16="http://schemas.microsoft.com/office/drawing/2014/main" id="{FD7908D7-54DE-47DD-ABF0-8CCE284FE968}"/>
              </a:ext>
            </a:extLst>
          </p:cNvPr>
          <p:cNvSpPr>
            <a:spLocks noGrp="1"/>
          </p:cNvSpPr>
          <p:nvPr>
            <p:ph idx="1"/>
          </p:nvPr>
        </p:nvSpPr>
        <p:spPr/>
        <p:txBody>
          <a:bodyPr>
            <a:normAutofit/>
          </a:bodyPr>
          <a:lstStyle/>
          <a:p>
            <a:r>
              <a:rPr lang="en-US" sz="2400" dirty="0" err="1" smtClean="0">
                <a:latin typeface="Arial" panose="020B0604020202020204" pitchFamily="34" charset="0"/>
                <a:cs typeface="Arial" panose="020B0604020202020204" pitchFamily="34" charset="0"/>
              </a:rPr>
              <a:t>Capaian</a:t>
            </a:r>
            <a:r>
              <a:rPr lang="en-US" sz="2400" dirty="0" smtClean="0">
                <a:latin typeface="Arial" panose="020B0604020202020204" pitchFamily="34" charset="0"/>
                <a:cs typeface="Arial" panose="020B0604020202020204" pitchFamily="34" charset="0"/>
              </a:rPr>
              <a:t>:</a:t>
            </a:r>
          </a:p>
          <a:p>
            <a:pPr lvl="1"/>
            <a:r>
              <a:rPr lang="en-US" dirty="0" err="1"/>
              <a:t>Mahasiswa</a:t>
            </a:r>
            <a:r>
              <a:rPr lang="en-US" dirty="0"/>
              <a:t> </a:t>
            </a:r>
            <a:r>
              <a:rPr lang="en-US" dirty="0" err="1"/>
              <a:t>dapat</a:t>
            </a:r>
            <a:r>
              <a:rPr lang="en-US" dirty="0"/>
              <a:t> </a:t>
            </a:r>
            <a:r>
              <a:rPr lang="en-US" dirty="0" err="1"/>
              <a:t>menghitung</a:t>
            </a:r>
            <a:r>
              <a:rPr lang="en-US" dirty="0"/>
              <a:t> </a:t>
            </a:r>
            <a:r>
              <a:rPr lang="en-US" dirty="0" err="1"/>
              <a:t>semantik</a:t>
            </a:r>
            <a:r>
              <a:rPr lang="en-US" dirty="0"/>
              <a:t> </a:t>
            </a:r>
            <a:r>
              <a:rPr lang="en-US" dirty="0" err="1"/>
              <a:t>vektor</a:t>
            </a:r>
            <a:endParaRPr lang="en-US" dirty="0"/>
          </a:p>
          <a:p>
            <a:r>
              <a:rPr lang="en-US" sz="2400" dirty="0" err="1" smtClean="0">
                <a:latin typeface="Arial" panose="020B0604020202020204" pitchFamily="34" charset="0"/>
                <a:cs typeface="Arial" panose="020B0604020202020204" pitchFamily="34" charset="0"/>
              </a:rPr>
              <a:t>Materi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Pokok</a:t>
            </a:r>
            <a:r>
              <a:rPr lang="en-US" sz="2400" dirty="0" smtClean="0">
                <a:latin typeface="Arial" panose="020B0604020202020204" pitchFamily="34" charset="0"/>
                <a:cs typeface="Arial" panose="020B0604020202020204" pitchFamily="34" charset="0"/>
              </a:rPr>
              <a:t>:</a:t>
            </a:r>
          </a:p>
          <a:p>
            <a:pPr lvl="1"/>
            <a:r>
              <a:rPr lang="en-US" sz="2000" dirty="0" err="1"/>
              <a:t>Semantik</a:t>
            </a:r>
            <a:r>
              <a:rPr lang="en-US" sz="2000" dirty="0"/>
              <a:t> </a:t>
            </a:r>
            <a:r>
              <a:rPr lang="en-US" sz="2000" dirty="0" err="1"/>
              <a:t>leksikal</a:t>
            </a:r>
            <a:endParaRPr lang="en-US" sz="2000" dirty="0"/>
          </a:p>
          <a:p>
            <a:pPr lvl="1"/>
            <a:r>
              <a:rPr lang="en-US" sz="2000" dirty="0" err="1"/>
              <a:t>Semantik</a:t>
            </a:r>
            <a:r>
              <a:rPr lang="en-US" sz="2000" dirty="0"/>
              <a:t> </a:t>
            </a:r>
            <a:r>
              <a:rPr lang="en-US" sz="2000" dirty="0" err="1"/>
              <a:t>vektor</a:t>
            </a:r>
            <a:endParaRPr lang="en-US" sz="2000" dirty="0"/>
          </a:p>
          <a:p>
            <a:pPr lvl="1"/>
            <a:r>
              <a:rPr lang="en-US" sz="2000" dirty="0"/>
              <a:t>Cosine</a:t>
            </a:r>
          </a:p>
          <a:p>
            <a:pPr lvl="1"/>
            <a:r>
              <a:rPr lang="en-US" sz="2000" dirty="0"/>
              <a:t>TF-IDF</a:t>
            </a:r>
          </a:p>
          <a:p>
            <a:pPr lvl="1"/>
            <a:r>
              <a:rPr lang="en-US" sz="2000" dirty="0" err="1"/>
              <a:t>Pointwise</a:t>
            </a:r>
            <a:r>
              <a:rPr lang="en-US" sz="2000" dirty="0"/>
              <a:t> Mutual Information (PMI)</a:t>
            </a:r>
          </a:p>
          <a:p>
            <a:pPr lvl="1"/>
            <a:r>
              <a:rPr lang="en-US" sz="2000" dirty="0"/>
              <a:t>Word2vec</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512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a:t>Dan </a:t>
            </a:r>
            <a:r>
              <a:rPr lang="en-US" dirty="0" err="1"/>
              <a:t>selanjutnya</a:t>
            </a:r>
            <a:r>
              <a:rPr lang="en-US" dirty="0"/>
              <a:t> </a:t>
            </a:r>
            <a:r>
              <a:rPr lang="en-US" dirty="0" err="1"/>
              <a:t>anggaplah</a:t>
            </a:r>
            <a:r>
              <a:rPr lang="en-US" dirty="0"/>
              <a:t> </a:t>
            </a:r>
            <a:r>
              <a:rPr lang="en-US" dirty="0" err="1"/>
              <a:t>Anda</a:t>
            </a:r>
            <a:r>
              <a:rPr lang="en-US" dirty="0"/>
              <a:t> </a:t>
            </a:r>
            <a:r>
              <a:rPr lang="en-US" dirty="0" err="1"/>
              <a:t>telah</a:t>
            </a:r>
            <a:r>
              <a:rPr lang="en-US" dirty="0"/>
              <a:t> </a:t>
            </a:r>
            <a:r>
              <a:rPr lang="en-US" dirty="0" err="1"/>
              <a:t>melihat</a:t>
            </a:r>
            <a:r>
              <a:rPr lang="en-US" dirty="0"/>
              <a:t> </a:t>
            </a:r>
            <a:r>
              <a:rPr lang="en-US" dirty="0" err="1"/>
              <a:t>banyak</a:t>
            </a:r>
            <a:r>
              <a:rPr lang="en-US" dirty="0"/>
              <a:t> kata </a:t>
            </a:r>
            <a:r>
              <a:rPr lang="en-US" dirty="0" err="1" smtClean="0"/>
              <a:t>ini</a:t>
            </a:r>
            <a:r>
              <a:rPr lang="en-US" dirty="0" smtClean="0"/>
              <a:t> </a:t>
            </a:r>
            <a:r>
              <a:rPr lang="en-US" dirty="0" err="1"/>
              <a:t>muncul</a:t>
            </a:r>
            <a:r>
              <a:rPr lang="en-US" dirty="0"/>
              <a:t> </a:t>
            </a:r>
            <a:r>
              <a:rPr lang="en-US" dirty="0" err="1"/>
              <a:t>dalam</a:t>
            </a:r>
            <a:r>
              <a:rPr lang="en-US" dirty="0"/>
              <a:t> </a:t>
            </a:r>
            <a:r>
              <a:rPr lang="en-US" dirty="0" err="1"/>
              <a:t>konteks</a:t>
            </a:r>
            <a:r>
              <a:rPr lang="en-US" dirty="0"/>
              <a:t> </a:t>
            </a:r>
            <a:r>
              <a:rPr lang="en-US" dirty="0" err="1"/>
              <a:t>seperti</a:t>
            </a:r>
            <a:r>
              <a:rPr lang="en-US" dirty="0" smtClean="0"/>
              <a:t>:</a:t>
            </a:r>
          </a:p>
          <a:p>
            <a:pPr marL="514350" indent="-514350">
              <a:buFont typeface="+mj-lt"/>
              <a:buAutoNum type="arabicPeriod" startAt="4"/>
            </a:pPr>
            <a:r>
              <a:rPr lang="en-US" dirty="0" smtClean="0"/>
              <a:t>... </a:t>
            </a:r>
            <a:r>
              <a:rPr lang="en-US" dirty="0" err="1" smtClean="0"/>
              <a:t>bayam</a:t>
            </a:r>
            <a:r>
              <a:rPr lang="en-US" dirty="0" smtClean="0"/>
              <a:t> </a:t>
            </a:r>
            <a:r>
              <a:rPr lang="en-US" dirty="0" err="1" smtClean="0"/>
              <a:t>ditumis</a:t>
            </a:r>
            <a:r>
              <a:rPr lang="en-US" dirty="0" smtClean="0"/>
              <a:t> </a:t>
            </a:r>
            <a:r>
              <a:rPr lang="en-US" dirty="0" err="1" smtClean="0"/>
              <a:t>dengan</a:t>
            </a:r>
            <a:r>
              <a:rPr lang="en-US" dirty="0" smtClean="0"/>
              <a:t> </a:t>
            </a:r>
            <a:r>
              <a:rPr lang="en-US" dirty="0" err="1" smtClean="0"/>
              <a:t>bawang</a:t>
            </a:r>
            <a:r>
              <a:rPr lang="en-US" dirty="0" smtClean="0"/>
              <a:t> </a:t>
            </a:r>
            <a:r>
              <a:rPr lang="en-US" dirty="0" err="1" smtClean="0"/>
              <a:t>putih</a:t>
            </a:r>
            <a:r>
              <a:rPr lang="en-US" dirty="0" smtClean="0"/>
              <a:t> di </a:t>
            </a:r>
            <a:r>
              <a:rPr lang="en-US" dirty="0" err="1" smtClean="0"/>
              <a:t>atas</a:t>
            </a:r>
            <a:r>
              <a:rPr lang="en-US" dirty="0" smtClean="0"/>
              <a:t> </a:t>
            </a:r>
            <a:r>
              <a:rPr lang="en-US" dirty="0" err="1" smtClean="0"/>
              <a:t>nasi</a:t>
            </a:r>
            <a:r>
              <a:rPr lang="en-US" dirty="0" smtClean="0"/>
              <a:t> ...</a:t>
            </a:r>
          </a:p>
          <a:p>
            <a:pPr marL="514350" indent="-514350">
              <a:buFont typeface="+mj-lt"/>
              <a:buAutoNum type="arabicPeriod" startAt="4"/>
            </a:pPr>
            <a:r>
              <a:rPr lang="en-US" dirty="0" smtClean="0"/>
              <a:t>... </a:t>
            </a:r>
            <a:r>
              <a:rPr lang="en-US" dirty="0" err="1" smtClean="0"/>
              <a:t>batang</a:t>
            </a:r>
            <a:r>
              <a:rPr lang="en-US" dirty="0" smtClean="0"/>
              <a:t> chard </a:t>
            </a:r>
            <a:r>
              <a:rPr lang="en-US" dirty="0" err="1" smtClean="0"/>
              <a:t>dan</a:t>
            </a:r>
            <a:r>
              <a:rPr lang="en-US" dirty="0" smtClean="0"/>
              <a:t> </a:t>
            </a:r>
            <a:r>
              <a:rPr lang="en-US" dirty="0" err="1" smtClean="0"/>
              <a:t>daunnya</a:t>
            </a:r>
            <a:r>
              <a:rPr lang="en-US" dirty="0" smtClean="0"/>
              <a:t> </a:t>
            </a:r>
            <a:r>
              <a:rPr lang="en-US" dirty="0" err="1" smtClean="0"/>
              <a:t>lezat</a:t>
            </a:r>
            <a:r>
              <a:rPr lang="en-US" dirty="0" smtClean="0"/>
              <a:t> ...</a:t>
            </a:r>
          </a:p>
          <a:p>
            <a:pPr marL="514350" indent="-514350">
              <a:buFont typeface="+mj-lt"/>
              <a:buAutoNum type="arabicPeriod" startAt="4"/>
            </a:pPr>
            <a:r>
              <a:rPr lang="en-US" dirty="0" smtClean="0"/>
              <a:t>... collard </a:t>
            </a:r>
            <a:r>
              <a:rPr lang="en-US" dirty="0" err="1" smtClean="0"/>
              <a:t>hijau</a:t>
            </a:r>
            <a:r>
              <a:rPr lang="en-US" dirty="0" smtClean="0"/>
              <a:t> </a:t>
            </a:r>
            <a:r>
              <a:rPr lang="en-US" dirty="0" err="1" smtClean="0"/>
              <a:t>dan</a:t>
            </a:r>
            <a:r>
              <a:rPr lang="en-US" dirty="0" smtClean="0"/>
              <a:t> </a:t>
            </a:r>
            <a:r>
              <a:rPr lang="en-US" dirty="0" err="1"/>
              <a:t>sayuran</a:t>
            </a:r>
            <a:r>
              <a:rPr lang="en-US" dirty="0"/>
              <a:t> </a:t>
            </a:r>
            <a:r>
              <a:rPr lang="en-US" dirty="0" err="1"/>
              <a:t>hijau</a:t>
            </a:r>
            <a:r>
              <a:rPr lang="en-US" dirty="0"/>
              <a:t> </a:t>
            </a:r>
            <a:r>
              <a:rPr lang="en-US" dirty="0" err="1"/>
              <a:t>asin</a:t>
            </a:r>
            <a:r>
              <a:rPr lang="en-US" dirty="0"/>
              <a:t> </a:t>
            </a:r>
            <a:r>
              <a:rPr lang="en-US" dirty="0" err="1"/>
              <a:t>lainnya</a:t>
            </a:r>
            <a:endParaRPr lang="en-US" dirty="0" smtClean="0"/>
          </a:p>
        </p:txBody>
      </p:sp>
    </p:spTree>
    <p:extLst>
      <p:ext uri="{BB962C8B-B14F-4D97-AF65-F5344CB8AC3E}">
        <p14:creationId xmlns:p14="http://schemas.microsoft.com/office/powerpoint/2010/main" val="51516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lnSpcReduction="10000"/>
          </a:bodyPr>
          <a:lstStyle/>
          <a:p>
            <a:r>
              <a:rPr lang="en-US" dirty="0" err="1"/>
              <a:t>Fakta</a:t>
            </a:r>
            <a:r>
              <a:rPr lang="en-US" dirty="0"/>
              <a:t> </a:t>
            </a:r>
            <a:r>
              <a:rPr lang="en-US" dirty="0" err="1"/>
              <a:t>bahwa</a:t>
            </a:r>
            <a:r>
              <a:rPr lang="en-US" dirty="0"/>
              <a:t> </a:t>
            </a:r>
            <a:r>
              <a:rPr lang="en-US" dirty="0" err="1"/>
              <a:t>ongchoi</a:t>
            </a:r>
            <a:r>
              <a:rPr lang="en-US" dirty="0"/>
              <a:t> </a:t>
            </a:r>
            <a:r>
              <a:rPr lang="en-US" dirty="0" err="1"/>
              <a:t>muncul</a:t>
            </a:r>
            <a:r>
              <a:rPr lang="en-US" dirty="0"/>
              <a:t> </a:t>
            </a:r>
            <a:r>
              <a:rPr lang="en-US" dirty="0" err="1"/>
              <a:t>dengan</a:t>
            </a:r>
            <a:r>
              <a:rPr lang="en-US" dirty="0"/>
              <a:t> kata-kata </a:t>
            </a:r>
            <a:r>
              <a:rPr lang="en-US" dirty="0" err="1"/>
              <a:t>seperti</a:t>
            </a:r>
            <a:r>
              <a:rPr lang="en-US" dirty="0"/>
              <a:t> </a:t>
            </a:r>
            <a:r>
              <a:rPr lang="en-US" dirty="0" err="1">
                <a:solidFill>
                  <a:srgbClr val="FF0000"/>
                </a:solidFill>
              </a:rPr>
              <a:t>nas</a:t>
            </a:r>
            <a:r>
              <a:rPr lang="en-US" dirty="0" err="1"/>
              <a:t>i</a:t>
            </a:r>
            <a:r>
              <a:rPr lang="en-US" dirty="0"/>
              <a:t> </a:t>
            </a:r>
            <a:r>
              <a:rPr lang="en-US" dirty="0" err="1"/>
              <a:t>dan</a:t>
            </a:r>
            <a:r>
              <a:rPr lang="en-US" dirty="0"/>
              <a:t> </a:t>
            </a:r>
            <a:r>
              <a:rPr lang="en-US" dirty="0" err="1">
                <a:solidFill>
                  <a:srgbClr val="FF0000"/>
                </a:solidFill>
              </a:rPr>
              <a:t>bawang</a:t>
            </a:r>
            <a:r>
              <a:rPr lang="en-US" dirty="0">
                <a:solidFill>
                  <a:srgbClr val="FF0000"/>
                </a:solidFill>
              </a:rPr>
              <a:t> </a:t>
            </a:r>
            <a:r>
              <a:rPr lang="en-US" dirty="0" err="1" smtClean="0">
                <a:solidFill>
                  <a:srgbClr val="FF0000"/>
                </a:solidFill>
              </a:rPr>
              <a:t>putih</a:t>
            </a:r>
            <a:r>
              <a:rPr lang="en-US" dirty="0" smtClean="0"/>
              <a:t>, </a:t>
            </a:r>
            <a:r>
              <a:rPr lang="en-US" dirty="0" err="1" smtClean="0"/>
              <a:t>serta</a:t>
            </a:r>
            <a:r>
              <a:rPr lang="en-US" dirty="0" smtClean="0"/>
              <a:t> </a:t>
            </a:r>
            <a:r>
              <a:rPr lang="en-US" dirty="0" err="1" smtClean="0">
                <a:solidFill>
                  <a:srgbClr val="FF0000"/>
                </a:solidFill>
              </a:rPr>
              <a:t>lezat</a:t>
            </a:r>
            <a:r>
              <a:rPr lang="en-US" dirty="0" smtClean="0"/>
              <a:t> </a:t>
            </a:r>
            <a:r>
              <a:rPr lang="en-US" dirty="0" err="1"/>
              <a:t>dan</a:t>
            </a:r>
            <a:r>
              <a:rPr lang="en-US" dirty="0"/>
              <a:t> </a:t>
            </a:r>
            <a:r>
              <a:rPr lang="en-US" dirty="0" err="1">
                <a:solidFill>
                  <a:srgbClr val="FF0000"/>
                </a:solidFill>
              </a:rPr>
              <a:t>asin</a:t>
            </a:r>
            <a:r>
              <a:rPr lang="en-US" dirty="0"/>
              <a:t>, </a:t>
            </a:r>
            <a:r>
              <a:rPr lang="en-US" dirty="0" err="1"/>
              <a:t>seperti</a:t>
            </a:r>
            <a:r>
              <a:rPr lang="en-US" dirty="0"/>
              <a:t> </a:t>
            </a:r>
            <a:r>
              <a:rPr lang="en-US" dirty="0" err="1"/>
              <a:t>halnya</a:t>
            </a:r>
            <a:r>
              <a:rPr lang="en-US" dirty="0"/>
              <a:t> kata-kata </a:t>
            </a:r>
            <a:r>
              <a:rPr lang="en-US" dirty="0" err="1"/>
              <a:t>seperti</a:t>
            </a:r>
            <a:r>
              <a:rPr lang="en-US" dirty="0"/>
              <a:t> </a:t>
            </a:r>
            <a:r>
              <a:rPr lang="en-US" dirty="0" err="1">
                <a:solidFill>
                  <a:srgbClr val="FF0000"/>
                </a:solidFill>
              </a:rPr>
              <a:t>bayam</a:t>
            </a:r>
            <a:r>
              <a:rPr lang="en-US" dirty="0"/>
              <a:t>, </a:t>
            </a:r>
            <a:r>
              <a:rPr lang="en-US" dirty="0">
                <a:solidFill>
                  <a:srgbClr val="FF0000"/>
                </a:solidFill>
              </a:rPr>
              <a:t>chard</a:t>
            </a:r>
            <a:r>
              <a:rPr lang="en-US" dirty="0"/>
              <a:t>, </a:t>
            </a:r>
            <a:r>
              <a:rPr lang="en-US" dirty="0" err="1"/>
              <a:t>dan</a:t>
            </a:r>
            <a:r>
              <a:rPr lang="en-US" dirty="0"/>
              <a:t> </a:t>
            </a:r>
            <a:r>
              <a:rPr lang="en-US" dirty="0">
                <a:solidFill>
                  <a:srgbClr val="FF0000"/>
                </a:solidFill>
              </a:rPr>
              <a:t>collard </a:t>
            </a:r>
            <a:r>
              <a:rPr lang="en-US" dirty="0" err="1" smtClean="0">
                <a:solidFill>
                  <a:srgbClr val="FF0000"/>
                </a:solidFill>
              </a:rPr>
              <a:t>hijau</a:t>
            </a:r>
            <a:r>
              <a:rPr lang="en-US" dirty="0" smtClean="0">
                <a:solidFill>
                  <a:srgbClr val="FF0000"/>
                </a:solidFill>
              </a:rPr>
              <a:t> </a:t>
            </a:r>
            <a:r>
              <a:rPr lang="en-US" dirty="0" err="1" smtClean="0"/>
              <a:t>akann</a:t>
            </a:r>
            <a:r>
              <a:rPr lang="en-US" dirty="0" smtClean="0"/>
              <a:t> </a:t>
            </a:r>
            <a:r>
              <a:rPr lang="en-US" dirty="0" err="1"/>
              <a:t>memberi</a:t>
            </a:r>
            <a:r>
              <a:rPr lang="en-US" dirty="0"/>
              <a:t> </a:t>
            </a:r>
            <a:r>
              <a:rPr lang="en-US" dirty="0" err="1"/>
              <a:t>kesan</a:t>
            </a:r>
            <a:r>
              <a:rPr lang="en-US" dirty="0"/>
              <a:t> </a:t>
            </a:r>
            <a:r>
              <a:rPr lang="en-US" dirty="0" err="1"/>
              <a:t>kepada</a:t>
            </a:r>
            <a:r>
              <a:rPr lang="en-US" dirty="0"/>
              <a:t> </a:t>
            </a:r>
            <a:r>
              <a:rPr lang="en-US" dirty="0" err="1" smtClean="0"/>
              <a:t>kita</a:t>
            </a:r>
            <a:r>
              <a:rPr lang="en-US" dirty="0" smtClean="0"/>
              <a:t> </a:t>
            </a:r>
            <a:r>
              <a:rPr lang="en-US" dirty="0" err="1"/>
              <a:t>bahwa</a:t>
            </a:r>
            <a:r>
              <a:rPr lang="en-US" dirty="0"/>
              <a:t> </a:t>
            </a:r>
            <a:r>
              <a:rPr lang="en-US" dirty="0" err="1">
                <a:solidFill>
                  <a:srgbClr val="FF0000"/>
                </a:solidFill>
              </a:rPr>
              <a:t>ongchoi</a:t>
            </a:r>
            <a:r>
              <a:rPr lang="en-US" dirty="0">
                <a:solidFill>
                  <a:srgbClr val="FF0000"/>
                </a:solidFill>
              </a:rPr>
              <a:t> </a:t>
            </a:r>
            <a:r>
              <a:rPr lang="en-US" dirty="0" err="1" smtClean="0">
                <a:solidFill>
                  <a:srgbClr val="FF0000"/>
                </a:solidFill>
              </a:rPr>
              <a:t>berbentuk</a:t>
            </a:r>
            <a:r>
              <a:rPr lang="en-US" dirty="0" smtClean="0">
                <a:solidFill>
                  <a:srgbClr val="FF0000"/>
                </a:solidFill>
              </a:rPr>
              <a:t> </a:t>
            </a:r>
            <a:r>
              <a:rPr lang="en-US" dirty="0" err="1" smtClean="0">
                <a:solidFill>
                  <a:srgbClr val="FF0000"/>
                </a:solidFill>
              </a:rPr>
              <a:t>daun</a:t>
            </a:r>
            <a:r>
              <a:rPr lang="en-US" dirty="0" smtClean="0">
                <a:solidFill>
                  <a:srgbClr val="FF0000"/>
                </a:solidFill>
              </a:rPr>
              <a:t> </a:t>
            </a:r>
            <a:r>
              <a:rPr lang="en-US" dirty="0" err="1" smtClean="0">
                <a:solidFill>
                  <a:srgbClr val="FF0000"/>
                </a:solidFill>
              </a:rPr>
              <a:t>dan</a:t>
            </a:r>
            <a:r>
              <a:rPr lang="en-US" dirty="0" smtClean="0">
                <a:solidFill>
                  <a:srgbClr val="FF0000"/>
                </a:solidFill>
              </a:rPr>
              <a:t> </a:t>
            </a:r>
            <a:r>
              <a:rPr lang="en-US" dirty="0" err="1" smtClean="0">
                <a:solidFill>
                  <a:srgbClr val="FF0000"/>
                </a:solidFill>
              </a:rPr>
              <a:t>berwarna</a:t>
            </a:r>
            <a:r>
              <a:rPr lang="en-US" dirty="0" smtClean="0">
                <a:solidFill>
                  <a:srgbClr val="FF0000"/>
                </a:solidFill>
              </a:rPr>
              <a:t> </a:t>
            </a:r>
            <a:r>
              <a:rPr lang="en-US" dirty="0" err="1" smtClean="0">
                <a:solidFill>
                  <a:srgbClr val="FF0000"/>
                </a:solidFill>
              </a:rPr>
              <a:t>hijau</a:t>
            </a:r>
            <a:r>
              <a:rPr lang="en-US" dirty="0" smtClean="0"/>
              <a:t> </a:t>
            </a:r>
            <a:r>
              <a:rPr lang="en-US" dirty="0" err="1" smtClean="0"/>
              <a:t>mirip</a:t>
            </a:r>
            <a:r>
              <a:rPr lang="en-US" dirty="0" smtClean="0"/>
              <a:t> </a:t>
            </a:r>
            <a:r>
              <a:rPr lang="en-US" dirty="0" err="1"/>
              <a:t>dengan</a:t>
            </a:r>
            <a:r>
              <a:rPr lang="en-US" dirty="0"/>
              <a:t> </a:t>
            </a:r>
            <a:r>
              <a:rPr lang="en-US" dirty="0" err="1"/>
              <a:t>sayuran</a:t>
            </a:r>
            <a:r>
              <a:rPr lang="en-US" dirty="0"/>
              <a:t> </a:t>
            </a:r>
            <a:r>
              <a:rPr lang="en-US" dirty="0" err="1"/>
              <a:t>berdaun</a:t>
            </a:r>
            <a:r>
              <a:rPr lang="en-US" dirty="0"/>
              <a:t> </a:t>
            </a:r>
            <a:r>
              <a:rPr lang="en-US" dirty="0" err="1" smtClean="0"/>
              <a:t>hijau</a:t>
            </a:r>
            <a:r>
              <a:rPr lang="en-US" dirty="0" smtClean="0"/>
              <a:t> </a:t>
            </a:r>
            <a:r>
              <a:rPr lang="en-US" dirty="0" err="1"/>
              <a:t>lainnya</a:t>
            </a:r>
            <a:r>
              <a:rPr lang="en-US" dirty="0" smtClean="0"/>
              <a:t>.</a:t>
            </a:r>
          </a:p>
          <a:p>
            <a:r>
              <a:rPr lang="en-US" dirty="0" err="1" smtClean="0"/>
              <a:t>Secara</a:t>
            </a:r>
            <a:r>
              <a:rPr lang="en-US" dirty="0" smtClean="0"/>
              <a:t> </a:t>
            </a:r>
            <a:r>
              <a:rPr lang="en-US" dirty="0" err="1"/>
              <a:t>komputasi</a:t>
            </a:r>
            <a:r>
              <a:rPr lang="en-US" dirty="0"/>
              <a:t> </a:t>
            </a:r>
            <a:r>
              <a:rPr lang="en-US" dirty="0" smtClean="0"/>
              <a:t>kata-kata </a:t>
            </a:r>
            <a:r>
              <a:rPr lang="en-US" dirty="0" err="1"/>
              <a:t>dalam</a:t>
            </a:r>
            <a:r>
              <a:rPr lang="en-US" dirty="0"/>
              <a:t> </a:t>
            </a:r>
            <a:r>
              <a:rPr lang="en-US" dirty="0" err="1"/>
              <a:t>konteks</a:t>
            </a:r>
            <a:r>
              <a:rPr lang="en-US" dirty="0"/>
              <a:t> </a:t>
            </a:r>
            <a:r>
              <a:rPr lang="en-US" dirty="0" err="1" smtClean="0"/>
              <a:t>ongchoi</a:t>
            </a:r>
            <a:r>
              <a:rPr lang="en-US" dirty="0" smtClean="0"/>
              <a:t> </a:t>
            </a:r>
            <a:r>
              <a:rPr lang="en-US" dirty="0" err="1" smtClean="0"/>
              <a:t>dapat</a:t>
            </a:r>
            <a:r>
              <a:rPr lang="en-US" dirty="0" smtClean="0"/>
              <a:t> </a:t>
            </a:r>
            <a:r>
              <a:rPr lang="en-US" dirty="0" err="1" smtClean="0"/>
              <a:t>dihitung</a:t>
            </a:r>
            <a:r>
              <a:rPr lang="en-US" dirty="0" smtClean="0"/>
              <a:t>; </a:t>
            </a:r>
            <a:r>
              <a:rPr lang="en-US" dirty="0" err="1"/>
              <a:t>kita</a:t>
            </a:r>
            <a:r>
              <a:rPr lang="en-US" dirty="0"/>
              <a:t> </a:t>
            </a:r>
            <a:r>
              <a:rPr lang="en-US" dirty="0" err="1"/>
              <a:t>akan</a:t>
            </a:r>
            <a:r>
              <a:rPr lang="en-US" dirty="0"/>
              <a:t> </a:t>
            </a:r>
            <a:r>
              <a:rPr lang="en-US" dirty="0" err="1"/>
              <a:t>cenderung</a:t>
            </a:r>
            <a:r>
              <a:rPr lang="en-US" dirty="0"/>
              <a:t> </a:t>
            </a:r>
            <a:r>
              <a:rPr lang="en-US" dirty="0" err="1"/>
              <a:t>melihat</a:t>
            </a:r>
            <a:r>
              <a:rPr lang="en-US" dirty="0"/>
              <a:t> kata-kata </a:t>
            </a:r>
            <a:r>
              <a:rPr lang="en-US" dirty="0" err="1"/>
              <a:t>seperti</a:t>
            </a:r>
            <a:r>
              <a:rPr lang="en-US" dirty="0"/>
              <a:t> </a:t>
            </a:r>
            <a:r>
              <a:rPr lang="en-US" dirty="0" err="1" smtClean="0">
                <a:solidFill>
                  <a:srgbClr val="FF0000"/>
                </a:solidFill>
              </a:rPr>
              <a:t>tumis</a:t>
            </a:r>
            <a:r>
              <a:rPr lang="en-US" dirty="0" smtClean="0"/>
              <a:t>, </a:t>
            </a:r>
            <a:r>
              <a:rPr lang="en-US" dirty="0" err="1" smtClean="0">
                <a:solidFill>
                  <a:srgbClr val="FF0000"/>
                </a:solidFill>
              </a:rPr>
              <a:t>dimakan</a:t>
            </a:r>
            <a:r>
              <a:rPr lang="en-US" dirty="0" smtClean="0"/>
              <a:t> </a:t>
            </a:r>
            <a:r>
              <a:rPr lang="en-US" dirty="0" err="1"/>
              <a:t>serta</a:t>
            </a:r>
            <a:r>
              <a:rPr lang="en-US" dirty="0"/>
              <a:t> </a:t>
            </a:r>
            <a:r>
              <a:rPr lang="en-US" dirty="0" err="1">
                <a:solidFill>
                  <a:srgbClr val="FF0000"/>
                </a:solidFill>
              </a:rPr>
              <a:t>bawang</a:t>
            </a:r>
            <a:r>
              <a:rPr lang="en-US" dirty="0">
                <a:solidFill>
                  <a:srgbClr val="FF0000"/>
                </a:solidFill>
              </a:rPr>
              <a:t> </a:t>
            </a:r>
            <a:r>
              <a:rPr lang="en-US" dirty="0" err="1">
                <a:solidFill>
                  <a:srgbClr val="FF0000"/>
                </a:solidFill>
              </a:rPr>
              <a:t>putih</a:t>
            </a:r>
            <a:r>
              <a:rPr lang="en-US" dirty="0"/>
              <a:t>.</a:t>
            </a:r>
          </a:p>
          <a:p>
            <a:r>
              <a:rPr lang="en-US" dirty="0" err="1"/>
              <a:t>Fakta</a:t>
            </a:r>
            <a:r>
              <a:rPr lang="en-US" dirty="0"/>
              <a:t> </a:t>
            </a:r>
            <a:r>
              <a:rPr lang="en-US" dirty="0" err="1"/>
              <a:t>bahwa</a:t>
            </a:r>
            <a:r>
              <a:rPr lang="en-US" dirty="0"/>
              <a:t> </a:t>
            </a:r>
            <a:r>
              <a:rPr lang="en-US" dirty="0" smtClean="0"/>
              <a:t>kata-kata </a:t>
            </a:r>
            <a:r>
              <a:rPr lang="en-US" dirty="0" err="1"/>
              <a:t>konteks</a:t>
            </a:r>
            <a:r>
              <a:rPr lang="en-US" dirty="0"/>
              <a:t> </a:t>
            </a:r>
            <a:r>
              <a:rPr lang="en-US" dirty="0" err="1"/>
              <a:t>serupa</a:t>
            </a:r>
            <a:r>
              <a:rPr lang="en-US" dirty="0"/>
              <a:t> </a:t>
            </a:r>
            <a:r>
              <a:rPr lang="en-US" dirty="0" err="1"/>
              <a:t>lainnya</a:t>
            </a:r>
            <a:r>
              <a:rPr lang="en-US" dirty="0"/>
              <a:t> </a:t>
            </a:r>
            <a:r>
              <a:rPr lang="en-US" dirty="0" err="1"/>
              <a:t>juga</a:t>
            </a:r>
            <a:r>
              <a:rPr lang="en-US" dirty="0"/>
              <a:t> </a:t>
            </a:r>
            <a:r>
              <a:rPr lang="en-US" dirty="0" err="1" smtClean="0"/>
              <a:t>muncul</a:t>
            </a:r>
            <a:r>
              <a:rPr lang="en-US" dirty="0" smtClean="0"/>
              <a:t> </a:t>
            </a:r>
            <a:r>
              <a:rPr lang="en-US" dirty="0"/>
              <a:t>di </a:t>
            </a:r>
            <a:r>
              <a:rPr lang="en-US" dirty="0" err="1"/>
              <a:t>sekitar</a:t>
            </a:r>
            <a:r>
              <a:rPr lang="en-US" dirty="0"/>
              <a:t> kata </a:t>
            </a:r>
            <a:r>
              <a:rPr lang="en-US" dirty="0" err="1">
                <a:solidFill>
                  <a:srgbClr val="FF0000"/>
                </a:solidFill>
              </a:rPr>
              <a:t>bayam</a:t>
            </a:r>
            <a:r>
              <a:rPr lang="en-US" dirty="0"/>
              <a:t> </a:t>
            </a:r>
            <a:r>
              <a:rPr lang="en-US" dirty="0" err="1"/>
              <a:t>atau</a:t>
            </a:r>
            <a:r>
              <a:rPr lang="en-US" dirty="0"/>
              <a:t> </a:t>
            </a:r>
            <a:r>
              <a:rPr lang="en-US" dirty="0">
                <a:solidFill>
                  <a:srgbClr val="FF0000"/>
                </a:solidFill>
              </a:rPr>
              <a:t>collard </a:t>
            </a:r>
            <a:r>
              <a:rPr lang="en-US" dirty="0" err="1">
                <a:solidFill>
                  <a:srgbClr val="FF0000"/>
                </a:solidFill>
              </a:rPr>
              <a:t>hijau</a:t>
            </a:r>
            <a:r>
              <a:rPr lang="en-US" dirty="0"/>
              <a:t> </a:t>
            </a:r>
            <a:r>
              <a:rPr lang="en-US" dirty="0" err="1"/>
              <a:t>dapat</a:t>
            </a:r>
            <a:r>
              <a:rPr lang="en-US" dirty="0"/>
              <a:t> </a:t>
            </a:r>
            <a:r>
              <a:rPr lang="en-US" dirty="0" err="1"/>
              <a:t>membantu</a:t>
            </a:r>
            <a:r>
              <a:rPr lang="en-US" dirty="0"/>
              <a:t> </a:t>
            </a:r>
            <a:r>
              <a:rPr lang="en-US" dirty="0" err="1"/>
              <a:t>kita</a:t>
            </a:r>
            <a:r>
              <a:rPr lang="en-US" dirty="0"/>
              <a:t> </a:t>
            </a:r>
            <a:r>
              <a:rPr lang="en-US" dirty="0" err="1"/>
              <a:t>menemukan</a:t>
            </a:r>
            <a:r>
              <a:rPr lang="en-US" dirty="0"/>
              <a:t> </a:t>
            </a:r>
            <a:r>
              <a:rPr lang="en-US" dirty="0" err="1"/>
              <a:t>kesamaan</a:t>
            </a:r>
            <a:r>
              <a:rPr lang="en-US" dirty="0"/>
              <a:t> </a:t>
            </a:r>
            <a:r>
              <a:rPr lang="en-US" dirty="0" err="1"/>
              <a:t>antara</a:t>
            </a:r>
            <a:r>
              <a:rPr lang="en-US" dirty="0"/>
              <a:t> kata-kata </a:t>
            </a:r>
            <a:r>
              <a:rPr lang="en-US" dirty="0" err="1"/>
              <a:t>ini</a:t>
            </a:r>
            <a:r>
              <a:rPr lang="en-US" dirty="0"/>
              <a:t> </a:t>
            </a:r>
            <a:r>
              <a:rPr lang="en-US" dirty="0" err="1" smtClean="0"/>
              <a:t>dengan</a:t>
            </a:r>
            <a:r>
              <a:rPr lang="en-US" dirty="0" smtClean="0"/>
              <a:t> </a:t>
            </a:r>
            <a:r>
              <a:rPr lang="en-US" dirty="0" err="1" smtClean="0"/>
              <a:t>ongchoi</a:t>
            </a:r>
            <a:r>
              <a:rPr lang="en-US" dirty="0" smtClean="0"/>
              <a:t>.</a:t>
            </a:r>
          </a:p>
        </p:txBody>
      </p:sp>
    </p:spTree>
    <p:extLst>
      <p:ext uri="{BB962C8B-B14F-4D97-AF65-F5344CB8AC3E}">
        <p14:creationId xmlns:p14="http://schemas.microsoft.com/office/powerpoint/2010/main" val="4237751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err="1"/>
              <a:t>Semantik</a:t>
            </a:r>
            <a:r>
              <a:rPr lang="en-US" dirty="0"/>
              <a:t> </a:t>
            </a:r>
            <a:r>
              <a:rPr lang="en-US" dirty="0" err="1"/>
              <a:t>vektor</a:t>
            </a:r>
            <a:r>
              <a:rPr lang="en-US" dirty="0"/>
              <a:t> </a:t>
            </a:r>
            <a:r>
              <a:rPr lang="en-US" dirty="0" err="1"/>
              <a:t>dengan</a:t>
            </a:r>
            <a:r>
              <a:rPr lang="en-US" dirty="0"/>
              <a:t> </a:t>
            </a:r>
            <a:r>
              <a:rPr lang="en-US" dirty="0" err="1"/>
              <a:t>demikian</a:t>
            </a:r>
            <a:r>
              <a:rPr lang="en-US" dirty="0"/>
              <a:t> </a:t>
            </a:r>
            <a:r>
              <a:rPr lang="en-US" dirty="0" err="1"/>
              <a:t>menggabungkan</a:t>
            </a:r>
            <a:r>
              <a:rPr lang="en-US" dirty="0"/>
              <a:t> </a:t>
            </a:r>
            <a:r>
              <a:rPr lang="en-US" dirty="0" err="1"/>
              <a:t>dua</a:t>
            </a:r>
            <a:r>
              <a:rPr lang="en-US" dirty="0"/>
              <a:t> </a:t>
            </a:r>
            <a:r>
              <a:rPr lang="en-US" dirty="0" err="1" smtClean="0"/>
              <a:t>intuisi</a:t>
            </a:r>
            <a:r>
              <a:rPr lang="en-US" dirty="0" smtClean="0"/>
              <a:t>:</a:t>
            </a:r>
          </a:p>
          <a:p>
            <a:r>
              <a:rPr lang="en-US" dirty="0" err="1" smtClean="0"/>
              <a:t>intuisi</a:t>
            </a:r>
            <a:r>
              <a:rPr lang="en-US" dirty="0" smtClean="0"/>
              <a:t> </a:t>
            </a:r>
            <a:r>
              <a:rPr lang="en-US" dirty="0" err="1"/>
              <a:t>distributionalis</a:t>
            </a:r>
            <a:r>
              <a:rPr lang="en-US" dirty="0"/>
              <a:t> (</a:t>
            </a:r>
            <a:r>
              <a:rPr lang="en-US" dirty="0" err="1"/>
              <a:t>mendefinisikan</a:t>
            </a:r>
            <a:r>
              <a:rPr lang="en-US" dirty="0"/>
              <a:t> kata </a:t>
            </a:r>
            <a:r>
              <a:rPr lang="en-US" dirty="0" err="1"/>
              <a:t>dengan</a:t>
            </a:r>
            <a:r>
              <a:rPr lang="en-US" dirty="0"/>
              <a:t> </a:t>
            </a:r>
            <a:r>
              <a:rPr lang="en-US" dirty="0" err="1"/>
              <a:t>menghitung</a:t>
            </a:r>
            <a:r>
              <a:rPr lang="en-US" dirty="0"/>
              <a:t> </a:t>
            </a:r>
            <a:r>
              <a:rPr lang="en-US" dirty="0" err="1"/>
              <a:t>apa</a:t>
            </a:r>
            <a:r>
              <a:rPr lang="en-US" dirty="0"/>
              <a:t> kata lain yang </a:t>
            </a:r>
            <a:r>
              <a:rPr lang="en-US" dirty="0" err="1"/>
              <a:t>terjadi</a:t>
            </a:r>
            <a:r>
              <a:rPr lang="en-US" dirty="0"/>
              <a:t> di </a:t>
            </a:r>
            <a:r>
              <a:rPr lang="en-US" dirty="0" err="1"/>
              <a:t>lingkungannya</a:t>
            </a:r>
            <a:r>
              <a:rPr lang="en-US" dirty="0" smtClean="0"/>
              <a:t>)</a:t>
            </a:r>
          </a:p>
          <a:p>
            <a:r>
              <a:rPr lang="en-US" dirty="0" err="1" smtClean="0"/>
              <a:t>intuisi</a:t>
            </a:r>
            <a:r>
              <a:rPr lang="en-US" dirty="0" smtClean="0"/>
              <a:t> </a:t>
            </a:r>
            <a:r>
              <a:rPr lang="en-US" dirty="0" err="1"/>
              <a:t>vektor</a:t>
            </a:r>
            <a:r>
              <a:rPr lang="en-US" dirty="0"/>
              <a:t> </a:t>
            </a:r>
            <a:r>
              <a:rPr lang="en-US" dirty="0" err="1"/>
              <a:t>dari</a:t>
            </a:r>
            <a:r>
              <a:rPr lang="en-US" dirty="0"/>
              <a:t> Osgood et al. (1957) </a:t>
            </a:r>
            <a:r>
              <a:rPr lang="en-US" dirty="0" err="1" smtClean="0"/>
              <a:t>yaitu</a:t>
            </a:r>
            <a:r>
              <a:rPr lang="en-US" dirty="0" smtClean="0"/>
              <a:t> </a:t>
            </a:r>
            <a:r>
              <a:rPr lang="en-US" dirty="0" err="1" smtClean="0"/>
              <a:t>dengan</a:t>
            </a:r>
            <a:r>
              <a:rPr lang="en-US" dirty="0" smtClean="0"/>
              <a:t> </a:t>
            </a:r>
            <a:r>
              <a:rPr lang="en-US" dirty="0" err="1"/>
              <a:t>mendefinisikan</a:t>
            </a:r>
            <a:r>
              <a:rPr lang="en-US" dirty="0"/>
              <a:t> </a:t>
            </a:r>
            <a:r>
              <a:rPr lang="en-US" dirty="0" err="1"/>
              <a:t>makna</a:t>
            </a:r>
            <a:r>
              <a:rPr lang="en-US" dirty="0"/>
              <a:t> kata </a:t>
            </a:r>
            <a:r>
              <a:rPr lang="en-US" dirty="0" err="1"/>
              <a:t>sebagai</a:t>
            </a:r>
            <a:r>
              <a:rPr lang="en-US" dirty="0"/>
              <a:t> </a:t>
            </a:r>
            <a:r>
              <a:rPr lang="en-US" dirty="0" err="1"/>
              <a:t>vektor</a:t>
            </a:r>
            <a:r>
              <a:rPr lang="en-US" dirty="0"/>
              <a:t>, </a:t>
            </a:r>
            <a:r>
              <a:rPr lang="en-US" dirty="0" err="1"/>
              <a:t>daftar</a:t>
            </a:r>
            <a:r>
              <a:rPr lang="en-US" dirty="0"/>
              <a:t> </a:t>
            </a:r>
            <a:r>
              <a:rPr lang="en-US" dirty="0" err="1"/>
              <a:t>angka</a:t>
            </a:r>
            <a:r>
              <a:rPr lang="en-US" dirty="0"/>
              <a:t>, </a:t>
            </a:r>
            <a:r>
              <a:rPr lang="en-US" dirty="0" err="1"/>
              <a:t>titik</a:t>
            </a:r>
            <a:r>
              <a:rPr lang="en-US" dirty="0"/>
              <a:t> </a:t>
            </a:r>
            <a:r>
              <a:rPr lang="en-US" dirty="0" err="1"/>
              <a:t>dalam</a:t>
            </a:r>
            <a:r>
              <a:rPr lang="en-US" dirty="0"/>
              <a:t> </a:t>
            </a:r>
            <a:r>
              <a:rPr lang="en-US" dirty="0" err="1"/>
              <a:t>ruang</a:t>
            </a:r>
            <a:r>
              <a:rPr lang="en-US" dirty="0"/>
              <a:t> </a:t>
            </a:r>
            <a:r>
              <a:rPr lang="en-US" dirty="0" err="1" smtClean="0"/>
              <a:t>dimensi</a:t>
            </a:r>
            <a:r>
              <a:rPr lang="en-US" dirty="0" smtClean="0"/>
              <a:t> N. </a:t>
            </a:r>
          </a:p>
        </p:txBody>
      </p:sp>
    </p:spTree>
    <p:extLst>
      <p:ext uri="{BB962C8B-B14F-4D97-AF65-F5344CB8AC3E}">
        <p14:creationId xmlns:p14="http://schemas.microsoft.com/office/powerpoint/2010/main" val="225468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err="1" smtClean="0"/>
              <a:t>Contoh</a:t>
            </a:r>
            <a:r>
              <a:rPr lang="en-US" dirty="0" smtClean="0"/>
              <a:t> </a:t>
            </a:r>
            <a:r>
              <a:rPr lang="en-US" dirty="0" err="1" smtClean="0"/>
              <a:t>proyeksi</a:t>
            </a:r>
            <a:r>
              <a:rPr lang="en-US" dirty="0" smtClean="0"/>
              <a:t> </a:t>
            </a:r>
            <a:r>
              <a:rPr lang="en-US" dirty="0" err="1"/>
              <a:t>dua</a:t>
            </a:r>
            <a:r>
              <a:rPr lang="en-US" dirty="0"/>
              <a:t> </a:t>
            </a:r>
            <a:r>
              <a:rPr lang="en-US" dirty="0" err="1"/>
              <a:t>dimensi</a:t>
            </a:r>
            <a:r>
              <a:rPr lang="en-US" dirty="0"/>
              <a:t> (t-SNE) embedding </a:t>
            </a:r>
            <a:r>
              <a:rPr lang="en-US" dirty="0" err="1"/>
              <a:t>untuk</a:t>
            </a:r>
            <a:r>
              <a:rPr lang="en-US" dirty="0"/>
              <a:t> </a:t>
            </a:r>
            <a:r>
              <a:rPr lang="en-US" dirty="0" err="1"/>
              <a:t>beberapa</a:t>
            </a:r>
            <a:r>
              <a:rPr lang="en-US" dirty="0"/>
              <a:t> kata </a:t>
            </a:r>
            <a:r>
              <a:rPr lang="en-US" dirty="0" err="1"/>
              <a:t>dan</a:t>
            </a:r>
            <a:r>
              <a:rPr lang="en-US" dirty="0"/>
              <a:t> </a:t>
            </a:r>
            <a:r>
              <a:rPr lang="en-US" dirty="0" err="1"/>
              <a:t>frasa</a:t>
            </a:r>
            <a:r>
              <a:rPr lang="en-US" dirty="0"/>
              <a:t>, </a:t>
            </a:r>
            <a:r>
              <a:rPr lang="en-US" dirty="0" err="1"/>
              <a:t>menunjukkan</a:t>
            </a:r>
            <a:r>
              <a:rPr lang="en-US" dirty="0"/>
              <a:t> </a:t>
            </a:r>
            <a:r>
              <a:rPr lang="en-US" dirty="0" err="1"/>
              <a:t>bahwa</a:t>
            </a:r>
            <a:r>
              <a:rPr lang="en-US" dirty="0"/>
              <a:t> kata-kata </a:t>
            </a:r>
            <a:r>
              <a:rPr lang="en-US" dirty="0" err="1"/>
              <a:t>dengan</a:t>
            </a:r>
            <a:r>
              <a:rPr lang="en-US" dirty="0"/>
              <a:t> </a:t>
            </a:r>
            <a:r>
              <a:rPr lang="en-US" dirty="0" err="1"/>
              <a:t>makna</a:t>
            </a:r>
            <a:r>
              <a:rPr lang="en-US" dirty="0"/>
              <a:t> yang </a:t>
            </a:r>
            <a:r>
              <a:rPr lang="en-US" dirty="0" err="1"/>
              <a:t>serupa</a:t>
            </a:r>
            <a:r>
              <a:rPr lang="en-US" dirty="0"/>
              <a:t> </a:t>
            </a:r>
            <a:r>
              <a:rPr lang="en-US" dirty="0" err="1"/>
              <a:t>berada</a:t>
            </a:r>
            <a:r>
              <a:rPr lang="en-US" dirty="0"/>
              <a:t> di </a:t>
            </a:r>
            <a:r>
              <a:rPr lang="en-US" dirty="0" err="1" smtClean="0"/>
              <a:t>ruang</a:t>
            </a:r>
            <a:r>
              <a:rPr lang="en-US" dirty="0" smtClean="0"/>
              <a:t> yang </a:t>
            </a:r>
            <a:r>
              <a:rPr lang="en-US" dirty="0" err="1" smtClean="0"/>
              <a:t>berdekatan</a:t>
            </a:r>
            <a:r>
              <a:rPr lang="en-US" dirty="0" smtClean="0"/>
              <a:t>. </a:t>
            </a:r>
          </a:p>
        </p:txBody>
      </p:sp>
      <p:pic>
        <p:nvPicPr>
          <p:cNvPr id="4" name="Picture 3"/>
          <p:cNvPicPr>
            <a:picLocks noChangeAspect="1"/>
          </p:cNvPicPr>
          <p:nvPr/>
        </p:nvPicPr>
        <p:blipFill>
          <a:blip r:embed="rId2"/>
          <a:stretch>
            <a:fillRect/>
          </a:stretch>
        </p:blipFill>
        <p:spPr>
          <a:xfrm>
            <a:off x="2527060" y="1712280"/>
            <a:ext cx="6977548" cy="3336437"/>
          </a:xfrm>
          <a:prstGeom prst="rect">
            <a:avLst/>
          </a:prstGeom>
        </p:spPr>
      </p:pic>
    </p:spTree>
    <p:extLst>
      <p:ext uri="{BB962C8B-B14F-4D97-AF65-F5344CB8AC3E}">
        <p14:creationId xmlns:p14="http://schemas.microsoft.com/office/powerpoint/2010/main" val="306334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err="1"/>
              <a:t>Gagasan</a:t>
            </a:r>
            <a:r>
              <a:rPr lang="en-US" dirty="0"/>
              <a:t> </a:t>
            </a:r>
            <a:r>
              <a:rPr lang="en-US" dirty="0" err="1"/>
              <a:t>semantik</a:t>
            </a:r>
            <a:r>
              <a:rPr lang="en-US" dirty="0"/>
              <a:t> </a:t>
            </a:r>
            <a:r>
              <a:rPr lang="en-US" dirty="0" err="1"/>
              <a:t>vektor</a:t>
            </a:r>
            <a:r>
              <a:rPr lang="en-US" dirty="0"/>
              <a:t> </a:t>
            </a:r>
            <a:r>
              <a:rPr lang="en-US" dirty="0" err="1" smtClean="0"/>
              <a:t>merepresentasikan</a:t>
            </a:r>
            <a:r>
              <a:rPr lang="en-US" dirty="0" smtClean="0"/>
              <a:t> </a:t>
            </a:r>
            <a:r>
              <a:rPr lang="en-US" dirty="0" err="1"/>
              <a:t>sebuah</a:t>
            </a:r>
            <a:r>
              <a:rPr lang="en-US" dirty="0"/>
              <a:t> kata </a:t>
            </a:r>
            <a:r>
              <a:rPr lang="en-US" dirty="0" err="1"/>
              <a:t>sebagai</a:t>
            </a:r>
            <a:r>
              <a:rPr lang="en-US" dirty="0"/>
              <a:t> </a:t>
            </a:r>
            <a:r>
              <a:rPr lang="en-US" dirty="0" err="1"/>
              <a:t>suatu</a:t>
            </a:r>
            <a:r>
              <a:rPr lang="en-US" dirty="0"/>
              <a:t> </a:t>
            </a:r>
            <a:r>
              <a:rPr lang="en-US" dirty="0" err="1"/>
              <a:t>titik</a:t>
            </a:r>
            <a:r>
              <a:rPr lang="en-US" dirty="0"/>
              <a:t> </a:t>
            </a:r>
            <a:r>
              <a:rPr lang="en-US" dirty="0" err="1"/>
              <a:t>dalam</a:t>
            </a:r>
            <a:r>
              <a:rPr lang="en-US" dirty="0"/>
              <a:t> </a:t>
            </a:r>
            <a:r>
              <a:rPr lang="en-US" dirty="0" err="1"/>
              <a:t>ruang</a:t>
            </a:r>
            <a:r>
              <a:rPr lang="en-US" dirty="0"/>
              <a:t> </a:t>
            </a:r>
            <a:r>
              <a:rPr lang="en-US" dirty="0" err="1"/>
              <a:t>semantik</a:t>
            </a:r>
            <a:r>
              <a:rPr lang="en-US" dirty="0"/>
              <a:t> </a:t>
            </a:r>
            <a:r>
              <a:rPr lang="en-US" dirty="0" err="1" smtClean="0"/>
              <a:t>multidimensi</a:t>
            </a:r>
            <a:r>
              <a:rPr lang="en-US" dirty="0" smtClean="0"/>
              <a:t>.</a:t>
            </a:r>
          </a:p>
          <a:p>
            <a:r>
              <a:rPr lang="en-US" dirty="0" err="1" smtClean="0"/>
              <a:t>Vektor</a:t>
            </a:r>
            <a:r>
              <a:rPr lang="en-US" dirty="0" smtClean="0"/>
              <a:t> </a:t>
            </a:r>
            <a:r>
              <a:rPr lang="en-US" dirty="0" err="1"/>
              <a:t>untuk</a:t>
            </a:r>
            <a:r>
              <a:rPr lang="en-US" dirty="0"/>
              <a:t> </a:t>
            </a:r>
            <a:r>
              <a:rPr lang="en-US" dirty="0" err="1"/>
              <a:t>mewakili</a:t>
            </a:r>
            <a:r>
              <a:rPr lang="en-US" dirty="0"/>
              <a:t> kata </a:t>
            </a:r>
            <a:r>
              <a:rPr lang="en-US" dirty="0" err="1"/>
              <a:t>umumnya</a:t>
            </a:r>
            <a:r>
              <a:rPr lang="en-US" dirty="0"/>
              <a:t> </a:t>
            </a:r>
            <a:r>
              <a:rPr lang="en-US" dirty="0" err="1"/>
              <a:t>disebut</a:t>
            </a:r>
            <a:r>
              <a:rPr lang="en-US" dirty="0"/>
              <a:t> </a:t>
            </a:r>
            <a:r>
              <a:rPr lang="en-US" dirty="0" err="1"/>
              <a:t>embeddings</a:t>
            </a:r>
            <a:r>
              <a:rPr lang="en-US" dirty="0"/>
              <a:t>, </a:t>
            </a:r>
            <a:r>
              <a:rPr lang="en-US" dirty="0" err="1"/>
              <a:t>karena</a:t>
            </a:r>
            <a:r>
              <a:rPr lang="en-US" dirty="0"/>
              <a:t> kata </a:t>
            </a:r>
            <a:r>
              <a:rPr lang="en-US" dirty="0" err="1"/>
              <a:t>tersebut</a:t>
            </a:r>
            <a:r>
              <a:rPr lang="en-US" dirty="0"/>
              <a:t> </a:t>
            </a:r>
            <a:r>
              <a:rPr lang="en-US" dirty="0" err="1"/>
              <a:t>tertanam</a:t>
            </a:r>
            <a:r>
              <a:rPr lang="en-US" dirty="0"/>
              <a:t> </a:t>
            </a:r>
            <a:r>
              <a:rPr lang="en-US" dirty="0" err="1"/>
              <a:t>dalam</a:t>
            </a:r>
            <a:r>
              <a:rPr lang="en-US" dirty="0"/>
              <a:t> </a:t>
            </a:r>
            <a:r>
              <a:rPr lang="en-US" dirty="0" err="1"/>
              <a:t>ruang</a:t>
            </a:r>
            <a:r>
              <a:rPr lang="en-US" dirty="0"/>
              <a:t> </a:t>
            </a:r>
            <a:r>
              <a:rPr lang="en-US" dirty="0" err="1"/>
              <a:t>vektor</a:t>
            </a:r>
            <a:r>
              <a:rPr lang="en-US" dirty="0"/>
              <a:t> </a:t>
            </a:r>
            <a:r>
              <a:rPr lang="en-US" dirty="0" err="1"/>
              <a:t>tertentu</a:t>
            </a:r>
            <a:r>
              <a:rPr lang="en-US" dirty="0" smtClean="0"/>
              <a:t>.</a:t>
            </a:r>
          </a:p>
          <a:p>
            <a:r>
              <a:rPr lang="en-US" dirty="0" err="1"/>
              <a:t>Gambar</a:t>
            </a:r>
            <a:r>
              <a:rPr lang="en-US" dirty="0"/>
              <a:t> </a:t>
            </a:r>
            <a:r>
              <a:rPr lang="en-US" dirty="0" err="1" smtClean="0"/>
              <a:t>sebelumnya</a:t>
            </a:r>
            <a:r>
              <a:rPr lang="en-US" dirty="0" smtClean="0"/>
              <a:t> </a:t>
            </a:r>
            <a:r>
              <a:rPr lang="en-US" dirty="0" err="1" smtClean="0"/>
              <a:t>menampilkan</a:t>
            </a:r>
            <a:r>
              <a:rPr lang="en-US" dirty="0" smtClean="0"/>
              <a:t> </a:t>
            </a:r>
            <a:r>
              <a:rPr lang="en-US" dirty="0" err="1"/>
              <a:t>visualisasi</a:t>
            </a:r>
            <a:r>
              <a:rPr lang="en-US" dirty="0"/>
              <a:t> </a:t>
            </a:r>
            <a:r>
              <a:rPr lang="en-US" dirty="0" err="1"/>
              <a:t>embeddings</a:t>
            </a:r>
            <a:r>
              <a:rPr lang="en-US" dirty="0"/>
              <a:t> yang </a:t>
            </a:r>
            <a:r>
              <a:rPr lang="en-US" dirty="0" err="1"/>
              <a:t>dipelajari</a:t>
            </a:r>
            <a:r>
              <a:rPr lang="en-US" dirty="0"/>
              <a:t> </a:t>
            </a:r>
            <a:r>
              <a:rPr lang="en-US" dirty="0" err="1"/>
              <a:t>untuk</a:t>
            </a:r>
            <a:r>
              <a:rPr lang="en-US" dirty="0"/>
              <a:t> </a:t>
            </a:r>
            <a:r>
              <a:rPr lang="en-US" dirty="0" err="1" smtClean="0"/>
              <a:t>pekerjaan</a:t>
            </a:r>
            <a:r>
              <a:rPr lang="en-US" dirty="0" smtClean="0"/>
              <a:t> </a:t>
            </a:r>
            <a:r>
              <a:rPr lang="en-US" dirty="0" err="1"/>
              <a:t>analisis</a:t>
            </a:r>
            <a:r>
              <a:rPr lang="en-US" dirty="0"/>
              <a:t> </a:t>
            </a:r>
            <a:r>
              <a:rPr lang="en-US" dirty="0" err="1"/>
              <a:t>sentimen</a:t>
            </a:r>
            <a:r>
              <a:rPr lang="en-US" dirty="0"/>
              <a:t>, </a:t>
            </a:r>
            <a:r>
              <a:rPr lang="en-US" dirty="0" smtClean="0"/>
              <a:t>yang </a:t>
            </a:r>
            <a:r>
              <a:rPr lang="en-US" dirty="0" err="1" smtClean="0"/>
              <a:t>diproyeksikan</a:t>
            </a:r>
            <a:r>
              <a:rPr lang="en-US" dirty="0" smtClean="0"/>
              <a:t> </a:t>
            </a:r>
            <a:r>
              <a:rPr lang="en-US" dirty="0" err="1" smtClean="0"/>
              <a:t>ke</a:t>
            </a:r>
            <a:r>
              <a:rPr lang="en-US" dirty="0" smtClean="0"/>
              <a:t> </a:t>
            </a:r>
            <a:r>
              <a:rPr lang="en-US" dirty="0" err="1" smtClean="0"/>
              <a:t>dalam</a:t>
            </a:r>
            <a:r>
              <a:rPr lang="en-US" dirty="0" smtClean="0"/>
              <a:t> </a:t>
            </a:r>
            <a:r>
              <a:rPr lang="en-US" dirty="0" err="1"/>
              <a:t>ruang</a:t>
            </a:r>
            <a:r>
              <a:rPr lang="en-US" dirty="0"/>
              <a:t> </a:t>
            </a:r>
            <a:r>
              <a:rPr lang="en-US" dirty="0" err="1"/>
              <a:t>dua</a:t>
            </a:r>
            <a:r>
              <a:rPr lang="en-US" dirty="0"/>
              <a:t> </a:t>
            </a:r>
            <a:r>
              <a:rPr lang="en-US" dirty="0" err="1"/>
              <a:t>dimensi</a:t>
            </a:r>
            <a:r>
              <a:rPr lang="en-US" dirty="0"/>
              <a:t>.</a:t>
            </a:r>
            <a:endParaRPr lang="en-US" dirty="0" smtClean="0"/>
          </a:p>
        </p:txBody>
      </p:sp>
    </p:spTree>
    <p:extLst>
      <p:ext uri="{BB962C8B-B14F-4D97-AF65-F5344CB8AC3E}">
        <p14:creationId xmlns:p14="http://schemas.microsoft.com/office/powerpoint/2010/main" val="2665344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err="1" smtClean="0"/>
              <a:t>Pada</a:t>
            </a:r>
            <a:r>
              <a:rPr lang="en-US" dirty="0" smtClean="0"/>
              <a:t> </a:t>
            </a:r>
            <a:r>
              <a:rPr lang="en-US" dirty="0" err="1" smtClean="0"/>
              <a:t>saat</a:t>
            </a:r>
            <a:r>
              <a:rPr lang="en-US" dirty="0" smtClean="0"/>
              <a:t> </a:t>
            </a:r>
            <a:r>
              <a:rPr lang="en-US" dirty="0" err="1" smtClean="0"/>
              <a:t>ini</a:t>
            </a:r>
            <a:r>
              <a:rPr lang="en-US" dirty="0" smtClean="0"/>
              <a:t>, model </a:t>
            </a:r>
            <a:r>
              <a:rPr lang="en-US" dirty="0" err="1" smtClean="0"/>
              <a:t>vektor</a:t>
            </a:r>
            <a:r>
              <a:rPr lang="en-US" dirty="0" smtClean="0"/>
              <a:t> </a:t>
            </a:r>
            <a:r>
              <a:rPr lang="en-US" dirty="0" err="1" smtClean="0"/>
              <a:t>makna</a:t>
            </a:r>
            <a:r>
              <a:rPr lang="en-US" dirty="0" smtClean="0"/>
              <a:t> </a:t>
            </a:r>
            <a:r>
              <a:rPr lang="en-US" dirty="0" err="1"/>
              <a:t>merupakan</a:t>
            </a:r>
            <a:r>
              <a:rPr lang="en-US" dirty="0"/>
              <a:t> </a:t>
            </a:r>
            <a:r>
              <a:rPr lang="en-US" dirty="0" err="1"/>
              <a:t>cara</a:t>
            </a:r>
            <a:r>
              <a:rPr lang="en-US" dirty="0"/>
              <a:t> </a:t>
            </a:r>
            <a:r>
              <a:rPr lang="en-US" dirty="0" err="1"/>
              <a:t>standar</a:t>
            </a:r>
            <a:r>
              <a:rPr lang="en-US" dirty="0"/>
              <a:t> </a:t>
            </a:r>
            <a:r>
              <a:rPr lang="en-US" dirty="0" err="1"/>
              <a:t>untuk</a:t>
            </a:r>
            <a:r>
              <a:rPr lang="en-US" dirty="0"/>
              <a:t> </a:t>
            </a:r>
            <a:r>
              <a:rPr lang="en-US" dirty="0" err="1"/>
              <a:t>mewakili</a:t>
            </a:r>
            <a:r>
              <a:rPr lang="en-US" dirty="0"/>
              <a:t> </a:t>
            </a:r>
            <a:r>
              <a:rPr lang="en-US" dirty="0" err="1"/>
              <a:t>makna</a:t>
            </a:r>
            <a:r>
              <a:rPr lang="en-US" dirty="0"/>
              <a:t> kata-kata </a:t>
            </a:r>
            <a:r>
              <a:rPr lang="en-US" dirty="0" err="1"/>
              <a:t>dalam</a:t>
            </a:r>
            <a:r>
              <a:rPr lang="en-US" dirty="0"/>
              <a:t> </a:t>
            </a:r>
            <a:r>
              <a:rPr lang="en-US" dirty="0" smtClean="0"/>
              <a:t>NLP. </a:t>
            </a:r>
            <a:r>
              <a:rPr lang="en-US" dirty="0" err="1" smtClean="0"/>
              <a:t>Terdapat</a:t>
            </a:r>
            <a:r>
              <a:rPr lang="en-US" dirty="0" smtClean="0"/>
              <a:t> </a:t>
            </a:r>
            <a:r>
              <a:rPr lang="en-US" dirty="0" err="1"/>
              <a:t>dua</a:t>
            </a:r>
            <a:r>
              <a:rPr lang="en-US" dirty="0"/>
              <a:t> model yang paling </a:t>
            </a:r>
            <a:r>
              <a:rPr lang="en-US" dirty="0" err="1"/>
              <a:t>umum</a:t>
            </a:r>
            <a:r>
              <a:rPr lang="en-US" dirty="0"/>
              <a:t> </a:t>
            </a:r>
            <a:r>
              <a:rPr lang="en-US" dirty="0" err="1" smtClean="0"/>
              <a:t>digunakan</a:t>
            </a:r>
            <a:r>
              <a:rPr lang="en-US" dirty="0"/>
              <a:t>:</a:t>
            </a:r>
            <a:endParaRPr lang="en-US" dirty="0" smtClean="0"/>
          </a:p>
          <a:p>
            <a:r>
              <a:rPr lang="en-US" dirty="0" smtClean="0"/>
              <a:t>Model </a:t>
            </a:r>
            <a:r>
              <a:rPr lang="en-US" dirty="0" err="1" smtClean="0">
                <a:solidFill>
                  <a:srgbClr val="FF0000"/>
                </a:solidFill>
              </a:rPr>
              <a:t>tf-idf</a:t>
            </a:r>
            <a:r>
              <a:rPr lang="en-US" dirty="0" smtClean="0"/>
              <a:t>, </a:t>
            </a:r>
            <a:r>
              <a:rPr lang="en-US" dirty="0"/>
              <a:t>di </a:t>
            </a:r>
            <a:r>
              <a:rPr lang="en-US" dirty="0" err="1"/>
              <a:t>mana</a:t>
            </a:r>
            <a:r>
              <a:rPr lang="en-US" dirty="0"/>
              <a:t> </a:t>
            </a:r>
            <a:r>
              <a:rPr lang="en-US" dirty="0" err="1"/>
              <a:t>makna</a:t>
            </a:r>
            <a:r>
              <a:rPr lang="en-US" dirty="0"/>
              <a:t> kata </a:t>
            </a:r>
            <a:r>
              <a:rPr lang="en-US" dirty="0" err="1"/>
              <a:t>didefinisikan</a:t>
            </a:r>
            <a:r>
              <a:rPr lang="en-US" dirty="0"/>
              <a:t> </a:t>
            </a:r>
            <a:r>
              <a:rPr lang="en-US" dirty="0" err="1"/>
              <a:t>oleh</a:t>
            </a:r>
            <a:r>
              <a:rPr lang="en-US" dirty="0"/>
              <a:t> </a:t>
            </a:r>
            <a:r>
              <a:rPr lang="en-US" dirty="0" err="1"/>
              <a:t>fungsi</a:t>
            </a:r>
            <a:r>
              <a:rPr lang="en-US" dirty="0"/>
              <a:t> </a:t>
            </a:r>
            <a:r>
              <a:rPr lang="en-US" dirty="0" err="1"/>
              <a:t>sederhana</a:t>
            </a:r>
            <a:r>
              <a:rPr lang="en-US" dirty="0"/>
              <a:t> </a:t>
            </a:r>
            <a:r>
              <a:rPr lang="en-US" dirty="0" err="1"/>
              <a:t>dari</a:t>
            </a:r>
            <a:r>
              <a:rPr lang="en-US" dirty="0"/>
              <a:t> </a:t>
            </a:r>
            <a:r>
              <a:rPr lang="en-US" dirty="0" err="1"/>
              <a:t>jumlah</a:t>
            </a:r>
            <a:r>
              <a:rPr lang="en-US" dirty="0"/>
              <a:t> kata di </a:t>
            </a:r>
            <a:r>
              <a:rPr lang="en-US" dirty="0" err="1" smtClean="0"/>
              <a:t>dekatnya</a:t>
            </a:r>
            <a:r>
              <a:rPr lang="en-US" dirty="0" smtClean="0"/>
              <a:t>.</a:t>
            </a:r>
          </a:p>
          <a:p>
            <a:r>
              <a:rPr lang="en-US" dirty="0" err="1" smtClean="0"/>
              <a:t>Metode</a:t>
            </a:r>
            <a:r>
              <a:rPr lang="en-US" dirty="0" smtClean="0"/>
              <a:t> </a:t>
            </a:r>
            <a:r>
              <a:rPr lang="en-US" dirty="0" err="1"/>
              <a:t>ini</a:t>
            </a:r>
            <a:r>
              <a:rPr lang="en-US" dirty="0"/>
              <a:t> </a:t>
            </a:r>
            <a:r>
              <a:rPr lang="en-US" dirty="0" err="1"/>
              <a:t>menghasilkan</a:t>
            </a:r>
            <a:r>
              <a:rPr lang="en-US" dirty="0"/>
              <a:t> </a:t>
            </a:r>
            <a:r>
              <a:rPr lang="en-US" dirty="0" err="1"/>
              <a:t>vektor</a:t>
            </a:r>
            <a:r>
              <a:rPr lang="en-US" dirty="0"/>
              <a:t> yang </a:t>
            </a:r>
            <a:r>
              <a:rPr lang="en-US" dirty="0" err="1"/>
              <a:t>sangat</a:t>
            </a:r>
            <a:r>
              <a:rPr lang="en-US" dirty="0"/>
              <a:t> </a:t>
            </a:r>
            <a:r>
              <a:rPr lang="en-US" dirty="0" err="1"/>
              <a:t>panjang</a:t>
            </a:r>
            <a:r>
              <a:rPr lang="en-US" dirty="0"/>
              <a:t> yang </a:t>
            </a:r>
            <a:r>
              <a:rPr lang="en-US" dirty="0" err="1" smtClean="0"/>
              <a:t>tersebar</a:t>
            </a:r>
            <a:r>
              <a:rPr lang="en-US" dirty="0" smtClean="0"/>
              <a:t> </a:t>
            </a:r>
            <a:r>
              <a:rPr lang="en-US" dirty="0" err="1" smtClean="0"/>
              <a:t>dan</a:t>
            </a:r>
            <a:r>
              <a:rPr lang="en-US" dirty="0" smtClean="0"/>
              <a:t> </a:t>
            </a:r>
            <a:r>
              <a:rPr lang="en-US" dirty="0" err="1" smtClean="0"/>
              <a:t>jarang-jarang</a:t>
            </a:r>
            <a:r>
              <a:rPr lang="en-US" dirty="0" smtClean="0"/>
              <a:t> (</a:t>
            </a:r>
            <a:r>
              <a:rPr lang="en-US" i="1" dirty="0" smtClean="0"/>
              <a:t>sparse</a:t>
            </a:r>
            <a:r>
              <a:rPr lang="en-US" dirty="0" smtClean="0"/>
              <a:t>), </a:t>
            </a:r>
            <a:r>
              <a:rPr lang="en-US" dirty="0" err="1" smtClean="0"/>
              <a:t>misal</a:t>
            </a:r>
            <a:r>
              <a:rPr lang="en-US" dirty="0" smtClean="0"/>
              <a:t> </a:t>
            </a:r>
            <a:r>
              <a:rPr lang="en-US" dirty="0" err="1" smtClean="0"/>
              <a:t>sebagian</a:t>
            </a:r>
            <a:r>
              <a:rPr lang="en-US" dirty="0" smtClean="0"/>
              <a:t> </a:t>
            </a:r>
            <a:r>
              <a:rPr lang="en-US" dirty="0" err="1"/>
              <a:t>besar</a:t>
            </a:r>
            <a:r>
              <a:rPr lang="en-US" dirty="0"/>
              <a:t> </a:t>
            </a:r>
            <a:r>
              <a:rPr lang="en-US" dirty="0" err="1" smtClean="0"/>
              <a:t>vektor</a:t>
            </a:r>
            <a:r>
              <a:rPr lang="en-US" dirty="0" smtClean="0"/>
              <a:t> </a:t>
            </a:r>
            <a:r>
              <a:rPr lang="en-US" dirty="0" err="1" smtClean="0"/>
              <a:t>mengandung</a:t>
            </a:r>
            <a:r>
              <a:rPr lang="en-US" dirty="0" smtClean="0"/>
              <a:t> </a:t>
            </a:r>
            <a:r>
              <a:rPr lang="en-US" dirty="0" err="1"/>
              <a:t>nol</a:t>
            </a:r>
            <a:r>
              <a:rPr lang="en-US" dirty="0"/>
              <a:t> (</a:t>
            </a:r>
            <a:r>
              <a:rPr lang="en-US" dirty="0" err="1"/>
              <a:t>karena</a:t>
            </a:r>
            <a:r>
              <a:rPr lang="en-US" dirty="0"/>
              <a:t> </a:t>
            </a:r>
            <a:r>
              <a:rPr lang="en-US" dirty="0" err="1"/>
              <a:t>sebagian</a:t>
            </a:r>
            <a:r>
              <a:rPr lang="en-US" dirty="0"/>
              <a:t> </a:t>
            </a:r>
            <a:r>
              <a:rPr lang="en-US" dirty="0" err="1"/>
              <a:t>besar</a:t>
            </a:r>
            <a:r>
              <a:rPr lang="en-US" dirty="0"/>
              <a:t> kata </a:t>
            </a:r>
            <a:r>
              <a:rPr lang="en-US" dirty="0" err="1"/>
              <a:t>tidak</a:t>
            </a:r>
            <a:r>
              <a:rPr lang="en-US" dirty="0"/>
              <a:t> </a:t>
            </a:r>
            <a:r>
              <a:rPr lang="en-US" dirty="0" err="1"/>
              <a:t>pernah</a:t>
            </a:r>
            <a:r>
              <a:rPr lang="en-US" dirty="0"/>
              <a:t> </a:t>
            </a:r>
            <a:r>
              <a:rPr lang="en-US" dirty="0" err="1"/>
              <a:t>muncul</a:t>
            </a:r>
            <a:r>
              <a:rPr lang="en-US" dirty="0"/>
              <a:t> </a:t>
            </a:r>
            <a:r>
              <a:rPr lang="en-US" dirty="0" err="1"/>
              <a:t>dalam</a:t>
            </a:r>
            <a:r>
              <a:rPr lang="en-US" dirty="0"/>
              <a:t> </a:t>
            </a:r>
            <a:r>
              <a:rPr lang="en-US" dirty="0" err="1"/>
              <a:t>konteks</a:t>
            </a:r>
            <a:r>
              <a:rPr lang="en-US" dirty="0"/>
              <a:t> </a:t>
            </a:r>
            <a:r>
              <a:rPr lang="en-US" dirty="0" err="1" smtClean="0"/>
              <a:t>lainnya</a:t>
            </a:r>
            <a:r>
              <a:rPr lang="en-US" dirty="0" smtClean="0"/>
              <a:t>).</a:t>
            </a:r>
          </a:p>
        </p:txBody>
      </p:sp>
    </p:spTree>
    <p:extLst>
      <p:ext uri="{BB962C8B-B14F-4D97-AF65-F5344CB8AC3E}">
        <p14:creationId xmlns:p14="http://schemas.microsoft.com/office/powerpoint/2010/main" val="995514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Vector Semantics</a:t>
            </a:r>
          </a:p>
        </p:txBody>
      </p:sp>
      <p:sp>
        <p:nvSpPr>
          <p:cNvPr id="3" name="Content Placeholder 2"/>
          <p:cNvSpPr>
            <a:spLocks noGrp="1"/>
          </p:cNvSpPr>
          <p:nvPr>
            <p:ph idx="1"/>
          </p:nvPr>
        </p:nvSpPr>
        <p:spPr/>
        <p:txBody>
          <a:bodyPr>
            <a:normAutofit/>
          </a:bodyPr>
          <a:lstStyle/>
          <a:p>
            <a:r>
              <a:rPr lang="en-US" dirty="0" err="1" smtClean="0"/>
              <a:t>Selanjutnya</a:t>
            </a:r>
            <a:r>
              <a:rPr lang="en-US" dirty="0" smtClean="0"/>
              <a:t> </a:t>
            </a:r>
            <a:r>
              <a:rPr lang="en-US" dirty="0" err="1" smtClean="0"/>
              <a:t>ada</a:t>
            </a:r>
            <a:r>
              <a:rPr lang="en-US" dirty="0" smtClean="0"/>
              <a:t> </a:t>
            </a:r>
            <a:r>
              <a:rPr lang="en-US" dirty="0"/>
              <a:t>model </a:t>
            </a:r>
            <a:r>
              <a:rPr lang="en-US" dirty="0">
                <a:solidFill>
                  <a:srgbClr val="FF0000"/>
                </a:solidFill>
              </a:rPr>
              <a:t>word2vec</a:t>
            </a:r>
            <a:r>
              <a:rPr lang="en-US" dirty="0"/>
              <a:t>, </a:t>
            </a:r>
            <a:r>
              <a:rPr lang="en-US" dirty="0" err="1"/>
              <a:t>salah</a:t>
            </a:r>
            <a:r>
              <a:rPr lang="en-US" dirty="0"/>
              <a:t> </a:t>
            </a:r>
            <a:r>
              <a:rPr lang="en-US" dirty="0" err="1"/>
              <a:t>satu</a:t>
            </a:r>
            <a:r>
              <a:rPr lang="en-US" dirty="0"/>
              <a:t> </a:t>
            </a:r>
            <a:r>
              <a:rPr lang="en-US" dirty="0" err="1" smtClean="0"/>
              <a:t>cara</a:t>
            </a:r>
            <a:r>
              <a:rPr lang="en-US" dirty="0" smtClean="0"/>
              <a:t> </a:t>
            </a:r>
            <a:r>
              <a:rPr lang="en-US" dirty="0" err="1"/>
              <a:t>untuk</a:t>
            </a:r>
            <a:r>
              <a:rPr lang="en-US" dirty="0"/>
              <a:t> </a:t>
            </a:r>
            <a:r>
              <a:rPr lang="en-US" dirty="0" err="1"/>
              <a:t>membangun</a:t>
            </a:r>
            <a:r>
              <a:rPr lang="en-US" dirty="0"/>
              <a:t> </a:t>
            </a:r>
            <a:r>
              <a:rPr lang="en-US" dirty="0" err="1"/>
              <a:t>vektor</a:t>
            </a:r>
            <a:r>
              <a:rPr lang="en-US" dirty="0"/>
              <a:t> </a:t>
            </a:r>
            <a:r>
              <a:rPr lang="en-US" dirty="0" err="1"/>
              <a:t>pendek</a:t>
            </a:r>
            <a:r>
              <a:rPr lang="en-US" dirty="0"/>
              <a:t> </a:t>
            </a:r>
            <a:r>
              <a:rPr lang="en-US" dirty="0" err="1"/>
              <a:t>dan</a:t>
            </a:r>
            <a:r>
              <a:rPr lang="en-US" dirty="0"/>
              <a:t> </a:t>
            </a:r>
            <a:r>
              <a:rPr lang="en-US" dirty="0" err="1"/>
              <a:t>padat</a:t>
            </a:r>
            <a:r>
              <a:rPr lang="en-US" dirty="0"/>
              <a:t> yang </a:t>
            </a:r>
            <a:r>
              <a:rPr lang="en-US" dirty="0" err="1"/>
              <a:t>memiliki</a:t>
            </a:r>
            <a:r>
              <a:rPr lang="en-US" dirty="0"/>
              <a:t> </a:t>
            </a:r>
            <a:r>
              <a:rPr lang="en-US" dirty="0" err="1"/>
              <a:t>sifat</a:t>
            </a:r>
            <a:r>
              <a:rPr lang="en-US" dirty="0"/>
              <a:t> </a:t>
            </a:r>
            <a:r>
              <a:rPr lang="en-US" dirty="0" err="1"/>
              <a:t>semantik</a:t>
            </a:r>
            <a:r>
              <a:rPr lang="en-US" dirty="0"/>
              <a:t> yang </a:t>
            </a:r>
            <a:r>
              <a:rPr lang="en-US" dirty="0" err="1"/>
              <a:t>berguna</a:t>
            </a:r>
            <a:r>
              <a:rPr lang="en-US" dirty="0"/>
              <a:t>.</a:t>
            </a:r>
          </a:p>
          <a:p>
            <a:r>
              <a:rPr lang="en-US" dirty="0" err="1" smtClean="0"/>
              <a:t>Sedangkan</a:t>
            </a:r>
            <a:r>
              <a:rPr lang="en-US" dirty="0" smtClean="0"/>
              <a:t> model </a:t>
            </a:r>
            <a:r>
              <a:rPr lang="en-US" dirty="0" smtClean="0">
                <a:solidFill>
                  <a:srgbClr val="FF0000"/>
                </a:solidFill>
              </a:rPr>
              <a:t>cosine</a:t>
            </a:r>
            <a:r>
              <a:rPr lang="en-US" dirty="0" smtClean="0"/>
              <a:t>, </a:t>
            </a:r>
            <a:r>
              <a:rPr lang="en-US" dirty="0" err="1" smtClean="0"/>
              <a:t>merupakan</a:t>
            </a:r>
            <a:r>
              <a:rPr lang="en-US" dirty="0" smtClean="0"/>
              <a:t> </a:t>
            </a:r>
            <a:r>
              <a:rPr lang="en-US" dirty="0" err="1" smtClean="0"/>
              <a:t>cara</a:t>
            </a:r>
            <a:r>
              <a:rPr lang="en-US" dirty="0" smtClean="0"/>
              <a:t> </a:t>
            </a:r>
            <a:r>
              <a:rPr lang="en-US" dirty="0" err="1"/>
              <a:t>standar</a:t>
            </a:r>
            <a:r>
              <a:rPr lang="en-US" dirty="0"/>
              <a:t> </a:t>
            </a:r>
            <a:r>
              <a:rPr lang="en-US" dirty="0" err="1"/>
              <a:t>untuk</a:t>
            </a:r>
            <a:r>
              <a:rPr lang="en-US" dirty="0"/>
              <a:t> </a:t>
            </a:r>
            <a:r>
              <a:rPr lang="en-US" dirty="0" err="1"/>
              <a:t>menggunakan</a:t>
            </a:r>
            <a:r>
              <a:rPr lang="en-US" dirty="0"/>
              <a:t> </a:t>
            </a:r>
            <a:r>
              <a:rPr lang="en-US" dirty="0" err="1"/>
              <a:t>embeddings</a:t>
            </a:r>
            <a:r>
              <a:rPr lang="en-US" dirty="0"/>
              <a:t> (</a:t>
            </a:r>
            <a:r>
              <a:rPr lang="en-US" dirty="0" err="1"/>
              <a:t>vektor</a:t>
            </a:r>
            <a:r>
              <a:rPr lang="en-US" dirty="0"/>
              <a:t>) </a:t>
            </a:r>
            <a:r>
              <a:rPr lang="en-US" dirty="0" err="1"/>
              <a:t>untuk</a:t>
            </a:r>
            <a:r>
              <a:rPr lang="en-US" dirty="0"/>
              <a:t> </a:t>
            </a:r>
            <a:r>
              <a:rPr lang="en-US" dirty="0" err="1"/>
              <a:t>menghitung</a:t>
            </a:r>
            <a:r>
              <a:rPr lang="en-US" dirty="0"/>
              <a:t> </a:t>
            </a:r>
            <a:r>
              <a:rPr lang="en-US" dirty="0" err="1"/>
              <a:t>fungsi</a:t>
            </a:r>
            <a:r>
              <a:rPr lang="en-US" dirty="0"/>
              <a:t> </a:t>
            </a:r>
            <a:r>
              <a:rPr lang="en-US" dirty="0" err="1"/>
              <a:t>seperti</a:t>
            </a:r>
            <a:r>
              <a:rPr lang="en-US" dirty="0"/>
              <a:t> </a:t>
            </a:r>
            <a:r>
              <a:rPr lang="en-US" dirty="0" err="1"/>
              <a:t>kesamaan</a:t>
            </a:r>
            <a:r>
              <a:rPr lang="en-US" dirty="0"/>
              <a:t> </a:t>
            </a:r>
            <a:r>
              <a:rPr lang="en-US" dirty="0" err="1"/>
              <a:t>semantik</a:t>
            </a:r>
            <a:r>
              <a:rPr lang="en-US" dirty="0"/>
              <a:t>, </a:t>
            </a:r>
            <a:r>
              <a:rPr lang="en-US" dirty="0" err="1"/>
              <a:t>kesamaan</a:t>
            </a:r>
            <a:r>
              <a:rPr lang="en-US" dirty="0"/>
              <a:t> </a:t>
            </a:r>
            <a:r>
              <a:rPr lang="en-US" dirty="0" err="1"/>
              <a:t>antara</a:t>
            </a:r>
            <a:r>
              <a:rPr lang="en-US" dirty="0"/>
              <a:t> </a:t>
            </a:r>
            <a:r>
              <a:rPr lang="en-US" dirty="0" err="1"/>
              <a:t>dua</a:t>
            </a:r>
            <a:r>
              <a:rPr lang="en-US" dirty="0"/>
              <a:t> kata, </a:t>
            </a:r>
            <a:r>
              <a:rPr lang="en-US" dirty="0" err="1"/>
              <a:t>dua</a:t>
            </a:r>
            <a:r>
              <a:rPr lang="en-US" dirty="0"/>
              <a:t> </a:t>
            </a:r>
            <a:r>
              <a:rPr lang="en-US" dirty="0" err="1"/>
              <a:t>kalimat</a:t>
            </a:r>
            <a:r>
              <a:rPr lang="en-US" dirty="0"/>
              <a:t>, </a:t>
            </a:r>
            <a:r>
              <a:rPr lang="en-US" dirty="0" err="1"/>
              <a:t>atau</a:t>
            </a:r>
            <a:r>
              <a:rPr lang="en-US" dirty="0"/>
              <a:t> </a:t>
            </a:r>
            <a:r>
              <a:rPr lang="en-US" dirty="0" err="1"/>
              <a:t>dua</a:t>
            </a:r>
            <a:r>
              <a:rPr lang="en-US" dirty="0"/>
              <a:t> </a:t>
            </a:r>
            <a:r>
              <a:rPr lang="en-US" dirty="0" err="1"/>
              <a:t>dokumen</a:t>
            </a:r>
            <a:r>
              <a:rPr lang="en-US" dirty="0"/>
              <a:t>, </a:t>
            </a:r>
            <a:r>
              <a:rPr lang="en-US" dirty="0" err="1"/>
              <a:t>alat</a:t>
            </a:r>
            <a:r>
              <a:rPr lang="en-US" dirty="0"/>
              <a:t> </a:t>
            </a:r>
            <a:r>
              <a:rPr lang="en-US" dirty="0" err="1"/>
              <a:t>penting</a:t>
            </a:r>
            <a:r>
              <a:rPr lang="en-US" dirty="0"/>
              <a:t> </a:t>
            </a:r>
            <a:r>
              <a:rPr lang="en-US" dirty="0" err="1"/>
              <a:t>dalam</a:t>
            </a:r>
            <a:r>
              <a:rPr lang="en-US" dirty="0"/>
              <a:t> </a:t>
            </a:r>
            <a:r>
              <a:rPr lang="en-US" dirty="0" err="1"/>
              <a:t>aplikasi</a:t>
            </a:r>
            <a:r>
              <a:rPr lang="en-US" dirty="0"/>
              <a:t> </a:t>
            </a:r>
            <a:r>
              <a:rPr lang="en-US" dirty="0" err="1"/>
              <a:t>praktis</a:t>
            </a:r>
            <a:r>
              <a:rPr lang="en-US" dirty="0"/>
              <a:t> </a:t>
            </a:r>
            <a:r>
              <a:rPr lang="en-US" dirty="0" err="1"/>
              <a:t>seperti</a:t>
            </a:r>
            <a:r>
              <a:rPr lang="en-US" dirty="0"/>
              <a:t> question answering, summarization, </a:t>
            </a:r>
            <a:r>
              <a:rPr lang="en-US" dirty="0" err="1" smtClean="0"/>
              <a:t>atau</a:t>
            </a:r>
            <a:r>
              <a:rPr lang="en-US" dirty="0" smtClean="0"/>
              <a:t> </a:t>
            </a:r>
            <a:r>
              <a:rPr lang="en-US" dirty="0"/>
              <a:t>automatic essay grading</a:t>
            </a:r>
            <a:r>
              <a:rPr lang="en-US" dirty="0" smtClean="0"/>
              <a:t>.</a:t>
            </a:r>
          </a:p>
        </p:txBody>
      </p:sp>
    </p:spTree>
    <p:extLst>
      <p:ext uri="{BB962C8B-B14F-4D97-AF65-F5344CB8AC3E}">
        <p14:creationId xmlns:p14="http://schemas.microsoft.com/office/powerpoint/2010/main" val="293107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lnSpcReduction="10000"/>
          </a:bodyPr>
          <a:lstStyle/>
          <a:p>
            <a:r>
              <a:rPr lang="en-US" dirty="0"/>
              <a:t>Model </a:t>
            </a:r>
            <a:r>
              <a:rPr lang="en-US" dirty="0" err="1"/>
              <a:t>makna</a:t>
            </a:r>
            <a:r>
              <a:rPr lang="en-US" dirty="0"/>
              <a:t> </a:t>
            </a:r>
            <a:r>
              <a:rPr lang="en-US" dirty="0" err="1"/>
              <a:t>vektor</a:t>
            </a:r>
            <a:r>
              <a:rPr lang="en-US" dirty="0"/>
              <a:t> </a:t>
            </a:r>
            <a:r>
              <a:rPr lang="en-US" dirty="0" err="1" smtClean="0"/>
              <a:t>atau</a:t>
            </a:r>
            <a:r>
              <a:rPr lang="en-US" dirty="0" smtClean="0"/>
              <a:t> model </a:t>
            </a:r>
            <a:r>
              <a:rPr lang="en-US" dirty="0" err="1"/>
              <a:t>distribusi</a:t>
            </a:r>
            <a:r>
              <a:rPr lang="en-US" dirty="0"/>
              <a:t> </a:t>
            </a:r>
            <a:r>
              <a:rPr lang="en-US" dirty="0" err="1"/>
              <a:t>umumnya</a:t>
            </a:r>
            <a:r>
              <a:rPr lang="en-US" dirty="0"/>
              <a:t> </a:t>
            </a:r>
            <a:r>
              <a:rPr lang="en-US" dirty="0" err="1"/>
              <a:t>didasarkan</a:t>
            </a:r>
            <a:r>
              <a:rPr lang="en-US" dirty="0"/>
              <a:t> </a:t>
            </a:r>
            <a:r>
              <a:rPr lang="en-US" dirty="0" err="1"/>
              <a:t>pada</a:t>
            </a:r>
            <a:r>
              <a:rPr lang="en-US" dirty="0"/>
              <a:t> </a:t>
            </a:r>
            <a:r>
              <a:rPr lang="en-US" dirty="0" err="1">
                <a:solidFill>
                  <a:srgbClr val="FF0000"/>
                </a:solidFill>
              </a:rPr>
              <a:t>matriks</a:t>
            </a:r>
            <a:r>
              <a:rPr lang="en-US" dirty="0">
                <a:solidFill>
                  <a:srgbClr val="FF0000"/>
                </a:solidFill>
              </a:rPr>
              <a:t> </a:t>
            </a:r>
            <a:r>
              <a:rPr lang="en-US" dirty="0" err="1">
                <a:solidFill>
                  <a:srgbClr val="FF0000"/>
                </a:solidFill>
              </a:rPr>
              <a:t>kejadian</a:t>
            </a:r>
            <a:r>
              <a:rPr lang="en-US" dirty="0">
                <a:solidFill>
                  <a:srgbClr val="FF0000"/>
                </a:solidFill>
              </a:rPr>
              <a:t> </a:t>
            </a:r>
            <a:r>
              <a:rPr lang="en-US" dirty="0" err="1" smtClean="0">
                <a:solidFill>
                  <a:srgbClr val="FF0000"/>
                </a:solidFill>
              </a:rPr>
              <a:t>bersama</a:t>
            </a:r>
            <a:r>
              <a:rPr lang="en-US" dirty="0" smtClean="0"/>
              <a:t> (</a:t>
            </a:r>
            <a:r>
              <a:rPr lang="en-US" dirty="0" smtClean="0">
                <a:solidFill>
                  <a:srgbClr val="FF0000"/>
                </a:solidFill>
              </a:rPr>
              <a:t>co-occurrence matrix</a:t>
            </a:r>
            <a:r>
              <a:rPr lang="en-US" dirty="0" smtClean="0"/>
              <a:t>), </a:t>
            </a:r>
            <a:r>
              <a:rPr lang="en-US" dirty="0" err="1" smtClean="0"/>
              <a:t>yaitu</a:t>
            </a:r>
            <a:r>
              <a:rPr lang="en-US" dirty="0" smtClean="0"/>
              <a:t> </a:t>
            </a:r>
            <a:r>
              <a:rPr lang="en-US" dirty="0" err="1" smtClean="0"/>
              <a:t>suatu</a:t>
            </a:r>
            <a:r>
              <a:rPr lang="en-US" dirty="0" smtClean="0"/>
              <a:t> </a:t>
            </a:r>
            <a:r>
              <a:rPr lang="en-US" dirty="0" err="1"/>
              <a:t>cara</a:t>
            </a:r>
            <a:r>
              <a:rPr lang="en-US" dirty="0"/>
              <a:t> </a:t>
            </a:r>
            <a:r>
              <a:rPr lang="en-US" dirty="0" err="1"/>
              <a:t>untuk</a:t>
            </a:r>
            <a:r>
              <a:rPr lang="en-US" dirty="0"/>
              <a:t> </a:t>
            </a:r>
            <a:r>
              <a:rPr lang="en-US" dirty="0" err="1"/>
              <a:t>menggambarkan</a:t>
            </a:r>
            <a:r>
              <a:rPr lang="en-US" dirty="0"/>
              <a:t> </a:t>
            </a:r>
            <a:r>
              <a:rPr lang="en-US" dirty="0" err="1"/>
              <a:t>seberapa</a:t>
            </a:r>
            <a:r>
              <a:rPr lang="en-US" dirty="0"/>
              <a:t> </a:t>
            </a:r>
            <a:r>
              <a:rPr lang="en-US" dirty="0" err="1"/>
              <a:t>sering</a:t>
            </a:r>
            <a:r>
              <a:rPr lang="en-US" dirty="0"/>
              <a:t> kata-kata </a:t>
            </a:r>
            <a:r>
              <a:rPr lang="en-US" dirty="0" err="1"/>
              <a:t>muncul</a:t>
            </a:r>
            <a:r>
              <a:rPr lang="en-US" dirty="0"/>
              <a:t> </a:t>
            </a:r>
            <a:r>
              <a:rPr lang="en-US" dirty="0" err="1" smtClean="0"/>
              <a:t>bersama</a:t>
            </a:r>
            <a:r>
              <a:rPr lang="en-US" dirty="0" smtClean="0"/>
              <a:t>.</a:t>
            </a:r>
          </a:p>
          <a:p>
            <a:r>
              <a:rPr lang="en-US" b="1" dirty="0">
                <a:solidFill>
                  <a:srgbClr val="7030A0"/>
                </a:solidFill>
              </a:rPr>
              <a:t>Vectors and </a:t>
            </a:r>
            <a:r>
              <a:rPr lang="en-US" b="1" dirty="0" smtClean="0">
                <a:solidFill>
                  <a:srgbClr val="7030A0"/>
                </a:solidFill>
              </a:rPr>
              <a:t>documents</a:t>
            </a:r>
            <a:endParaRPr lang="en-US" dirty="0"/>
          </a:p>
          <a:p>
            <a:r>
              <a:rPr lang="en-US" dirty="0" err="1" smtClean="0"/>
              <a:t>Dalam</a:t>
            </a:r>
            <a:r>
              <a:rPr lang="en-US" dirty="0"/>
              <a:t> </a:t>
            </a:r>
            <a:r>
              <a:rPr lang="en-US" dirty="0">
                <a:solidFill>
                  <a:srgbClr val="FF0000"/>
                </a:solidFill>
              </a:rPr>
              <a:t>term-document matrix</a:t>
            </a:r>
            <a:r>
              <a:rPr lang="en-US" dirty="0"/>
              <a:t>, </a:t>
            </a:r>
            <a:r>
              <a:rPr lang="en-US" dirty="0" err="1"/>
              <a:t>setiap</a:t>
            </a:r>
            <a:r>
              <a:rPr lang="en-US" dirty="0"/>
              <a:t> </a:t>
            </a:r>
            <a:r>
              <a:rPr lang="en-US" dirty="0" err="1"/>
              <a:t>baris</a:t>
            </a:r>
            <a:r>
              <a:rPr lang="en-US" dirty="0"/>
              <a:t> </a:t>
            </a:r>
            <a:r>
              <a:rPr lang="en-US" dirty="0" err="1"/>
              <a:t>mewakili</a:t>
            </a:r>
            <a:r>
              <a:rPr lang="en-US" dirty="0"/>
              <a:t> kata </a:t>
            </a:r>
            <a:r>
              <a:rPr lang="en-US" dirty="0" err="1"/>
              <a:t>dalam</a:t>
            </a:r>
            <a:r>
              <a:rPr lang="en-US" dirty="0"/>
              <a:t> </a:t>
            </a:r>
            <a:r>
              <a:rPr lang="en-US" dirty="0" err="1"/>
              <a:t>kosakata</a:t>
            </a:r>
            <a:r>
              <a:rPr lang="en-US" dirty="0"/>
              <a:t> </a:t>
            </a:r>
            <a:r>
              <a:rPr lang="en-US" dirty="0" err="1"/>
              <a:t>dan</a:t>
            </a:r>
            <a:r>
              <a:rPr lang="en-US" dirty="0"/>
              <a:t> </a:t>
            </a:r>
            <a:r>
              <a:rPr lang="en-US" dirty="0" err="1"/>
              <a:t>setiap</a:t>
            </a:r>
            <a:r>
              <a:rPr lang="en-US" dirty="0"/>
              <a:t> </a:t>
            </a:r>
            <a:r>
              <a:rPr lang="en-US" dirty="0" err="1"/>
              <a:t>kolom</a:t>
            </a:r>
            <a:r>
              <a:rPr lang="en-US" dirty="0"/>
              <a:t> </a:t>
            </a:r>
            <a:r>
              <a:rPr lang="en-US" dirty="0" err="1"/>
              <a:t>mewakili</a:t>
            </a:r>
            <a:r>
              <a:rPr lang="en-US" dirty="0"/>
              <a:t> </a:t>
            </a:r>
            <a:r>
              <a:rPr lang="en-US" dirty="0" err="1"/>
              <a:t>dokumen</a:t>
            </a:r>
            <a:r>
              <a:rPr lang="en-US" dirty="0"/>
              <a:t> </a:t>
            </a:r>
            <a:r>
              <a:rPr lang="en-US" dirty="0" err="1"/>
              <a:t>dari</a:t>
            </a:r>
            <a:r>
              <a:rPr lang="en-US" dirty="0"/>
              <a:t> </a:t>
            </a:r>
            <a:r>
              <a:rPr lang="en-US" dirty="0" err="1"/>
              <a:t>beberapa</a:t>
            </a:r>
            <a:r>
              <a:rPr lang="en-US" dirty="0"/>
              <a:t> </a:t>
            </a:r>
            <a:r>
              <a:rPr lang="en-US" dirty="0" err="1"/>
              <a:t>kumpulan</a:t>
            </a:r>
            <a:r>
              <a:rPr lang="en-US" dirty="0"/>
              <a:t> </a:t>
            </a:r>
            <a:r>
              <a:rPr lang="en-US" dirty="0" err="1" smtClean="0"/>
              <a:t>dokumen</a:t>
            </a:r>
            <a:r>
              <a:rPr lang="en-US" dirty="0" smtClean="0"/>
              <a:t>.</a:t>
            </a:r>
          </a:p>
          <a:p>
            <a:r>
              <a:rPr lang="en-US" dirty="0" err="1" smtClean="0"/>
              <a:t>Gambar</a:t>
            </a:r>
            <a:r>
              <a:rPr lang="en-US" dirty="0" smtClean="0"/>
              <a:t> </a:t>
            </a:r>
            <a:r>
              <a:rPr lang="en-US" dirty="0" err="1" smtClean="0"/>
              <a:t>berikutnya</a:t>
            </a:r>
            <a:r>
              <a:rPr lang="en-US" dirty="0" smtClean="0"/>
              <a:t> </a:t>
            </a:r>
            <a:r>
              <a:rPr lang="en-US" dirty="0" err="1" smtClean="0"/>
              <a:t>menunjukkan</a:t>
            </a:r>
            <a:r>
              <a:rPr lang="en-US" dirty="0" smtClean="0"/>
              <a:t> </a:t>
            </a:r>
            <a:r>
              <a:rPr lang="en-US" dirty="0" err="1" smtClean="0"/>
              <a:t>contoh</a:t>
            </a:r>
            <a:r>
              <a:rPr lang="en-US" dirty="0" smtClean="0"/>
              <a:t> </a:t>
            </a:r>
            <a:r>
              <a:rPr lang="en-US" dirty="0" err="1"/>
              <a:t>kecil</a:t>
            </a:r>
            <a:r>
              <a:rPr lang="en-US" dirty="0"/>
              <a:t> </a:t>
            </a:r>
            <a:r>
              <a:rPr lang="en-US" dirty="0" err="1"/>
              <a:t>dari</a:t>
            </a:r>
            <a:r>
              <a:rPr lang="en-US" dirty="0"/>
              <a:t> </a:t>
            </a:r>
            <a:r>
              <a:rPr lang="en-US" dirty="0" smtClean="0"/>
              <a:t>term-document </a:t>
            </a:r>
            <a:r>
              <a:rPr lang="en-US" dirty="0"/>
              <a:t>matrix yang </a:t>
            </a:r>
            <a:r>
              <a:rPr lang="en-US" dirty="0" err="1"/>
              <a:t>menunjukkan</a:t>
            </a:r>
            <a:r>
              <a:rPr lang="en-US" dirty="0"/>
              <a:t> </a:t>
            </a:r>
            <a:r>
              <a:rPr lang="en-US" dirty="0" err="1"/>
              <a:t>kemunculan</a:t>
            </a:r>
            <a:r>
              <a:rPr lang="en-US" dirty="0"/>
              <a:t> </a:t>
            </a:r>
            <a:r>
              <a:rPr lang="en-US" dirty="0" err="1"/>
              <a:t>empat</a:t>
            </a:r>
            <a:r>
              <a:rPr lang="en-US" dirty="0"/>
              <a:t> kata </a:t>
            </a:r>
            <a:r>
              <a:rPr lang="en-US" dirty="0" err="1"/>
              <a:t>dalam</a:t>
            </a:r>
            <a:r>
              <a:rPr lang="en-US" dirty="0"/>
              <a:t> </a:t>
            </a:r>
            <a:r>
              <a:rPr lang="en-US" dirty="0" err="1"/>
              <a:t>empat</a:t>
            </a:r>
            <a:r>
              <a:rPr lang="en-US" dirty="0"/>
              <a:t> drama </a:t>
            </a:r>
            <a:r>
              <a:rPr lang="en-US" dirty="0" err="1"/>
              <a:t>oleh</a:t>
            </a:r>
            <a:r>
              <a:rPr lang="en-US" dirty="0"/>
              <a:t> Shakespeare</a:t>
            </a:r>
            <a:r>
              <a:rPr lang="en-US" dirty="0" smtClean="0"/>
              <a:t>.</a:t>
            </a:r>
          </a:p>
        </p:txBody>
      </p:sp>
    </p:spTree>
    <p:extLst>
      <p:ext uri="{BB962C8B-B14F-4D97-AF65-F5344CB8AC3E}">
        <p14:creationId xmlns:p14="http://schemas.microsoft.com/office/powerpoint/2010/main" val="282822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a:bodyPr>
          <a:lstStyle/>
          <a:p>
            <a:r>
              <a:rPr lang="en-US" dirty="0" err="1"/>
              <a:t>Setiap</a:t>
            </a:r>
            <a:r>
              <a:rPr lang="en-US" dirty="0"/>
              <a:t> </a:t>
            </a:r>
            <a:r>
              <a:rPr lang="en-US" dirty="0" err="1"/>
              <a:t>sel</a:t>
            </a:r>
            <a:r>
              <a:rPr lang="en-US" dirty="0"/>
              <a:t> </a:t>
            </a:r>
            <a:r>
              <a:rPr lang="en-US" dirty="0" err="1"/>
              <a:t>dalam</a:t>
            </a:r>
            <a:r>
              <a:rPr lang="en-US" dirty="0"/>
              <a:t> </a:t>
            </a:r>
            <a:r>
              <a:rPr lang="en-US" dirty="0" err="1"/>
              <a:t>matriks</a:t>
            </a:r>
            <a:r>
              <a:rPr lang="en-US" dirty="0"/>
              <a:t> </a:t>
            </a:r>
            <a:r>
              <a:rPr lang="en-US" dirty="0" err="1"/>
              <a:t>ini</a:t>
            </a:r>
            <a:r>
              <a:rPr lang="en-US" dirty="0"/>
              <a:t> </a:t>
            </a:r>
            <a:r>
              <a:rPr lang="en-US" dirty="0" err="1"/>
              <a:t>mewakili</a:t>
            </a:r>
            <a:r>
              <a:rPr lang="en-US" dirty="0"/>
              <a:t> </a:t>
            </a:r>
            <a:r>
              <a:rPr lang="en-US" dirty="0" err="1"/>
              <a:t>berapa</a:t>
            </a:r>
            <a:r>
              <a:rPr lang="en-US" dirty="0"/>
              <a:t> kali kata </a:t>
            </a:r>
            <a:r>
              <a:rPr lang="en-US" dirty="0" err="1"/>
              <a:t>tertentu</a:t>
            </a:r>
            <a:r>
              <a:rPr lang="en-US" dirty="0"/>
              <a:t> (</a:t>
            </a:r>
            <a:r>
              <a:rPr lang="en-US" dirty="0" err="1"/>
              <a:t>didefinisikan</a:t>
            </a:r>
            <a:r>
              <a:rPr lang="en-US" dirty="0"/>
              <a:t> </a:t>
            </a:r>
            <a:r>
              <a:rPr lang="en-US" dirty="0" err="1"/>
              <a:t>oleh</a:t>
            </a:r>
            <a:r>
              <a:rPr lang="en-US" dirty="0"/>
              <a:t> </a:t>
            </a:r>
            <a:r>
              <a:rPr lang="en-US" dirty="0" err="1"/>
              <a:t>baris</a:t>
            </a:r>
            <a:r>
              <a:rPr lang="en-US" dirty="0"/>
              <a:t>) </a:t>
            </a:r>
            <a:r>
              <a:rPr lang="en-US" dirty="0" err="1"/>
              <a:t>terjadi</a:t>
            </a:r>
            <a:r>
              <a:rPr lang="en-US" dirty="0"/>
              <a:t> </a:t>
            </a:r>
            <a:r>
              <a:rPr lang="en-US" dirty="0" err="1"/>
              <a:t>pada</a:t>
            </a:r>
            <a:r>
              <a:rPr lang="en-US" dirty="0"/>
              <a:t> </a:t>
            </a:r>
            <a:r>
              <a:rPr lang="en-US" dirty="0" err="1"/>
              <a:t>dokumen</a:t>
            </a:r>
            <a:r>
              <a:rPr lang="en-US" dirty="0"/>
              <a:t> </a:t>
            </a:r>
            <a:r>
              <a:rPr lang="en-US" dirty="0" err="1"/>
              <a:t>tertentu</a:t>
            </a:r>
            <a:r>
              <a:rPr lang="en-US" dirty="0"/>
              <a:t> (</a:t>
            </a:r>
            <a:r>
              <a:rPr lang="en-US" dirty="0" err="1"/>
              <a:t>ditentukan</a:t>
            </a:r>
            <a:r>
              <a:rPr lang="en-US" dirty="0"/>
              <a:t> </a:t>
            </a:r>
            <a:r>
              <a:rPr lang="en-US" dirty="0" err="1"/>
              <a:t>oleh</a:t>
            </a:r>
            <a:r>
              <a:rPr lang="en-US" dirty="0"/>
              <a:t> </a:t>
            </a:r>
            <a:r>
              <a:rPr lang="en-US" dirty="0" err="1"/>
              <a:t>kolom</a:t>
            </a:r>
            <a:r>
              <a:rPr lang="en-US" dirty="0"/>
              <a:t>). </a:t>
            </a:r>
            <a:r>
              <a:rPr lang="en-US" dirty="0" smtClean="0"/>
              <a:t>Kata “</a:t>
            </a:r>
            <a:r>
              <a:rPr lang="en-US" i="1" dirty="0" smtClean="0">
                <a:solidFill>
                  <a:srgbClr val="FF0000"/>
                </a:solidFill>
              </a:rPr>
              <a:t>fool</a:t>
            </a:r>
            <a:r>
              <a:rPr lang="en-US" dirty="0" smtClean="0"/>
              <a:t>” (orang </a:t>
            </a:r>
            <a:r>
              <a:rPr lang="en-US" dirty="0" err="1" smtClean="0"/>
              <a:t>bodoh</a:t>
            </a:r>
            <a:r>
              <a:rPr lang="en-US" dirty="0" smtClean="0"/>
              <a:t>) </a:t>
            </a:r>
            <a:r>
              <a:rPr lang="en-US" dirty="0" err="1"/>
              <a:t>muncul</a:t>
            </a:r>
            <a:r>
              <a:rPr lang="en-US" dirty="0"/>
              <a:t> 58 kali </a:t>
            </a:r>
            <a:r>
              <a:rPr lang="en-US" dirty="0" err="1"/>
              <a:t>dalam</a:t>
            </a:r>
            <a:r>
              <a:rPr lang="en-US" dirty="0"/>
              <a:t> Twelfth Night.</a:t>
            </a:r>
          </a:p>
        </p:txBody>
      </p:sp>
      <p:pic>
        <p:nvPicPr>
          <p:cNvPr id="4" name="Picture 3"/>
          <p:cNvPicPr>
            <a:picLocks noChangeAspect="1"/>
          </p:cNvPicPr>
          <p:nvPr/>
        </p:nvPicPr>
        <p:blipFill>
          <a:blip r:embed="rId2"/>
          <a:stretch>
            <a:fillRect/>
          </a:stretch>
        </p:blipFill>
        <p:spPr>
          <a:xfrm>
            <a:off x="864649" y="3484538"/>
            <a:ext cx="10489205" cy="1834435"/>
          </a:xfrm>
          <a:prstGeom prst="rect">
            <a:avLst/>
          </a:prstGeom>
        </p:spPr>
      </p:pic>
    </p:spTree>
    <p:extLst>
      <p:ext uri="{BB962C8B-B14F-4D97-AF65-F5344CB8AC3E}">
        <p14:creationId xmlns:p14="http://schemas.microsoft.com/office/powerpoint/2010/main" val="361787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a:bodyPr>
          <a:lstStyle/>
          <a:p>
            <a:r>
              <a:rPr lang="en-US" dirty="0"/>
              <a:t>Term-document matrix </a:t>
            </a:r>
            <a:r>
              <a:rPr lang="en-US" dirty="0" err="1"/>
              <a:t>pertama</a:t>
            </a:r>
            <a:r>
              <a:rPr lang="en-US" dirty="0"/>
              <a:t> kali </a:t>
            </a:r>
            <a:r>
              <a:rPr lang="en-US" dirty="0" err="1"/>
              <a:t>didefinisikan</a:t>
            </a:r>
            <a:r>
              <a:rPr lang="en-US" dirty="0"/>
              <a:t> </a:t>
            </a:r>
            <a:r>
              <a:rPr lang="en-US" dirty="0" err="1"/>
              <a:t>sebagai</a:t>
            </a:r>
            <a:r>
              <a:rPr lang="en-US" dirty="0"/>
              <a:t> </a:t>
            </a:r>
            <a:r>
              <a:rPr lang="en-US" dirty="0" err="1"/>
              <a:t>bagian</a:t>
            </a:r>
            <a:r>
              <a:rPr lang="en-US" dirty="0"/>
              <a:t> </a:t>
            </a:r>
            <a:r>
              <a:rPr lang="en-US" dirty="0" err="1"/>
              <a:t>dari</a:t>
            </a:r>
            <a:r>
              <a:rPr lang="en-US" dirty="0"/>
              <a:t> model </a:t>
            </a:r>
            <a:r>
              <a:rPr lang="en-US" dirty="0" err="1"/>
              <a:t>ruang</a:t>
            </a:r>
            <a:r>
              <a:rPr lang="en-US" dirty="0"/>
              <a:t> </a:t>
            </a:r>
            <a:r>
              <a:rPr lang="en-US" dirty="0" err="1"/>
              <a:t>vektor</a:t>
            </a:r>
            <a:r>
              <a:rPr lang="en-US" dirty="0"/>
              <a:t> (</a:t>
            </a:r>
            <a:r>
              <a:rPr lang="en-US" i="1" dirty="0">
                <a:solidFill>
                  <a:srgbClr val="FF0000"/>
                </a:solidFill>
              </a:rPr>
              <a:t>vector space model</a:t>
            </a:r>
            <a:r>
              <a:rPr lang="en-US" dirty="0"/>
              <a:t>) </a:t>
            </a:r>
            <a:r>
              <a:rPr lang="en-US" dirty="0" err="1"/>
              <a:t>pengambilan</a:t>
            </a:r>
            <a:r>
              <a:rPr lang="en-US" dirty="0"/>
              <a:t> </a:t>
            </a:r>
            <a:r>
              <a:rPr lang="en-US" dirty="0" err="1"/>
              <a:t>informasi</a:t>
            </a:r>
            <a:r>
              <a:rPr lang="en-US" dirty="0"/>
              <a:t> (</a:t>
            </a:r>
            <a:r>
              <a:rPr lang="en-US" i="1" dirty="0"/>
              <a:t>information retrieval</a:t>
            </a:r>
            <a:r>
              <a:rPr lang="en-US" dirty="0"/>
              <a:t>) (Salton, 1971).</a:t>
            </a:r>
          </a:p>
          <a:p>
            <a:r>
              <a:rPr lang="en-US" dirty="0" err="1"/>
              <a:t>Dalam</a:t>
            </a:r>
            <a:r>
              <a:rPr lang="en-US" dirty="0"/>
              <a:t> model </a:t>
            </a:r>
            <a:r>
              <a:rPr lang="en-US" dirty="0" err="1"/>
              <a:t>ini</a:t>
            </a:r>
            <a:r>
              <a:rPr lang="en-US" dirty="0"/>
              <a:t>, </a:t>
            </a:r>
            <a:r>
              <a:rPr lang="en-US" dirty="0" err="1"/>
              <a:t>sebuah</a:t>
            </a:r>
            <a:r>
              <a:rPr lang="en-US" dirty="0"/>
              <a:t> </a:t>
            </a:r>
            <a:r>
              <a:rPr lang="en-US" dirty="0" err="1"/>
              <a:t>dokumen</a:t>
            </a:r>
            <a:r>
              <a:rPr lang="en-US" dirty="0"/>
              <a:t> </a:t>
            </a:r>
            <a:r>
              <a:rPr lang="en-US" dirty="0" err="1"/>
              <a:t>direpresentasikan</a:t>
            </a:r>
            <a:r>
              <a:rPr lang="en-US" dirty="0"/>
              <a:t> </a:t>
            </a:r>
            <a:r>
              <a:rPr lang="en-US" dirty="0" err="1"/>
              <a:t>sebagai</a:t>
            </a:r>
            <a:r>
              <a:rPr lang="en-US" dirty="0"/>
              <a:t> </a:t>
            </a:r>
            <a:r>
              <a:rPr lang="en-US" dirty="0" err="1"/>
              <a:t>vektor</a:t>
            </a:r>
            <a:r>
              <a:rPr lang="en-US" dirty="0"/>
              <a:t> </a:t>
            </a:r>
            <a:r>
              <a:rPr lang="en-US" dirty="0" err="1"/>
              <a:t>hitungan</a:t>
            </a:r>
            <a:r>
              <a:rPr lang="en-US" dirty="0"/>
              <a:t>, </a:t>
            </a:r>
            <a:r>
              <a:rPr lang="en-US" dirty="0" err="1"/>
              <a:t>ditunjukkan</a:t>
            </a:r>
            <a:r>
              <a:rPr lang="en-US" dirty="0"/>
              <a:t> </a:t>
            </a:r>
            <a:r>
              <a:rPr lang="en-US" dirty="0" err="1"/>
              <a:t>oleh</a:t>
            </a:r>
            <a:r>
              <a:rPr lang="en-US" dirty="0"/>
              <a:t> </a:t>
            </a:r>
            <a:r>
              <a:rPr lang="en-US" dirty="0" err="1"/>
              <a:t>kolom</a:t>
            </a:r>
            <a:r>
              <a:rPr lang="en-US" dirty="0"/>
              <a:t> </a:t>
            </a:r>
            <a:r>
              <a:rPr lang="en-US" dirty="0" err="1"/>
              <a:t>pada</a:t>
            </a:r>
            <a:r>
              <a:rPr lang="en-US" dirty="0"/>
              <a:t> </a:t>
            </a:r>
            <a:r>
              <a:rPr lang="en-US" dirty="0" err="1"/>
              <a:t>gambar</a:t>
            </a:r>
            <a:r>
              <a:rPr lang="en-US" dirty="0"/>
              <a:t> </a:t>
            </a:r>
            <a:r>
              <a:rPr lang="en-US" dirty="0" err="1"/>
              <a:t>berikut</a:t>
            </a:r>
            <a:r>
              <a:rPr lang="en-US" dirty="0"/>
              <a:t>.</a:t>
            </a:r>
          </a:p>
        </p:txBody>
      </p:sp>
      <p:pic>
        <p:nvPicPr>
          <p:cNvPr id="5" name="Picture 4"/>
          <p:cNvPicPr>
            <a:picLocks noChangeAspect="1"/>
          </p:cNvPicPr>
          <p:nvPr/>
        </p:nvPicPr>
        <p:blipFill>
          <a:blip r:embed="rId2"/>
          <a:stretch>
            <a:fillRect/>
          </a:stretch>
        </p:blipFill>
        <p:spPr>
          <a:xfrm>
            <a:off x="870228" y="4084340"/>
            <a:ext cx="10271985" cy="1788426"/>
          </a:xfrm>
          <a:prstGeom prst="rect">
            <a:avLst/>
          </a:prstGeom>
        </p:spPr>
      </p:pic>
    </p:spTree>
    <p:extLst>
      <p:ext uri="{BB962C8B-B14F-4D97-AF65-F5344CB8AC3E}">
        <p14:creationId xmlns:p14="http://schemas.microsoft.com/office/powerpoint/2010/main" val="202251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D</a:t>
            </a:r>
            <a:r>
              <a:rPr lang="en-US" b="1" dirty="0" smtClean="0"/>
              <a:t>istributional hypothesis</a:t>
            </a:r>
            <a:endParaRPr lang="en-US" b="1" dirty="0"/>
          </a:p>
        </p:txBody>
      </p:sp>
      <p:sp>
        <p:nvSpPr>
          <p:cNvPr id="3" name="Content Placeholder 2"/>
          <p:cNvSpPr>
            <a:spLocks noGrp="1"/>
          </p:cNvSpPr>
          <p:nvPr>
            <p:ph idx="1"/>
          </p:nvPr>
        </p:nvSpPr>
        <p:spPr/>
        <p:txBody>
          <a:bodyPr>
            <a:normAutofit fontScale="92500"/>
          </a:bodyPr>
          <a:lstStyle/>
          <a:p>
            <a:r>
              <a:rPr lang="en-US" dirty="0"/>
              <a:t>Kata-kata yang </a:t>
            </a:r>
            <a:r>
              <a:rPr lang="en-US" dirty="0" err="1"/>
              <a:t>muncul</a:t>
            </a:r>
            <a:r>
              <a:rPr lang="en-US" dirty="0"/>
              <a:t> </a:t>
            </a:r>
            <a:r>
              <a:rPr lang="en-US" dirty="0" err="1"/>
              <a:t>dalam</a:t>
            </a:r>
            <a:r>
              <a:rPr lang="en-US" dirty="0"/>
              <a:t> </a:t>
            </a:r>
            <a:r>
              <a:rPr lang="en-US" dirty="0" err="1"/>
              <a:t>konteks</a:t>
            </a:r>
            <a:r>
              <a:rPr lang="en-US" dirty="0"/>
              <a:t> yang </a:t>
            </a:r>
            <a:r>
              <a:rPr lang="en-US" dirty="0" err="1"/>
              <a:t>sama</a:t>
            </a:r>
            <a:r>
              <a:rPr lang="en-US" dirty="0"/>
              <a:t> </a:t>
            </a:r>
            <a:r>
              <a:rPr lang="en-US" dirty="0" err="1"/>
              <a:t>cenderung</a:t>
            </a:r>
            <a:r>
              <a:rPr lang="en-US" dirty="0"/>
              <a:t> </a:t>
            </a:r>
            <a:r>
              <a:rPr lang="en-US" dirty="0" err="1"/>
              <a:t>memiliki</a:t>
            </a:r>
            <a:r>
              <a:rPr lang="en-US" dirty="0"/>
              <a:t> </a:t>
            </a:r>
            <a:r>
              <a:rPr lang="en-US" dirty="0" err="1"/>
              <a:t>arti</a:t>
            </a:r>
            <a:r>
              <a:rPr lang="en-US" dirty="0"/>
              <a:t> yang </a:t>
            </a:r>
            <a:r>
              <a:rPr lang="en-US" dirty="0" err="1" smtClean="0"/>
              <a:t>serupa</a:t>
            </a:r>
            <a:r>
              <a:rPr lang="en-US" dirty="0" smtClean="0"/>
              <a:t>.</a:t>
            </a:r>
          </a:p>
          <a:p>
            <a:r>
              <a:rPr lang="en-US" dirty="0" err="1" smtClean="0"/>
              <a:t>Hipotesis</a:t>
            </a:r>
            <a:r>
              <a:rPr lang="en-US" dirty="0" smtClean="0"/>
              <a:t> </a:t>
            </a:r>
            <a:r>
              <a:rPr lang="en-US" dirty="0" err="1" smtClean="0"/>
              <a:t>distribusi</a:t>
            </a:r>
            <a:r>
              <a:rPr lang="en-US" dirty="0" smtClean="0"/>
              <a:t> </a:t>
            </a:r>
            <a:r>
              <a:rPr lang="en-US" dirty="0" err="1" smtClean="0"/>
              <a:t>adalah</a:t>
            </a:r>
            <a:r>
              <a:rPr lang="en-US" dirty="0" smtClean="0"/>
              <a:t> </a:t>
            </a:r>
            <a:r>
              <a:rPr lang="en-US" dirty="0" err="1" smtClean="0"/>
              <a:t>hubungan</a:t>
            </a:r>
            <a:r>
              <a:rPr lang="en-US" dirty="0" smtClean="0"/>
              <a:t> </a:t>
            </a:r>
            <a:r>
              <a:rPr lang="en-US" dirty="0" err="1"/>
              <a:t>antara</a:t>
            </a:r>
            <a:r>
              <a:rPr lang="en-US" dirty="0"/>
              <a:t> </a:t>
            </a:r>
            <a:r>
              <a:rPr lang="en-US" dirty="0" err="1"/>
              <a:t>kesamaan</a:t>
            </a:r>
            <a:r>
              <a:rPr lang="en-US" dirty="0"/>
              <a:t> </a:t>
            </a:r>
            <a:r>
              <a:rPr lang="en-US" dirty="0" err="1"/>
              <a:t>dalam</a:t>
            </a:r>
            <a:r>
              <a:rPr lang="en-US" dirty="0"/>
              <a:t> </a:t>
            </a:r>
            <a:r>
              <a:rPr lang="en-US" dirty="0" err="1"/>
              <a:t>bagaimana</a:t>
            </a:r>
            <a:r>
              <a:rPr lang="en-US" dirty="0"/>
              <a:t> kata-kata </a:t>
            </a:r>
            <a:r>
              <a:rPr lang="en-US" dirty="0" err="1" smtClean="0"/>
              <a:t>didistribusikan</a:t>
            </a:r>
            <a:r>
              <a:rPr lang="en-US" dirty="0" smtClean="0"/>
              <a:t>.</a:t>
            </a:r>
          </a:p>
          <a:p>
            <a:r>
              <a:rPr lang="en-US" dirty="0" err="1"/>
              <a:t>Hipotesis</a:t>
            </a:r>
            <a:r>
              <a:rPr lang="en-US" dirty="0"/>
              <a:t> </a:t>
            </a:r>
            <a:r>
              <a:rPr lang="en-US" dirty="0" err="1"/>
              <a:t>pertama</a:t>
            </a:r>
            <a:r>
              <a:rPr lang="en-US" dirty="0"/>
              <a:t> kali </a:t>
            </a:r>
            <a:r>
              <a:rPr lang="en-US" dirty="0" err="1"/>
              <a:t>dirumuskan</a:t>
            </a:r>
            <a:r>
              <a:rPr lang="en-US" dirty="0"/>
              <a:t> </a:t>
            </a:r>
            <a:r>
              <a:rPr lang="en-US" dirty="0" err="1"/>
              <a:t>pada</a:t>
            </a:r>
            <a:r>
              <a:rPr lang="en-US" dirty="0"/>
              <a:t> 1950-an </a:t>
            </a:r>
            <a:r>
              <a:rPr lang="en-US" dirty="0" err="1"/>
              <a:t>oleh</a:t>
            </a:r>
            <a:r>
              <a:rPr lang="en-US" dirty="0"/>
              <a:t> </a:t>
            </a:r>
            <a:r>
              <a:rPr lang="en-US" dirty="0" err="1"/>
              <a:t>ahli</a:t>
            </a:r>
            <a:r>
              <a:rPr lang="en-US" dirty="0"/>
              <a:t> </a:t>
            </a:r>
            <a:r>
              <a:rPr lang="en-US" dirty="0" err="1"/>
              <a:t>bahasa</a:t>
            </a:r>
            <a:r>
              <a:rPr lang="en-US" dirty="0"/>
              <a:t> </a:t>
            </a:r>
            <a:r>
              <a:rPr lang="en-US" dirty="0" err="1"/>
              <a:t>seperti</a:t>
            </a:r>
            <a:r>
              <a:rPr lang="en-US" dirty="0"/>
              <a:t> </a:t>
            </a:r>
            <a:r>
              <a:rPr lang="en-US" dirty="0" err="1"/>
              <a:t>Joos</a:t>
            </a:r>
            <a:r>
              <a:rPr lang="en-US" dirty="0"/>
              <a:t> (1950), Harris (1954), </a:t>
            </a:r>
            <a:r>
              <a:rPr lang="en-US" dirty="0" err="1"/>
              <a:t>dan</a:t>
            </a:r>
            <a:r>
              <a:rPr lang="en-US" dirty="0"/>
              <a:t> Firth (1957), yang </a:t>
            </a:r>
            <a:r>
              <a:rPr lang="en-US" dirty="0" err="1"/>
              <a:t>memperhatikan</a:t>
            </a:r>
            <a:r>
              <a:rPr lang="en-US" dirty="0"/>
              <a:t> </a:t>
            </a:r>
            <a:r>
              <a:rPr lang="en-US" dirty="0" err="1"/>
              <a:t>bahwa</a:t>
            </a:r>
            <a:r>
              <a:rPr lang="en-US" dirty="0"/>
              <a:t> kata-kata yang </a:t>
            </a:r>
            <a:r>
              <a:rPr lang="en-US" dirty="0" err="1" smtClean="0"/>
              <a:t>bersinonim</a:t>
            </a:r>
            <a:r>
              <a:rPr lang="en-US" dirty="0" smtClean="0"/>
              <a:t> </a:t>
            </a:r>
            <a:r>
              <a:rPr lang="en-US" dirty="0"/>
              <a:t>(</a:t>
            </a:r>
            <a:r>
              <a:rPr lang="en-US" dirty="0" err="1"/>
              <a:t>seperti</a:t>
            </a:r>
            <a:r>
              <a:rPr lang="en-US" dirty="0"/>
              <a:t> </a:t>
            </a:r>
            <a:r>
              <a:rPr lang="en-US" b="1" dirty="0" err="1"/>
              <a:t>ahli</a:t>
            </a:r>
            <a:r>
              <a:rPr lang="en-US" b="1" dirty="0"/>
              <a:t> </a:t>
            </a:r>
            <a:r>
              <a:rPr lang="en-US" b="1" dirty="0" err="1"/>
              <a:t>mata</a:t>
            </a:r>
            <a:r>
              <a:rPr lang="en-US" dirty="0"/>
              <a:t> </a:t>
            </a:r>
            <a:r>
              <a:rPr lang="en-US" dirty="0" err="1"/>
              <a:t>dan</a:t>
            </a:r>
            <a:r>
              <a:rPr lang="en-US" dirty="0"/>
              <a:t> </a:t>
            </a:r>
            <a:r>
              <a:rPr lang="en-US" b="1" dirty="0" err="1"/>
              <a:t>dokter</a:t>
            </a:r>
            <a:r>
              <a:rPr lang="en-US" b="1" dirty="0"/>
              <a:t> </a:t>
            </a:r>
            <a:r>
              <a:rPr lang="en-US" b="1" dirty="0" err="1"/>
              <a:t>mat</a:t>
            </a:r>
            <a:r>
              <a:rPr lang="en-US" dirty="0" err="1"/>
              <a:t>a</a:t>
            </a:r>
            <a:r>
              <a:rPr lang="en-US" dirty="0"/>
              <a:t>) </a:t>
            </a:r>
            <a:r>
              <a:rPr lang="en-US" dirty="0" err="1"/>
              <a:t>cenderung</a:t>
            </a:r>
            <a:r>
              <a:rPr lang="en-US" dirty="0"/>
              <a:t> </a:t>
            </a:r>
            <a:r>
              <a:rPr lang="en-US" dirty="0" err="1"/>
              <a:t>terjadi</a:t>
            </a:r>
            <a:r>
              <a:rPr lang="en-US" dirty="0"/>
              <a:t> di </a:t>
            </a:r>
            <a:r>
              <a:rPr lang="en-US" dirty="0" err="1"/>
              <a:t>lingkungan</a:t>
            </a:r>
            <a:r>
              <a:rPr lang="en-US" dirty="0"/>
              <a:t> yang </a:t>
            </a:r>
            <a:r>
              <a:rPr lang="en-US" dirty="0" err="1"/>
              <a:t>sama</a:t>
            </a:r>
            <a:r>
              <a:rPr lang="en-US" dirty="0"/>
              <a:t> </a:t>
            </a:r>
            <a:r>
              <a:rPr lang="en-US" dirty="0" smtClean="0"/>
              <a:t>(</a:t>
            </a:r>
            <a:r>
              <a:rPr lang="en-US" dirty="0" err="1" smtClean="0"/>
              <a:t>misalnya</a:t>
            </a:r>
            <a:r>
              <a:rPr lang="en-US" dirty="0"/>
              <a:t>, kata-kata </a:t>
            </a:r>
            <a:r>
              <a:rPr lang="en-US" dirty="0" smtClean="0"/>
              <a:t>yang </a:t>
            </a:r>
            <a:r>
              <a:rPr lang="en-US" dirty="0" err="1" smtClean="0"/>
              <a:t>dekat</a:t>
            </a:r>
            <a:r>
              <a:rPr lang="en-US" dirty="0" smtClean="0"/>
              <a:t> </a:t>
            </a:r>
            <a:r>
              <a:rPr lang="en-US" dirty="0" err="1"/>
              <a:t>seperti</a:t>
            </a:r>
            <a:r>
              <a:rPr lang="en-US" dirty="0"/>
              <a:t> </a:t>
            </a:r>
            <a:r>
              <a:rPr lang="en-US" b="1" dirty="0" err="1"/>
              <a:t>mata</a:t>
            </a:r>
            <a:r>
              <a:rPr lang="en-US" dirty="0"/>
              <a:t> </a:t>
            </a:r>
            <a:r>
              <a:rPr lang="en-US" dirty="0" err="1"/>
              <a:t>atau</a:t>
            </a:r>
            <a:r>
              <a:rPr lang="en-US" dirty="0"/>
              <a:t> </a:t>
            </a:r>
            <a:r>
              <a:rPr lang="en-US" b="1" dirty="0" err="1"/>
              <a:t>diperiksa</a:t>
            </a:r>
            <a:r>
              <a:rPr lang="en-US" dirty="0"/>
              <a:t>) </a:t>
            </a:r>
            <a:r>
              <a:rPr lang="en-US" dirty="0" err="1"/>
              <a:t>dengan</a:t>
            </a:r>
            <a:r>
              <a:rPr lang="en-US" dirty="0"/>
              <a:t> </a:t>
            </a:r>
            <a:r>
              <a:rPr lang="en-US" dirty="0" err="1"/>
              <a:t>jumlah</a:t>
            </a:r>
            <a:r>
              <a:rPr lang="en-US" dirty="0"/>
              <a:t> </a:t>
            </a:r>
            <a:r>
              <a:rPr lang="en-US" dirty="0" err="1"/>
              <a:t>perbedaan</a:t>
            </a:r>
            <a:r>
              <a:rPr lang="en-US" dirty="0"/>
              <a:t> </a:t>
            </a:r>
            <a:r>
              <a:rPr lang="en-US" dirty="0" err="1"/>
              <a:t>makna</a:t>
            </a:r>
            <a:r>
              <a:rPr lang="en-US" dirty="0"/>
              <a:t> </a:t>
            </a:r>
            <a:r>
              <a:rPr lang="en-US" dirty="0" err="1"/>
              <a:t>antara</a:t>
            </a:r>
            <a:r>
              <a:rPr lang="en-US" dirty="0"/>
              <a:t> </a:t>
            </a:r>
            <a:r>
              <a:rPr lang="en-US" dirty="0" err="1"/>
              <a:t>dua</a:t>
            </a:r>
            <a:r>
              <a:rPr lang="en-US" dirty="0"/>
              <a:t> kata "</a:t>
            </a:r>
            <a:r>
              <a:rPr lang="en-US" dirty="0" err="1"/>
              <a:t>sesuai</a:t>
            </a:r>
            <a:r>
              <a:rPr lang="en-US" dirty="0"/>
              <a:t> </a:t>
            </a:r>
            <a:r>
              <a:rPr lang="en-US" dirty="0" err="1"/>
              <a:t>kira-kira</a:t>
            </a:r>
            <a:r>
              <a:rPr lang="en-US" dirty="0"/>
              <a:t> </a:t>
            </a:r>
            <a:r>
              <a:rPr lang="en-US" dirty="0" err="1"/>
              <a:t>dengan</a:t>
            </a:r>
            <a:r>
              <a:rPr lang="en-US" dirty="0"/>
              <a:t> </a:t>
            </a:r>
            <a:r>
              <a:rPr lang="en-US" dirty="0" err="1"/>
              <a:t>jumlah</a:t>
            </a:r>
            <a:r>
              <a:rPr lang="en-US" dirty="0"/>
              <a:t> </a:t>
            </a:r>
            <a:r>
              <a:rPr lang="en-US" dirty="0" err="1"/>
              <a:t>perbedaan</a:t>
            </a:r>
            <a:r>
              <a:rPr lang="en-US" dirty="0"/>
              <a:t> di </a:t>
            </a:r>
            <a:r>
              <a:rPr lang="en-US" dirty="0" err="1"/>
              <a:t>lingkungan</a:t>
            </a:r>
            <a:r>
              <a:rPr lang="en-US" dirty="0"/>
              <a:t> </a:t>
            </a:r>
            <a:r>
              <a:rPr lang="en-US" dirty="0" err="1"/>
              <a:t>mereka</a:t>
            </a:r>
            <a:r>
              <a:rPr lang="en-US" dirty="0"/>
              <a:t>" (Harris, 1954, 157).</a:t>
            </a:r>
            <a:endParaRPr lang="en-US" dirty="0" smtClean="0"/>
          </a:p>
        </p:txBody>
      </p:sp>
    </p:spTree>
    <p:extLst>
      <p:ext uri="{BB962C8B-B14F-4D97-AF65-F5344CB8AC3E}">
        <p14:creationId xmlns:p14="http://schemas.microsoft.com/office/powerpoint/2010/main" val="1170953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fontScale="77500" lnSpcReduction="20000"/>
          </a:bodyPr>
          <a:lstStyle/>
          <a:p>
            <a:r>
              <a:rPr lang="en-US" dirty="0" err="1"/>
              <a:t>Untuk</a:t>
            </a:r>
            <a:r>
              <a:rPr lang="en-US" dirty="0"/>
              <a:t> </a:t>
            </a:r>
            <a:r>
              <a:rPr lang="en-US" dirty="0" err="1"/>
              <a:t>meninjau</a:t>
            </a:r>
            <a:r>
              <a:rPr lang="en-US" dirty="0"/>
              <a:t> </a:t>
            </a:r>
            <a:r>
              <a:rPr lang="en-US" dirty="0" err="1"/>
              <a:t>beberapa</a:t>
            </a:r>
            <a:r>
              <a:rPr lang="en-US" dirty="0"/>
              <a:t> </a:t>
            </a:r>
            <a:r>
              <a:rPr lang="en-US" dirty="0" err="1"/>
              <a:t>aljabar</a:t>
            </a:r>
            <a:r>
              <a:rPr lang="en-US" dirty="0"/>
              <a:t> linier </a:t>
            </a:r>
            <a:r>
              <a:rPr lang="en-US" dirty="0" err="1"/>
              <a:t>dasar</a:t>
            </a:r>
            <a:r>
              <a:rPr lang="en-US" dirty="0"/>
              <a:t>, </a:t>
            </a:r>
            <a:r>
              <a:rPr lang="en-US" dirty="0" err="1"/>
              <a:t>sebuah</a:t>
            </a:r>
            <a:r>
              <a:rPr lang="en-US" dirty="0"/>
              <a:t> </a:t>
            </a:r>
            <a:r>
              <a:rPr lang="en-US" dirty="0" err="1">
                <a:solidFill>
                  <a:srgbClr val="FF0000"/>
                </a:solidFill>
              </a:rPr>
              <a:t>vektor</a:t>
            </a:r>
            <a:r>
              <a:rPr lang="en-US" dirty="0"/>
              <a:t>, </a:t>
            </a:r>
            <a:r>
              <a:rPr lang="en-US" dirty="0" err="1"/>
              <a:t>pada</a:t>
            </a:r>
            <a:r>
              <a:rPr lang="en-US" dirty="0"/>
              <a:t> </a:t>
            </a:r>
            <a:r>
              <a:rPr lang="en-US" dirty="0" err="1"/>
              <a:t>dasarnya</a:t>
            </a:r>
            <a:r>
              <a:rPr lang="en-US" dirty="0"/>
              <a:t>, </a:t>
            </a:r>
            <a:r>
              <a:rPr lang="en-US" dirty="0" err="1"/>
              <a:t>hanyalah</a:t>
            </a:r>
            <a:r>
              <a:rPr lang="en-US" dirty="0"/>
              <a:t> </a:t>
            </a:r>
            <a:r>
              <a:rPr lang="en-US" dirty="0" err="1" smtClean="0"/>
              <a:t>daftar</a:t>
            </a:r>
            <a:r>
              <a:rPr lang="en-US" dirty="0" smtClean="0"/>
              <a:t> (</a:t>
            </a:r>
            <a:r>
              <a:rPr lang="en-US" i="1" dirty="0" smtClean="0"/>
              <a:t>list</a:t>
            </a:r>
            <a:r>
              <a:rPr lang="en-US" dirty="0" smtClean="0"/>
              <a:t>) </a:t>
            </a:r>
            <a:r>
              <a:rPr lang="en-US" dirty="0" err="1"/>
              <a:t>atau</a:t>
            </a:r>
            <a:r>
              <a:rPr lang="en-US" dirty="0"/>
              <a:t> </a:t>
            </a:r>
            <a:r>
              <a:rPr lang="en-US" dirty="0" err="1"/>
              <a:t>larik</a:t>
            </a:r>
            <a:r>
              <a:rPr lang="en-US" dirty="0"/>
              <a:t> </a:t>
            </a:r>
            <a:r>
              <a:rPr lang="en-US" dirty="0" err="1" smtClean="0"/>
              <a:t>angka</a:t>
            </a:r>
            <a:r>
              <a:rPr lang="en-US" dirty="0" smtClean="0"/>
              <a:t>.</a:t>
            </a:r>
          </a:p>
          <a:p>
            <a:r>
              <a:rPr lang="en-US" dirty="0" err="1" smtClean="0"/>
              <a:t>Dokumen</a:t>
            </a:r>
            <a:r>
              <a:rPr lang="en-US" dirty="0" smtClean="0"/>
              <a:t> </a:t>
            </a:r>
            <a:r>
              <a:rPr lang="en-US" dirty="0">
                <a:solidFill>
                  <a:srgbClr val="FF0000"/>
                </a:solidFill>
              </a:rPr>
              <a:t>As You Like It </a:t>
            </a:r>
            <a:r>
              <a:rPr lang="en-US" dirty="0" err="1"/>
              <a:t>diwakili</a:t>
            </a:r>
            <a:r>
              <a:rPr lang="en-US" dirty="0"/>
              <a:t> </a:t>
            </a:r>
            <a:r>
              <a:rPr lang="en-US" dirty="0" err="1"/>
              <a:t>sebagai</a:t>
            </a:r>
            <a:r>
              <a:rPr lang="en-US" dirty="0"/>
              <a:t> </a:t>
            </a:r>
            <a:r>
              <a:rPr lang="en-US" dirty="0" err="1"/>
              <a:t>daftar</a:t>
            </a:r>
            <a:r>
              <a:rPr lang="en-US" dirty="0"/>
              <a:t> [</a:t>
            </a:r>
            <a:r>
              <a:rPr lang="en-US" dirty="0" smtClean="0"/>
              <a:t>1,114,36,20</a:t>
            </a:r>
            <a:r>
              <a:rPr lang="en-US" dirty="0"/>
              <a:t>] </a:t>
            </a:r>
            <a:r>
              <a:rPr lang="en-US" dirty="0" err="1"/>
              <a:t>dan</a:t>
            </a:r>
            <a:r>
              <a:rPr lang="en-US" dirty="0"/>
              <a:t> </a:t>
            </a:r>
            <a:r>
              <a:rPr lang="en-US" dirty="0" err="1" smtClean="0"/>
              <a:t>dokumen</a:t>
            </a:r>
            <a:r>
              <a:rPr lang="en-US" dirty="0" smtClean="0"/>
              <a:t> </a:t>
            </a:r>
            <a:r>
              <a:rPr lang="en-US" dirty="0" smtClean="0">
                <a:solidFill>
                  <a:srgbClr val="FF0000"/>
                </a:solidFill>
              </a:rPr>
              <a:t>Julius </a:t>
            </a:r>
            <a:r>
              <a:rPr lang="en-US" dirty="0">
                <a:solidFill>
                  <a:srgbClr val="FF0000"/>
                </a:solidFill>
              </a:rPr>
              <a:t>Caesa</a:t>
            </a:r>
            <a:r>
              <a:rPr lang="en-US" dirty="0"/>
              <a:t>r </a:t>
            </a:r>
            <a:r>
              <a:rPr lang="en-US" dirty="0" err="1"/>
              <a:t>diwakili</a:t>
            </a:r>
            <a:r>
              <a:rPr lang="en-US" dirty="0"/>
              <a:t> </a:t>
            </a:r>
            <a:r>
              <a:rPr lang="en-US" dirty="0" err="1"/>
              <a:t>sebagai</a:t>
            </a:r>
            <a:r>
              <a:rPr lang="en-US" dirty="0"/>
              <a:t> </a:t>
            </a:r>
            <a:r>
              <a:rPr lang="en-US" dirty="0" err="1"/>
              <a:t>daftar</a:t>
            </a:r>
            <a:r>
              <a:rPr lang="en-US" dirty="0"/>
              <a:t> [7,62,1,2</a:t>
            </a:r>
            <a:r>
              <a:rPr lang="en-US" dirty="0" smtClean="0"/>
              <a:t>].</a:t>
            </a:r>
          </a:p>
          <a:p>
            <a:r>
              <a:rPr lang="en-US" dirty="0" err="1" smtClean="0">
                <a:solidFill>
                  <a:srgbClr val="FF0000"/>
                </a:solidFill>
              </a:rPr>
              <a:t>Ruang</a:t>
            </a:r>
            <a:r>
              <a:rPr lang="en-US" dirty="0" smtClean="0">
                <a:solidFill>
                  <a:srgbClr val="FF0000"/>
                </a:solidFill>
              </a:rPr>
              <a:t> </a:t>
            </a:r>
            <a:r>
              <a:rPr lang="en-US" dirty="0" err="1">
                <a:solidFill>
                  <a:srgbClr val="FF0000"/>
                </a:solidFill>
              </a:rPr>
              <a:t>vektor</a:t>
            </a:r>
            <a:r>
              <a:rPr lang="en-US" dirty="0">
                <a:solidFill>
                  <a:srgbClr val="FF0000"/>
                </a:solidFill>
              </a:rPr>
              <a:t> </a:t>
            </a:r>
            <a:r>
              <a:rPr lang="en-US" dirty="0" smtClean="0">
                <a:solidFill>
                  <a:srgbClr val="FF0000"/>
                </a:solidFill>
              </a:rPr>
              <a:t>(vector space)</a:t>
            </a:r>
            <a:r>
              <a:rPr lang="en-US" dirty="0" smtClean="0"/>
              <a:t> </a:t>
            </a:r>
            <a:r>
              <a:rPr lang="en-US" dirty="0" err="1" smtClean="0"/>
              <a:t>adalah</a:t>
            </a:r>
            <a:r>
              <a:rPr lang="en-US" dirty="0" smtClean="0"/>
              <a:t> </a:t>
            </a:r>
            <a:r>
              <a:rPr lang="en-US" dirty="0" err="1"/>
              <a:t>kumpulan</a:t>
            </a:r>
            <a:r>
              <a:rPr lang="en-US" dirty="0"/>
              <a:t> </a:t>
            </a:r>
            <a:r>
              <a:rPr lang="en-US" dirty="0" err="1"/>
              <a:t>vektor</a:t>
            </a:r>
            <a:r>
              <a:rPr lang="en-US" dirty="0"/>
              <a:t>, </a:t>
            </a:r>
            <a:r>
              <a:rPr lang="en-US" dirty="0" smtClean="0"/>
              <a:t>yang </a:t>
            </a:r>
            <a:r>
              <a:rPr lang="en-US" dirty="0" err="1" smtClean="0"/>
              <a:t>ditandai</a:t>
            </a:r>
            <a:r>
              <a:rPr lang="en-US" dirty="0" smtClean="0"/>
              <a:t> </a:t>
            </a:r>
            <a:r>
              <a:rPr lang="en-US" dirty="0" err="1"/>
              <a:t>oleh</a:t>
            </a:r>
            <a:r>
              <a:rPr lang="en-US" dirty="0"/>
              <a:t> </a:t>
            </a:r>
            <a:r>
              <a:rPr lang="en-US" dirty="0" err="1" smtClean="0">
                <a:solidFill>
                  <a:srgbClr val="FF0000"/>
                </a:solidFill>
              </a:rPr>
              <a:t>dimensinya</a:t>
            </a:r>
            <a:r>
              <a:rPr lang="en-US" dirty="0" smtClean="0"/>
              <a:t>.</a:t>
            </a:r>
          </a:p>
          <a:p>
            <a:r>
              <a:rPr lang="en-US" dirty="0" err="1" smtClean="0"/>
              <a:t>Dalam</a:t>
            </a:r>
            <a:r>
              <a:rPr lang="en-US" dirty="0" smtClean="0"/>
              <a:t> </a:t>
            </a:r>
            <a:r>
              <a:rPr lang="en-US" dirty="0" err="1"/>
              <a:t>contoh</a:t>
            </a:r>
            <a:r>
              <a:rPr lang="en-US" dirty="0"/>
              <a:t> </a:t>
            </a:r>
            <a:r>
              <a:rPr lang="en-US" dirty="0" err="1"/>
              <a:t>pada</a:t>
            </a:r>
            <a:r>
              <a:rPr lang="en-US" dirty="0"/>
              <a:t> </a:t>
            </a:r>
            <a:r>
              <a:rPr lang="en-US" dirty="0" err="1" smtClean="0"/>
              <a:t>gambar</a:t>
            </a:r>
            <a:r>
              <a:rPr lang="en-US" dirty="0" smtClean="0"/>
              <a:t> </a:t>
            </a:r>
            <a:r>
              <a:rPr lang="en-US" dirty="0" err="1" smtClean="0"/>
              <a:t>berikut</a:t>
            </a:r>
            <a:r>
              <a:rPr lang="en-US" dirty="0" smtClean="0"/>
              <a:t>, </a:t>
            </a:r>
            <a:r>
              <a:rPr lang="en-US" dirty="0" err="1"/>
              <a:t>vektor-vektornya</a:t>
            </a:r>
            <a:r>
              <a:rPr lang="en-US" dirty="0"/>
              <a:t> </a:t>
            </a:r>
            <a:r>
              <a:rPr lang="en-US" dirty="0" err="1"/>
              <a:t>berdimensi</a:t>
            </a:r>
            <a:r>
              <a:rPr lang="en-US" dirty="0"/>
              <a:t> 4, </a:t>
            </a:r>
            <a:r>
              <a:rPr lang="en-US" dirty="0" err="1" smtClean="0"/>
              <a:t>dalam</a:t>
            </a:r>
            <a:r>
              <a:rPr lang="en-US" dirty="0" smtClean="0"/>
              <a:t> term document matrix yang </a:t>
            </a:r>
            <a:r>
              <a:rPr lang="en-US" dirty="0" err="1" smtClean="0"/>
              <a:t>nyata</a:t>
            </a:r>
            <a:r>
              <a:rPr lang="en-US" dirty="0"/>
              <a:t>, </a:t>
            </a:r>
            <a:r>
              <a:rPr lang="en-US" dirty="0" err="1"/>
              <a:t>vektor</a:t>
            </a:r>
            <a:r>
              <a:rPr lang="en-US" dirty="0"/>
              <a:t> yang </a:t>
            </a:r>
            <a:r>
              <a:rPr lang="en-US" dirty="0" err="1"/>
              <a:t>mewakili</a:t>
            </a:r>
            <a:r>
              <a:rPr lang="en-US" dirty="0"/>
              <a:t> </a:t>
            </a:r>
            <a:r>
              <a:rPr lang="en-US" dirty="0" err="1"/>
              <a:t>setiap</a:t>
            </a:r>
            <a:r>
              <a:rPr lang="en-US" dirty="0"/>
              <a:t> </a:t>
            </a:r>
            <a:r>
              <a:rPr lang="en-US" dirty="0" err="1"/>
              <a:t>dokumen</a:t>
            </a:r>
            <a:r>
              <a:rPr lang="en-US" dirty="0"/>
              <a:t> </a:t>
            </a:r>
            <a:r>
              <a:rPr lang="en-US" dirty="0" err="1"/>
              <a:t>akan</a:t>
            </a:r>
            <a:r>
              <a:rPr lang="en-US" dirty="0"/>
              <a:t> </a:t>
            </a:r>
            <a:r>
              <a:rPr lang="en-US" dirty="0" err="1"/>
              <a:t>memiliki</a:t>
            </a:r>
            <a:r>
              <a:rPr lang="en-US" dirty="0"/>
              <a:t> </a:t>
            </a:r>
            <a:r>
              <a:rPr lang="en-US" dirty="0" err="1"/>
              <a:t>dimensi</a:t>
            </a:r>
            <a:r>
              <a:rPr lang="en-US" dirty="0"/>
              <a:t> </a:t>
            </a:r>
            <a:r>
              <a:rPr lang="en-US" dirty="0" smtClean="0"/>
              <a:t>|V|, </a:t>
            </a:r>
            <a:r>
              <a:rPr lang="en-US" dirty="0" err="1"/>
              <a:t>ukuran</a:t>
            </a:r>
            <a:r>
              <a:rPr lang="en-US" dirty="0"/>
              <a:t> </a:t>
            </a:r>
            <a:r>
              <a:rPr lang="en-US" dirty="0" err="1"/>
              <a:t>kosa</a:t>
            </a:r>
            <a:r>
              <a:rPr lang="en-US" dirty="0"/>
              <a:t> kata</a:t>
            </a:r>
            <a:r>
              <a:rPr lang="en-US" dirty="0" smtClean="0"/>
              <a:t>.</a:t>
            </a:r>
          </a:p>
          <a:p>
            <a:endParaRPr lang="en-US" dirty="0" smtClean="0"/>
          </a:p>
          <a:p>
            <a:endParaRPr lang="en-US" dirty="0"/>
          </a:p>
          <a:p>
            <a:endParaRPr lang="en-US" dirty="0" smtClean="0"/>
          </a:p>
          <a:p>
            <a:pPr marL="0" indent="0">
              <a:buNone/>
            </a:pPr>
            <a:r>
              <a:rPr lang="en-US" dirty="0" smtClean="0"/>
              <a:t>  </a:t>
            </a:r>
            <a:endParaRPr lang="en-US" dirty="0"/>
          </a:p>
        </p:txBody>
      </p:sp>
      <p:pic>
        <p:nvPicPr>
          <p:cNvPr id="6" name="Picture 5"/>
          <p:cNvPicPr>
            <a:picLocks noChangeAspect="1"/>
          </p:cNvPicPr>
          <p:nvPr/>
        </p:nvPicPr>
        <p:blipFill>
          <a:blip r:embed="rId2"/>
          <a:stretch>
            <a:fillRect/>
          </a:stretch>
        </p:blipFill>
        <p:spPr>
          <a:xfrm>
            <a:off x="973259" y="4487671"/>
            <a:ext cx="10271985" cy="1788426"/>
          </a:xfrm>
          <a:prstGeom prst="rect">
            <a:avLst/>
          </a:prstGeom>
        </p:spPr>
      </p:pic>
    </p:spTree>
    <p:extLst>
      <p:ext uri="{BB962C8B-B14F-4D97-AF65-F5344CB8AC3E}">
        <p14:creationId xmlns:p14="http://schemas.microsoft.com/office/powerpoint/2010/main" val="354221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fontScale="92500" lnSpcReduction="10000"/>
          </a:bodyPr>
          <a:lstStyle/>
          <a:p>
            <a:r>
              <a:rPr lang="en-US" dirty="0"/>
              <a:t>Kita </a:t>
            </a:r>
            <a:r>
              <a:rPr lang="en-US" dirty="0" err="1"/>
              <a:t>dapat</a:t>
            </a:r>
            <a:r>
              <a:rPr lang="en-US" dirty="0"/>
              <a:t> </a:t>
            </a:r>
            <a:r>
              <a:rPr lang="en-US" dirty="0" err="1"/>
              <a:t>menganggap</a:t>
            </a:r>
            <a:r>
              <a:rPr lang="en-US" dirty="0"/>
              <a:t> </a:t>
            </a:r>
            <a:r>
              <a:rPr lang="en-US" dirty="0" err="1"/>
              <a:t>vektor</a:t>
            </a:r>
            <a:r>
              <a:rPr lang="en-US" dirty="0"/>
              <a:t> </a:t>
            </a:r>
            <a:r>
              <a:rPr lang="en-US" dirty="0" err="1"/>
              <a:t>untuk</a:t>
            </a:r>
            <a:r>
              <a:rPr lang="en-US" dirty="0"/>
              <a:t> </a:t>
            </a:r>
            <a:r>
              <a:rPr lang="en-US" dirty="0" err="1"/>
              <a:t>dokumen</a:t>
            </a:r>
            <a:r>
              <a:rPr lang="en-US" dirty="0"/>
              <a:t> </a:t>
            </a:r>
            <a:r>
              <a:rPr lang="en-US" dirty="0" err="1" smtClean="0"/>
              <a:t>dengan</a:t>
            </a:r>
            <a:r>
              <a:rPr lang="en-US" dirty="0" smtClean="0"/>
              <a:t> </a:t>
            </a:r>
            <a:r>
              <a:rPr lang="en-US" dirty="0" err="1" smtClean="0"/>
              <a:t>mengidentifikasi</a:t>
            </a:r>
            <a:r>
              <a:rPr lang="en-US" dirty="0" smtClean="0"/>
              <a:t> </a:t>
            </a:r>
            <a:r>
              <a:rPr lang="en-US" dirty="0" err="1"/>
              <a:t>titik</a:t>
            </a:r>
            <a:r>
              <a:rPr lang="en-US" dirty="0"/>
              <a:t> </a:t>
            </a:r>
            <a:r>
              <a:rPr lang="en-US" dirty="0" err="1"/>
              <a:t>dalam</a:t>
            </a:r>
            <a:r>
              <a:rPr lang="en-US" dirty="0"/>
              <a:t> </a:t>
            </a:r>
            <a:r>
              <a:rPr lang="en-US" dirty="0" err="1" smtClean="0"/>
              <a:t>ruang</a:t>
            </a:r>
            <a:r>
              <a:rPr lang="en-US" dirty="0" smtClean="0"/>
              <a:t> </a:t>
            </a:r>
            <a:r>
              <a:rPr lang="en-US" dirty="0" err="1" smtClean="0"/>
              <a:t>dimensi</a:t>
            </a:r>
            <a:r>
              <a:rPr lang="en-US" dirty="0" smtClean="0"/>
              <a:t> |V|; </a:t>
            </a:r>
            <a:r>
              <a:rPr lang="en-US" dirty="0" err="1"/>
              <a:t>dengan</a:t>
            </a:r>
            <a:r>
              <a:rPr lang="en-US" dirty="0"/>
              <a:t> </a:t>
            </a:r>
            <a:r>
              <a:rPr lang="en-US" dirty="0" err="1"/>
              <a:t>demikian</a:t>
            </a:r>
            <a:r>
              <a:rPr lang="en-US" dirty="0"/>
              <a:t> </a:t>
            </a:r>
            <a:r>
              <a:rPr lang="en-US" dirty="0" err="1"/>
              <a:t>dokumen</a:t>
            </a:r>
            <a:r>
              <a:rPr lang="en-US" dirty="0"/>
              <a:t> </a:t>
            </a:r>
            <a:r>
              <a:rPr lang="en-US" dirty="0" err="1"/>
              <a:t>pada</a:t>
            </a:r>
            <a:r>
              <a:rPr lang="en-US" dirty="0"/>
              <a:t> </a:t>
            </a:r>
            <a:r>
              <a:rPr lang="en-US" dirty="0" err="1" smtClean="0"/>
              <a:t>gambar</a:t>
            </a:r>
            <a:r>
              <a:rPr lang="en-US" dirty="0" smtClean="0"/>
              <a:t> </a:t>
            </a:r>
            <a:r>
              <a:rPr lang="en-US" dirty="0" err="1" smtClean="0"/>
              <a:t>berikut</a:t>
            </a:r>
            <a:r>
              <a:rPr lang="en-US" dirty="0" smtClean="0"/>
              <a:t> </a:t>
            </a:r>
            <a:r>
              <a:rPr lang="en-US" dirty="0" err="1"/>
              <a:t>adalah</a:t>
            </a:r>
            <a:r>
              <a:rPr lang="en-US" dirty="0"/>
              <a:t> </a:t>
            </a:r>
            <a:r>
              <a:rPr lang="en-US" dirty="0" err="1" smtClean="0"/>
              <a:t>titik-titik</a:t>
            </a:r>
            <a:r>
              <a:rPr lang="en-US" dirty="0" smtClean="0"/>
              <a:t> </a:t>
            </a:r>
            <a:r>
              <a:rPr lang="en-US" dirty="0" err="1"/>
              <a:t>dalam</a:t>
            </a:r>
            <a:r>
              <a:rPr lang="en-US" dirty="0"/>
              <a:t> </a:t>
            </a:r>
            <a:r>
              <a:rPr lang="en-US" dirty="0" err="1"/>
              <a:t>ruang</a:t>
            </a:r>
            <a:r>
              <a:rPr lang="en-US" dirty="0"/>
              <a:t> 4-dimensi.</a:t>
            </a:r>
          </a:p>
          <a:p>
            <a:r>
              <a:rPr lang="en-US" dirty="0" err="1"/>
              <a:t>Karena</a:t>
            </a:r>
            <a:r>
              <a:rPr lang="en-US" dirty="0"/>
              <a:t> </a:t>
            </a:r>
            <a:r>
              <a:rPr lang="en-US" dirty="0" err="1"/>
              <a:t>ruang</a:t>
            </a:r>
            <a:r>
              <a:rPr lang="en-US" dirty="0"/>
              <a:t> 4-dimensi </a:t>
            </a:r>
            <a:r>
              <a:rPr lang="en-US" dirty="0" err="1"/>
              <a:t>sulit</a:t>
            </a:r>
            <a:r>
              <a:rPr lang="en-US" dirty="0"/>
              <a:t> </a:t>
            </a:r>
            <a:r>
              <a:rPr lang="en-US" dirty="0" err="1"/>
              <a:t>untuk</a:t>
            </a:r>
            <a:r>
              <a:rPr lang="en-US" dirty="0"/>
              <a:t> </a:t>
            </a:r>
            <a:r>
              <a:rPr lang="en-US" dirty="0" err="1"/>
              <a:t>digambarkan</a:t>
            </a:r>
            <a:r>
              <a:rPr lang="en-US" dirty="0"/>
              <a:t> </a:t>
            </a:r>
            <a:r>
              <a:rPr lang="en-US" dirty="0" err="1"/>
              <a:t>dalam</a:t>
            </a:r>
            <a:r>
              <a:rPr lang="en-US" dirty="0"/>
              <a:t> </a:t>
            </a:r>
            <a:r>
              <a:rPr lang="en-US" dirty="0" err="1"/>
              <a:t>buku</a:t>
            </a:r>
            <a:r>
              <a:rPr lang="en-US" dirty="0"/>
              <a:t> </a:t>
            </a:r>
            <a:r>
              <a:rPr lang="en-US" dirty="0" err="1"/>
              <a:t>teks</a:t>
            </a:r>
            <a:r>
              <a:rPr lang="en-US" dirty="0"/>
              <a:t>, </a:t>
            </a:r>
            <a:r>
              <a:rPr lang="en-US" dirty="0" err="1" smtClean="0"/>
              <a:t>gambar</a:t>
            </a:r>
            <a:r>
              <a:rPr lang="en-US" dirty="0" smtClean="0"/>
              <a:t> </a:t>
            </a:r>
            <a:r>
              <a:rPr lang="en-US" dirty="0" err="1" smtClean="0"/>
              <a:t>berikut</a:t>
            </a:r>
            <a:r>
              <a:rPr lang="en-US" dirty="0" smtClean="0"/>
              <a:t> </a:t>
            </a:r>
            <a:r>
              <a:rPr lang="en-US" dirty="0" err="1" smtClean="0"/>
              <a:t>menunjukkan</a:t>
            </a:r>
            <a:r>
              <a:rPr lang="en-US" dirty="0" smtClean="0"/>
              <a:t> </a:t>
            </a:r>
            <a:r>
              <a:rPr lang="en-US" dirty="0" err="1"/>
              <a:t>visualisasi</a:t>
            </a:r>
            <a:r>
              <a:rPr lang="en-US" dirty="0"/>
              <a:t> </a:t>
            </a:r>
            <a:r>
              <a:rPr lang="en-US" dirty="0" err="1"/>
              <a:t>dalam</a:t>
            </a:r>
            <a:r>
              <a:rPr lang="en-US" dirty="0"/>
              <a:t> </a:t>
            </a:r>
            <a:r>
              <a:rPr lang="en-US" dirty="0" err="1"/>
              <a:t>dua</a:t>
            </a:r>
            <a:r>
              <a:rPr lang="en-US" dirty="0"/>
              <a:t> </a:t>
            </a:r>
            <a:r>
              <a:rPr lang="en-US" dirty="0" err="1"/>
              <a:t>dimensi</a:t>
            </a:r>
            <a:r>
              <a:rPr lang="en-US" dirty="0"/>
              <a:t>; </a:t>
            </a:r>
            <a:r>
              <a:rPr lang="en-US" dirty="0" err="1" smtClean="0"/>
              <a:t>contohnya</a:t>
            </a:r>
            <a:r>
              <a:rPr lang="en-US" dirty="0" smtClean="0"/>
              <a:t> </a:t>
            </a:r>
            <a:r>
              <a:rPr lang="en-US" dirty="0" err="1" smtClean="0"/>
              <a:t>untuk</a:t>
            </a:r>
            <a:r>
              <a:rPr lang="en-US" dirty="0" smtClean="0"/>
              <a:t> kata </a:t>
            </a:r>
            <a:r>
              <a:rPr lang="en-US" i="1" dirty="0">
                <a:solidFill>
                  <a:schemeClr val="accent6">
                    <a:lumMod val="75000"/>
                  </a:schemeClr>
                </a:solidFill>
              </a:rPr>
              <a:t>battle</a:t>
            </a:r>
            <a:r>
              <a:rPr lang="en-US" dirty="0"/>
              <a:t> </a:t>
            </a:r>
            <a:r>
              <a:rPr lang="en-US" dirty="0" err="1" smtClean="0"/>
              <a:t>dan</a:t>
            </a:r>
            <a:r>
              <a:rPr lang="en-US" dirty="0" smtClean="0"/>
              <a:t> </a:t>
            </a:r>
            <a:r>
              <a:rPr lang="en-US" i="1" dirty="0">
                <a:solidFill>
                  <a:schemeClr val="accent6">
                    <a:lumMod val="75000"/>
                  </a:schemeClr>
                </a:solidFill>
              </a:rPr>
              <a:t>fool</a:t>
            </a:r>
            <a:r>
              <a:rPr lang="en-US" dirty="0" smtClean="0"/>
              <a:t>.</a:t>
            </a:r>
          </a:p>
          <a:p>
            <a:endParaRPr lang="en-US" dirty="0"/>
          </a:p>
          <a:p>
            <a:endParaRPr lang="en-US" dirty="0" smtClean="0"/>
          </a:p>
          <a:p>
            <a:endParaRPr lang="en-US" dirty="0"/>
          </a:p>
          <a:p>
            <a:pPr marL="0" indent="0">
              <a:buNone/>
            </a:pPr>
            <a:r>
              <a:rPr lang="en-US" dirty="0"/>
              <a:t> </a:t>
            </a:r>
          </a:p>
        </p:txBody>
      </p:sp>
      <p:pic>
        <p:nvPicPr>
          <p:cNvPr id="4" name="Picture 3"/>
          <p:cNvPicPr>
            <a:picLocks noChangeAspect="1"/>
          </p:cNvPicPr>
          <p:nvPr/>
        </p:nvPicPr>
        <p:blipFill>
          <a:blip r:embed="rId2"/>
          <a:stretch>
            <a:fillRect/>
          </a:stretch>
        </p:blipFill>
        <p:spPr>
          <a:xfrm>
            <a:off x="6109252" y="4294555"/>
            <a:ext cx="5582197" cy="2563445"/>
          </a:xfrm>
          <a:prstGeom prst="rect">
            <a:avLst/>
          </a:prstGeom>
        </p:spPr>
      </p:pic>
    </p:spTree>
    <p:extLst>
      <p:ext uri="{BB962C8B-B14F-4D97-AF65-F5344CB8AC3E}">
        <p14:creationId xmlns:p14="http://schemas.microsoft.com/office/powerpoint/2010/main" val="54641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lnSpcReduction="10000"/>
          </a:bodyPr>
          <a:lstStyle/>
          <a:p>
            <a:r>
              <a:rPr lang="en-US" b="1" dirty="0">
                <a:solidFill>
                  <a:srgbClr val="7030A0"/>
                </a:solidFill>
              </a:rPr>
              <a:t>Words as </a:t>
            </a:r>
            <a:r>
              <a:rPr lang="en-US" b="1" dirty="0" smtClean="0">
                <a:solidFill>
                  <a:srgbClr val="7030A0"/>
                </a:solidFill>
              </a:rPr>
              <a:t>vectors (kata-kata </a:t>
            </a:r>
            <a:r>
              <a:rPr lang="en-US" b="1" dirty="0" err="1" smtClean="0">
                <a:solidFill>
                  <a:srgbClr val="7030A0"/>
                </a:solidFill>
              </a:rPr>
              <a:t>sebaga</a:t>
            </a:r>
            <a:r>
              <a:rPr lang="en-US" b="1" dirty="0" smtClean="0">
                <a:solidFill>
                  <a:srgbClr val="7030A0"/>
                </a:solidFill>
              </a:rPr>
              <a:t> </a:t>
            </a:r>
            <a:r>
              <a:rPr lang="en-US" b="1" dirty="0" err="1" smtClean="0">
                <a:solidFill>
                  <a:srgbClr val="7030A0"/>
                </a:solidFill>
              </a:rPr>
              <a:t>vektor</a:t>
            </a:r>
            <a:r>
              <a:rPr lang="en-US" b="1" dirty="0" smtClean="0">
                <a:solidFill>
                  <a:srgbClr val="7030A0"/>
                </a:solidFill>
              </a:rPr>
              <a:t>)</a:t>
            </a:r>
            <a:endParaRPr lang="en-US" dirty="0">
              <a:solidFill>
                <a:srgbClr val="7030A0"/>
              </a:solidFill>
            </a:endParaRPr>
          </a:p>
          <a:p>
            <a:r>
              <a:rPr lang="en-US" dirty="0" err="1"/>
              <a:t>Vektor</a:t>
            </a:r>
            <a:r>
              <a:rPr lang="en-US" dirty="0"/>
              <a:t> kata </a:t>
            </a:r>
            <a:r>
              <a:rPr lang="en-US" dirty="0" err="1"/>
              <a:t>sekarang</a:t>
            </a:r>
            <a:r>
              <a:rPr lang="en-US" dirty="0"/>
              <a:t> </a:t>
            </a:r>
            <a:r>
              <a:rPr lang="en-US" dirty="0" err="1"/>
              <a:t>menjadi</a:t>
            </a:r>
            <a:r>
              <a:rPr lang="en-US" dirty="0"/>
              <a:t> </a:t>
            </a:r>
            <a:r>
              <a:rPr lang="en-US" dirty="0" err="1"/>
              <a:t>vektor</a:t>
            </a:r>
            <a:r>
              <a:rPr lang="en-US" dirty="0"/>
              <a:t> </a:t>
            </a:r>
            <a:r>
              <a:rPr lang="en-US" dirty="0" err="1"/>
              <a:t>baris</a:t>
            </a:r>
            <a:r>
              <a:rPr lang="en-US" dirty="0"/>
              <a:t> </a:t>
            </a:r>
            <a:r>
              <a:rPr lang="en-US" dirty="0" err="1" smtClean="0"/>
              <a:t>daripada</a:t>
            </a:r>
            <a:r>
              <a:rPr lang="en-US" dirty="0" smtClean="0"/>
              <a:t> </a:t>
            </a:r>
            <a:r>
              <a:rPr lang="en-US" dirty="0" err="1"/>
              <a:t>vektor</a:t>
            </a:r>
            <a:r>
              <a:rPr lang="en-US" dirty="0"/>
              <a:t> </a:t>
            </a:r>
            <a:r>
              <a:rPr lang="en-US" dirty="0" err="1"/>
              <a:t>kolom</a:t>
            </a:r>
            <a:r>
              <a:rPr lang="en-US" dirty="0"/>
              <a:t>, </a:t>
            </a:r>
            <a:r>
              <a:rPr lang="en-US" dirty="0" err="1"/>
              <a:t>dan</a:t>
            </a:r>
            <a:r>
              <a:rPr lang="en-US" dirty="0"/>
              <a:t> </a:t>
            </a:r>
            <a:r>
              <a:rPr lang="en-US" dirty="0" err="1"/>
              <a:t>karenanya</a:t>
            </a:r>
            <a:r>
              <a:rPr lang="en-US" dirty="0"/>
              <a:t> </a:t>
            </a:r>
            <a:r>
              <a:rPr lang="en-US" dirty="0" err="1"/>
              <a:t>dimensi</a:t>
            </a:r>
            <a:r>
              <a:rPr lang="en-US" dirty="0"/>
              <a:t> </a:t>
            </a:r>
            <a:r>
              <a:rPr lang="en-US" dirty="0" err="1"/>
              <a:t>vektor</a:t>
            </a:r>
            <a:r>
              <a:rPr lang="en-US" dirty="0"/>
              <a:t> </a:t>
            </a:r>
            <a:r>
              <a:rPr lang="en-US" dirty="0" err="1" smtClean="0"/>
              <a:t>berbeda</a:t>
            </a:r>
            <a:r>
              <a:rPr lang="en-US" dirty="0" smtClean="0"/>
              <a:t>.</a:t>
            </a:r>
          </a:p>
          <a:p>
            <a:r>
              <a:rPr lang="en-US" dirty="0" err="1" smtClean="0"/>
              <a:t>Empat</a:t>
            </a:r>
            <a:r>
              <a:rPr lang="en-US" dirty="0" smtClean="0"/>
              <a:t> </a:t>
            </a:r>
            <a:r>
              <a:rPr lang="en-US" dirty="0" err="1"/>
              <a:t>dimensi</a:t>
            </a:r>
            <a:r>
              <a:rPr lang="en-US" dirty="0"/>
              <a:t> </a:t>
            </a:r>
            <a:r>
              <a:rPr lang="en-US" dirty="0" err="1"/>
              <a:t>vektor</a:t>
            </a:r>
            <a:r>
              <a:rPr lang="en-US" dirty="0"/>
              <a:t> </a:t>
            </a:r>
            <a:r>
              <a:rPr lang="en-US" dirty="0" err="1"/>
              <a:t>untuk</a:t>
            </a:r>
            <a:r>
              <a:rPr lang="en-US" dirty="0"/>
              <a:t> </a:t>
            </a:r>
            <a:r>
              <a:rPr lang="en-US" i="1" dirty="0" smtClean="0">
                <a:solidFill>
                  <a:schemeClr val="accent6">
                    <a:lumMod val="75000"/>
                  </a:schemeClr>
                </a:solidFill>
              </a:rPr>
              <a:t>fool</a:t>
            </a:r>
            <a:r>
              <a:rPr lang="en-US" dirty="0" smtClean="0">
                <a:solidFill>
                  <a:schemeClr val="accent6">
                    <a:lumMod val="75000"/>
                  </a:schemeClr>
                </a:solidFill>
              </a:rPr>
              <a:t>, </a:t>
            </a:r>
            <a:r>
              <a:rPr lang="en-US" dirty="0">
                <a:solidFill>
                  <a:schemeClr val="accent6">
                    <a:lumMod val="75000"/>
                  </a:schemeClr>
                </a:solidFill>
              </a:rPr>
              <a:t>[36,58,1,4]</a:t>
            </a:r>
            <a:r>
              <a:rPr lang="en-US" dirty="0"/>
              <a:t>, </a:t>
            </a:r>
            <a:r>
              <a:rPr lang="en-US" dirty="0" err="1"/>
              <a:t>sesuai</a:t>
            </a:r>
            <a:r>
              <a:rPr lang="en-US" dirty="0"/>
              <a:t> </a:t>
            </a:r>
            <a:r>
              <a:rPr lang="en-US" dirty="0" err="1"/>
              <a:t>dengan</a:t>
            </a:r>
            <a:r>
              <a:rPr lang="en-US" dirty="0"/>
              <a:t> </a:t>
            </a:r>
            <a:r>
              <a:rPr lang="en-US" dirty="0" err="1"/>
              <a:t>empat</a:t>
            </a:r>
            <a:r>
              <a:rPr lang="en-US" dirty="0"/>
              <a:t> drama </a:t>
            </a:r>
            <a:r>
              <a:rPr lang="en-US" dirty="0" smtClean="0"/>
              <a:t>Shakespeare.</a:t>
            </a:r>
          </a:p>
          <a:p>
            <a:r>
              <a:rPr lang="en-US" dirty="0" err="1" smtClean="0"/>
              <a:t>Empat</a:t>
            </a:r>
            <a:r>
              <a:rPr lang="en-US" dirty="0" smtClean="0"/>
              <a:t> </a:t>
            </a:r>
            <a:r>
              <a:rPr lang="en-US" dirty="0" err="1"/>
              <a:t>dimensi</a:t>
            </a:r>
            <a:r>
              <a:rPr lang="en-US" dirty="0"/>
              <a:t> yang </a:t>
            </a:r>
            <a:r>
              <a:rPr lang="en-US" dirty="0" err="1"/>
              <a:t>sama</a:t>
            </a:r>
            <a:r>
              <a:rPr lang="en-US" dirty="0"/>
              <a:t> </a:t>
            </a:r>
            <a:r>
              <a:rPr lang="en-US" dirty="0" err="1"/>
              <a:t>digunakan</a:t>
            </a:r>
            <a:r>
              <a:rPr lang="en-US" dirty="0"/>
              <a:t> </a:t>
            </a:r>
            <a:r>
              <a:rPr lang="en-US" dirty="0" err="1"/>
              <a:t>untuk</a:t>
            </a:r>
            <a:r>
              <a:rPr lang="en-US" dirty="0"/>
              <a:t> </a:t>
            </a:r>
            <a:r>
              <a:rPr lang="en-US" dirty="0" err="1"/>
              <a:t>membentuk</a:t>
            </a:r>
            <a:r>
              <a:rPr lang="en-US" dirty="0"/>
              <a:t> </a:t>
            </a:r>
            <a:r>
              <a:rPr lang="en-US" dirty="0" err="1"/>
              <a:t>vektor</a:t>
            </a:r>
            <a:r>
              <a:rPr lang="en-US" dirty="0"/>
              <a:t> </a:t>
            </a:r>
            <a:r>
              <a:rPr lang="en-US" dirty="0" err="1"/>
              <a:t>untuk</a:t>
            </a:r>
            <a:r>
              <a:rPr lang="en-US" dirty="0"/>
              <a:t> 3 kata </a:t>
            </a:r>
            <a:r>
              <a:rPr lang="en-US" dirty="0" err="1"/>
              <a:t>lainnya</a:t>
            </a:r>
            <a:r>
              <a:rPr lang="en-US" dirty="0"/>
              <a:t>: </a:t>
            </a:r>
            <a:r>
              <a:rPr lang="en-US" i="1" dirty="0" smtClean="0">
                <a:solidFill>
                  <a:schemeClr val="accent6">
                    <a:lumMod val="75000"/>
                  </a:schemeClr>
                </a:solidFill>
              </a:rPr>
              <a:t>wit</a:t>
            </a:r>
            <a:r>
              <a:rPr lang="en-US" dirty="0" smtClean="0">
                <a:solidFill>
                  <a:schemeClr val="accent6">
                    <a:lumMod val="75000"/>
                  </a:schemeClr>
                </a:solidFill>
              </a:rPr>
              <a:t>, </a:t>
            </a:r>
            <a:r>
              <a:rPr lang="en-US" dirty="0">
                <a:solidFill>
                  <a:schemeClr val="accent6">
                    <a:lumMod val="75000"/>
                  </a:schemeClr>
                </a:solidFill>
              </a:rPr>
              <a:t>[20,15,2,3]; </a:t>
            </a:r>
            <a:r>
              <a:rPr lang="en-US" i="1" dirty="0" smtClean="0">
                <a:solidFill>
                  <a:schemeClr val="accent6">
                    <a:lumMod val="75000"/>
                  </a:schemeClr>
                </a:solidFill>
              </a:rPr>
              <a:t>battle</a:t>
            </a:r>
            <a:r>
              <a:rPr lang="en-US" dirty="0" smtClean="0">
                <a:solidFill>
                  <a:schemeClr val="accent6">
                    <a:lumMod val="75000"/>
                  </a:schemeClr>
                </a:solidFill>
              </a:rPr>
              <a:t>, </a:t>
            </a:r>
            <a:r>
              <a:rPr lang="en-US" dirty="0">
                <a:solidFill>
                  <a:schemeClr val="accent6">
                    <a:lumMod val="75000"/>
                  </a:schemeClr>
                </a:solidFill>
              </a:rPr>
              <a:t>[1,0,7,13]; </a:t>
            </a:r>
            <a:r>
              <a:rPr lang="en-US" dirty="0" err="1">
                <a:solidFill>
                  <a:schemeClr val="accent6">
                    <a:lumMod val="75000"/>
                  </a:schemeClr>
                </a:solidFill>
              </a:rPr>
              <a:t>dan</a:t>
            </a:r>
            <a:r>
              <a:rPr lang="en-US" dirty="0">
                <a:solidFill>
                  <a:schemeClr val="accent6">
                    <a:lumMod val="75000"/>
                  </a:schemeClr>
                </a:solidFill>
              </a:rPr>
              <a:t> </a:t>
            </a:r>
            <a:r>
              <a:rPr lang="en-US" i="1" dirty="0" smtClean="0">
                <a:solidFill>
                  <a:schemeClr val="accent6">
                    <a:lumMod val="75000"/>
                  </a:schemeClr>
                </a:solidFill>
              </a:rPr>
              <a:t>good</a:t>
            </a:r>
            <a:r>
              <a:rPr lang="en-US" dirty="0" smtClean="0">
                <a:solidFill>
                  <a:schemeClr val="accent6">
                    <a:lumMod val="75000"/>
                  </a:schemeClr>
                </a:solidFill>
              </a:rPr>
              <a:t> </a:t>
            </a:r>
            <a:r>
              <a:rPr lang="en-US" dirty="0">
                <a:solidFill>
                  <a:schemeClr val="accent6">
                    <a:lumMod val="75000"/>
                  </a:schemeClr>
                </a:solidFill>
              </a:rPr>
              <a:t>[114,80,62,89</a:t>
            </a:r>
            <a:r>
              <a:rPr lang="en-US" dirty="0" smtClean="0">
                <a:solidFill>
                  <a:schemeClr val="accent6">
                    <a:lumMod val="75000"/>
                  </a:schemeClr>
                </a:solidFill>
              </a:rPr>
              <a:t>]</a:t>
            </a:r>
            <a:r>
              <a:rPr lang="en-US" dirty="0" smtClean="0"/>
              <a:t>.</a:t>
            </a:r>
          </a:p>
          <a:p>
            <a:r>
              <a:rPr lang="en-US" dirty="0" err="1" smtClean="0">
                <a:solidFill>
                  <a:srgbClr val="FF0000"/>
                </a:solidFill>
              </a:rPr>
              <a:t>Setiap</a:t>
            </a:r>
            <a:r>
              <a:rPr lang="en-US" dirty="0" smtClean="0">
                <a:solidFill>
                  <a:srgbClr val="FF0000"/>
                </a:solidFill>
              </a:rPr>
              <a:t> </a:t>
            </a:r>
            <a:r>
              <a:rPr lang="en-US" dirty="0" err="1">
                <a:solidFill>
                  <a:srgbClr val="FF0000"/>
                </a:solidFill>
              </a:rPr>
              <a:t>entri</a:t>
            </a:r>
            <a:r>
              <a:rPr lang="en-US" dirty="0">
                <a:solidFill>
                  <a:srgbClr val="FF0000"/>
                </a:solidFill>
              </a:rPr>
              <a:t> </a:t>
            </a:r>
            <a:r>
              <a:rPr lang="en-US" dirty="0" err="1">
                <a:solidFill>
                  <a:srgbClr val="FF0000"/>
                </a:solidFill>
              </a:rPr>
              <a:t>dalam</a:t>
            </a:r>
            <a:r>
              <a:rPr lang="en-US" dirty="0">
                <a:solidFill>
                  <a:srgbClr val="FF0000"/>
                </a:solidFill>
              </a:rPr>
              <a:t> </a:t>
            </a:r>
            <a:r>
              <a:rPr lang="en-US" dirty="0" err="1">
                <a:solidFill>
                  <a:srgbClr val="FF0000"/>
                </a:solidFill>
              </a:rPr>
              <a:t>vektor</a:t>
            </a:r>
            <a:r>
              <a:rPr lang="en-US" dirty="0">
                <a:solidFill>
                  <a:srgbClr val="FF0000"/>
                </a:solidFill>
              </a:rPr>
              <a:t> </a:t>
            </a:r>
            <a:r>
              <a:rPr lang="en-US" dirty="0" err="1" smtClean="0">
                <a:solidFill>
                  <a:srgbClr val="FF0000"/>
                </a:solidFill>
              </a:rPr>
              <a:t>mewakili</a:t>
            </a:r>
            <a:r>
              <a:rPr lang="en-US" dirty="0" smtClean="0">
                <a:solidFill>
                  <a:srgbClr val="FF0000"/>
                </a:solidFill>
              </a:rPr>
              <a:t> </a:t>
            </a:r>
            <a:r>
              <a:rPr lang="en-US" dirty="0" err="1">
                <a:solidFill>
                  <a:srgbClr val="FF0000"/>
                </a:solidFill>
              </a:rPr>
              <a:t>jumlah</a:t>
            </a:r>
            <a:r>
              <a:rPr lang="en-US" dirty="0">
                <a:solidFill>
                  <a:srgbClr val="FF0000"/>
                </a:solidFill>
              </a:rPr>
              <a:t> </a:t>
            </a:r>
            <a:r>
              <a:rPr lang="en-US" dirty="0" err="1">
                <a:solidFill>
                  <a:srgbClr val="FF0000"/>
                </a:solidFill>
              </a:rPr>
              <a:t>kemunculan</a:t>
            </a:r>
            <a:r>
              <a:rPr lang="en-US" dirty="0">
                <a:solidFill>
                  <a:srgbClr val="FF0000"/>
                </a:solidFill>
              </a:rPr>
              <a:t> kata </a:t>
            </a:r>
            <a:r>
              <a:rPr lang="en-US" dirty="0" err="1">
                <a:solidFill>
                  <a:srgbClr val="FF0000"/>
                </a:solidFill>
              </a:rPr>
              <a:t>dalam</a:t>
            </a:r>
            <a:r>
              <a:rPr lang="en-US" dirty="0">
                <a:solidFill>
                  <a:srgbClr val="FF0000"/>
                </a:solidFill>
              </a:rPr>
              <a:t> </a:t>
            </a:r>
            <a:r>
              <a:rPr lang="en-US" dirty="0" err="1">
                <a:solidFill>
                  <a:srgbClr val="FF0000"/>
                </a:solidFill>
              </a:rPr>
              <a:t>dokumen</a:t>
            </a:r>
            <a:r>
              <a:rPr lang="en-US" dirty="0">
                <a:solidFill>
                  <a:srgbClr val="FF0000"/>
                </a:solidFill>
              </a:rPr>
              <a:t> yang </a:t>
            </a:r>
            <a:r>
              <a:rPr lang="en-US" dirty="0" err="1">
                <a:solidFill>
                  <a:srgbClr val="FF0000"/>
                </a:solidFill>
              </a:rPr>
              <a:t>sesuai</a:t>
            </a:r>
            <a:r>
              <a:rPr lang="en-US" dirty="0">
                <a:solidFill>
                  <a:srgbClr val="FF0000"/>
                </a:solidFill>
              </a:rPr>
              <a:t> </a:t>
            </a:r>
            <a:r>
              <a:rPr lang="en-US" dirty="0" err="1">
                <a:solidFill>
                  <a:srgbClr val="FF0000"/>
                </a:solidFill>
              </a:rPr>
              <a:t>dengan</a:t>
            </a:r>
            <a:r>
              <a:rPr lang="en-US" dirty="0">
                <a:solidFill>
                  <a:srgbClr val="FF0000"/>
                </a:solidFill>
              </a:rPr>
              <a:t> </a:t>
            </a:r>
            <a:r>
              <a:rPr lang="en-US" dirty="0" err="1">
                <a:solidFill>
                  <a:srgbClr val="FF0000"/>
                </a:solidFill>
              </a:rPr>
              <a:t>dimensi</a:t>
            </a:r>
            <a:r>
              <a:rPr lang="en-US" dirty="0">
                <a:solidFill>
                  <a:srgbClr val="FF0000"/>
                </a:solidFill>
              </a:rPr>
              <a:t> </a:t>
            </a:r>
            <a:r>
              <a:rPr lang="en-US" dirty="0" err="1">
                <a:solidFill>
                  <a:srgbClr val="FF0000"/>
                </a:solidFill>
              </a:rPr>
              <a:t>itu</a:t>
            </a:r>
            <a:r>
              <a:rPr lang="en-US" dirty="0">
                <a:solidFill>
                  <a:srgbClr val="FF0000"/>
                </a:solidFill>
              </a:rPr>
              <a:t>.</a:t>
            </a:r>
            <a:endParaRPr lang="en-US" dirty="0" smtClean="0">
              <a:solidFill>
                <a:srgbClr val="FF0000"/>
              </a:solidFill>
            </a:endParaRPr>
          </a:p>
        </p:txBody>
      </p:sp>
    </p:spTree>
    <p:extLst>
      <p:ext uri="{BB962C8B-B14F-4D97-AF65-F5344CB8AC3E}">
        <p14:creationId xmlns:p14="http://schemas.microsoft.com/office/powerpoint/2010/main" val="334403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Words and Vectors</a:t>
            </a:r>
          </a:p>
        </p:txBody>
      </p:sp>
      <p:sp>
        <p:nvSpPr>
          <p:cNvPr id="3" name="Content Placeholder 2"/>
          <p:cNvSpPr>
            <a:spLocks noGrp="1"/>
          </p:cNvSpPr>
          <p:nvPr>
            <p:ph idx="1"/>
          </p:nvPr>
        </p:nvSpPr>
        <p:spPr/>
        <p:txBody>
          <a:bodyPr>
            <a:normAutofit/>
          </a:bodyPr>
          <a:lstStyle/>
          <a:p>
            <a:r>
              <a:rPr lang="en-US" dirty="0" err="1" smtClean="0"/>
              <a:t>Dokumen</a:t>
            </a:r>
            <a:r>
              <a:rPr lang="en-US" dirty="0" smtClean="0"/>
              <a:t> </a:t>
            </a:r>
            <a:r>
              <a:rPr lang="en-US" dirty="0"/>
              <a:t>yang </a:t>
            </a:r>
            <a:r>
              <a:rPr lang="en-US" dirty="0" err="1"/>
              <a:t>serupa</a:t>
            </a:r>
            <a:r>
              <a:rPr lang="en-US" dirty="0"/>
              <a:t> </a:t>
            </a:r>
            <a:r>
              <a:rPr lang="en-US" dirty="0" err="1"/>
              <a:t>memiliki</a:t>
            </a:r>
            <a:r>
              <a:rPr lang="en-US" dirty="0"/>
              <a:t> </a:t>
            </a:r>
            <a:r>
              <a:rPr lang="en-US" dirty="0" err="1"/>
              <a:t>vektor</a:t>
            </a:r>
            <a:r>
              <a:rPr lang="en-US" dirty="0"/>
              <a:t> yang </a:t>
            </a:r>
            <a:r>
              <a:rPr lang="en-US" dirty="0" err="1"/>
              <a:t>sama</a:t>
            </a:r>
            <a:r>
              <a:rPr lang="en-US" dirty="0"/>
              <a:t>, </a:t>
            </a:r>
            <a:r>
              <a:rPr lang="en-US" dirty="0" err="1"/>
              <a:t>karena</a:t>
            </a:r>
            <a:r>
              <a:rPr lang="en-US" dirty="0"/>
              <a:t> </a:t>
            </a:r>
            <a:r>
              <a:rPr lang="en-US" dirty="0" err="1"/>
              <a:t>dokumen</a:t>
            </a:r>
            <a:r>
              <a:rPr lang="en-US" dirty="0"/>
              <a:t> yang </a:t>
            </a:r>
            <a:r>
              <a:rPr lang="en-US" dirty="0" err="1"/>
              <a:t>serupa</a:t>
            </a:r>
            <a:r>
              <a:rPr lang="en-US" dirty="0"/>
              <a:t> </a:t>
            </a:r>
            <a:r>
              <a:rPr lang="en-US" dirty="0" err="1"/>
              <a:t>cenderung</a:t>
            </a:r>
            <a:r>
              <a:rPr lang="en-US" dirty="0"/>
              <a:t> </a:t>
            </a:r>
            <a:r>
              <a:rPr lang="en-US" dirty="0" err="1"/>
              <a:t>memiliki</a:t>
            </a:r>
            <a:r>
              <a:rPr lang="en-US" dirty="0"/>
              <a:t> kata-kata yang </a:t>
            </a:r>
            <a:r>
              <a:rPr lang="en-US" dirty="0" err="1"/>
              <a:t>serupa</a:t>
            </a:r>
            <a:r>
              <a:rPr lang="en-US" dirty="0"/>
              <a:t>.</a:t>
            </a:r>
          </a:p>
          <a:p>
            <a:r>
              <a:rPr lang="en-US" dirty="0" err="1"/>
              <a:t>Prinsip</a:t>
            </a:r>
            <a:r>
              <a:rPr lang="en-US" dirty="0"/>
              <a:t> yang </a:t>
            </a:r>
            <a:r>
              <a:rPr lang="en-US" dirty="0" err="1"/>
              <a:t>sama</a:t>
            </a:r>
            <a:r>
              <a:rPr lang="en-US" dirty="0"/>
              <a:t> </a:t>
            </a:r>
            <a:r>
              <a:rPr lang="en-US" dirty="0" err="1"/>
              <a:t>ini</a:t>
            </a:r>
            <a:r>
              <a:rPr lang="en-US" dirty="0"/>
              <a:t> </a:t>
            </a:r>
            <a:r>
              <a:rPr lang="en-US" dirty="0" err="1"/>
              <a:t>berlaku</a:t>
            </a:r>
            <a:r>
              <a:rPr lang="en-US" dirty="0"/>
              <a:t> </a:t>
            </a:r>
            <a:r>
              <a:rPr lang="en-US" dirty="0" err="1"/>
              <a:t>untuk</a:t>
            </a:r>
            <a:r>
              <a:rPr lang="en-US" dirty="0"/>
              <a:t> kata-kata: kata-kata yang </a:t>
            </a:r>
            <a:r>
              <a:rPr lang="en-US" dirty="0" err="1"/>
              <a:t>mirip</a:t>
            </a:r>
            <a:r>
              <a:rPr lang="en-US" dirty="0"/>
              <a:t> </a:t>
            </a:r>
            <a:r>
              <a:rPr lang="en-US" dirty="0" err="1"/>
              <a:t>memiliki</a:t>
            </a:r>
            <a:r>
              <a:rPr lang="en-US" dirty="0"/>
              <a:t> </a:t>
            </a:r>
            <a:r>
              <a:rPr lang="en-US" dirty="0" err="1"/>
              <a:t>vektor</a:t>
            </a:r>
            <a:r>
              <a:rPr lang="en-US" dirty="0"/>
              <a:t> yang </a:t>
            </a:r>
            <a:r>
              <a:rPr lang="en-US" dirty="0" err="1"/>
              <a:t>sama</a:t>
            </a:r>
            <a:r>
              <a:rPr lang="en-US" dirty="0"/>
              <a:t> </a:t>
            </a:r>
            <a:r>
              <a:rPr lang="en-US" dirty="0" err="1"/>
              <a:t>karena</a:t>
            </a:r>
            <a:r>
              <a:rPr lang="en-US" dirty="0"/>
              <a:t> </a:t>
            </a:r>
            <a:r>
              <a:rPr lang="en-US" dirty="0" err="1"/>
              <a:t>mereka</a:t>
            </a:r>
            <a:r>
              <a:rPr lang="en-US" dirty="0"/>
              <a:t> </a:t>
            </a:r>
            <a:r>
              <a:rPr lang="en-US" dirty="0" err="1"/>
              <a:t>cenderung</a:t>
            </a:r>
            <a:r>
              <a:rPr lang="en-US" dirty="0"/>
              <a:t> </a:t>
            </a:r>
            <a:r>
              <a:rPr lang="en-US" dirty="0" err="1"/>
              <a:t>terjadi</a:t>
            </a:r>
            <a:r>
              <a:rPr lang="en-US" dirty="0"/>
              <a:t> </a:t>
            </a:r>
            <a:r>
              <a:rPr lang="en-US" dirty="0" err="1"/>
              <a:t>pada</a:t>
            </a:r>
            <a:r>
              <a:rPr lang="en-US" dirty="0"/>
              <a:t> </a:t>
            </a:r>
            <a:r>
              <a:rPr lang="en-US" dirty="0" err="1"/>
              <a:t>dokumen</a:t>
            </a:r>
            <a:r>
              <a:rPr lang="en-US" dirty="0"/>
              <a:t> yang </a:t>
            </a:r>
            <a:r>
              <a:rPr lang="en-US" dirty="0" err="1"/>
              <a:t>serupa</a:t>
            </a:r>
            <a:r>
              <a:rPr lang="en-US" dirty="0"/>
              <a:t>.</a:t>
            </a:r>
          </a:p>
          <a:p>
            <a:r>
              <a:rPr lang="en-US" dirty="0" err="1" smtClean="0"/>
              <a:t>Dengan</a:t>
            </a:r>
            <a:r>
              <a:rPr lang="en-US" dirty="0" smtClean="0"/>
              <a:t> </a:t>
            </a:r>
            <a:r>
              <a:rPr lang="en-US" dirty="0" err="1" smtClean="0"/>
              <a:t>demikian</a:t>
            </a:r>
            <a:r>
              <a:rPr lang="en-US" dirty="0" smtClean="0"/>
              <a:t>, term-document </a:t>
            </a:r>
            <a:r>
              <a:rPr lang="en-US" dirty="0"/>
              <a:t>matrix </a:t>
            </a:r>
            <a:r>
              <a:rPr lang="en-US" dirty="0" err="1" smtClean="0"/>
              <a:t>memungkinkan</a:t>
            </a:r>
            <a:r>
              <a:rPr lang="en-US" dirty="0" smtClean="0"/>
              <a:t> </a:t>
            </a:r>
            <a:r>
              <a:rPr lang="en-US" dirty="0" err="1"/>
              <a:t>kita</a:t>
            </a:r>
            <a:r>
              <a:rPr lang="en-US" dirty="0"/>
              <a:t> </a:t>
            </a:r>
            <a:r>
              <a:rPr lang="en-US" dirty="0" err="1"/>
              <a:t>merepresentasikan</a:t>
            </a:r>
            <a:r>
              <a:rPr lang="en-US" dirty="0"/>
              <a:t> </a:t>
            </a:r>
            <a:r>
              <a:rPr lang="en-US" dirty="0" err="1"/>
              <a:t>makna</a:t>
            </a:r>
            <a:r>
              <a:rPr lang="en-US" dirty="0"/>
              <a:t> kata </a:t>
            </a:r>
            <a:r>
              <a:rPr lang="en-US" dirty="0" err="1"/>
              <a:t>dari</a:t>
            </a:r>
            <a:r>
              <a:rPr lang="en-US" dirty="0"/>
              <a:t> </a:t>
            </a:r>
            <a:r>
              <a:rPr lang="en-US" dirty="0" err="1"/>
              <a:t>dokumen-dokumen</a:t>
            </a:r>
            <a:r>
              <a:rPr lang="en-US" dirty="0"/>
              <a:t> yang </a:t>
            </a:r>
            <a:r>
              <a:rPr lang="en-US" dirty="0" err="1"/>
              <a:t>cenderung</a:t>
            </a:r>
            <a:r>
              <a:rPr lang="en-US" dirty="0"/>
              <a:t> </a:t>
            </a:r>
            <a:r>
              <a:rPr lang="en-US" dirty="0" err="1"/>
              <a:t>muncul</a:t>
            </a:r>
            <a:r>
              <a:rPr lang="en-US" dirty="0"/>
              <a:t>.</a:t>
            </a:r>
          </a:p>
        </p:txBody>
      </p:sp>
    </p:spTree>
    <p:extLst>
      <p:ext uri="{BB962C8B-B14F-4D97-AF65-F5344CB8AC3E}">
        <p14:creationId xmlns:p14="http://schemas.microsoft.com/office/powerpoint/2010/main" val="521072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Cosine for measuring </a:t>
            </a:r>
            <a:r>
              <a:rPr lang="en-US" b="1" dirty="0" smtClean="0"/>
              <a:t>similarity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err="1"/>
              <a:t>Untuk</a:t>
            </a:r>
            <a:r>
              <a:rPr lang="en-US" dirty="0"/>
              <a:t> </a:t>
            </a:r>
            <a:r>
              <a:rPr lang="en-US" dirty="0" err="1"/>
              <a:t>mendefinisikan</a:t>
            </a:r>
            <a:r>
              <a:rPr lang="en-US" dirty="0"/>
              <a:t> </a:t>
            </a:r>
            <a:r>
              <a:rPr lang="en-US" dirty="0" err="1"/>
              <a:t>kesamaan</a:t>
            </a:r>
            <a:r>
              <a:rPr lang="en-US" dirty="0"/>
              <a:t> </a:t>
            </a:r>
            <a:r>
              <a:rPr lang="en-US" dirty="0" err="1"/>
              <a:t>antara</a:t>
            </a:r>
            <a:r>
              <a:rPr lang="en-US" dirty="0"/>
              <a:t> </a:t>
            </a:r>
            <a:r>
              <a:rPr lang="en-US" dirty="0" err="1"/>
              <a:t>dua</a:t>
            </a:r>
            <a:r>
              <a:rPr lang="en-US" dirty="0"/>
              <a:t> kata target </a:t>
            </a:r>
            <a:r>
              <a:rPr lang="en-US" i="1" dirty="0"/>
              <a:t>v</a:t>
            </a:r>
            <a:r>
              <a:rPr lang="en-US" dirty="0"/>
              <a:t> </a:t>
            </a:r>
            <a:r>
              <a:rPr lang="en-US" dirty="0" err="1"/>
              <a:t>dan</a:t>
            </a:r>
            <a:r>
              <a:rPr lang="en-US" dirty="0"/>
              <a:t> </a:t>
            </a:r>
            <a:r>
              <a:rPr lang="en-US" i="1" dirty="0"/>
              <a:t>w</a:t>
            </a:r>
            <a:r>
              <a:rPr lang="en-US" dirty="0"/>
              <a:t>, </a:t>
            </a:r>
            <a:r>
              <a:rPr lang="en-US" dirty="0" err="1"/>
              <a:t>kita</a:t>
            </a:r>
            <a:r>
              <a:rPr lang="en-US" dirty="0"/>
              <a:t> </a:t>
            </a:r>
            <a:r>
              <a:rPr lang="en-US" dirty="0" err="1"/>
              <a:t>memerlukan</a:t>
            </a:r>
            <a:r>
              <a:rPr lang="en-US" dirty="0"/>
              <a:t> </a:t>
            </a:r>
            <a:r>
              <a:rPr lang="en-US" dirty="0" err="1"/>
              <a:t>ukuran</a:t>
            </a:r>
            <a:r>
              <a:rPr lang="en-US" dirty="0"/>
              <a:t> </a:t>
            </a:r>
            <a:r>
              <a:rPr lang="en-US" dirty="0" err="1"/>
              <a:t>untuk</a:t>
            </a:r>
            <a:r>
              <a:rPr lang="en-US" dirty="0"/>
              <a:t> </a:t>
            </a:r>
            <a:r>
              <a:rPr lang="en-US" dirty="0" err="1"/>
              <a:t>mengambil</a:t>
            </a:r>
            <a:r>
              <a:rPr lang="en-US" dirty="0"/>
              <a:t> </a:t>
            </a:r>
            <a:r>
              <a:rPr lang="en-US" dirty="0" err="1"/>
              <a:t>dua</a:t>
            </a:r>
            <a:r>
              <a:rPr lang="en-US" dirty="0"/>
              <a:t> </a:t>
            </a:r>
            <a:r>
              <a:rPr lang="en-US" dirty="0" err="1"/>
              <a:t>vektor</a:t>
            </a:r>
            <a:r>
              <a:rPr lang="en-US" dirty="0"/>
              <a:t> </a:t>
            </a:r>
            <a:r>
              <a:rPr lang="en-US" dirty="0" err="1"/>
              <a:t>tersebut</a:t>
            </a:r>
            <a:r>
              <a:rPr lang="en-US" dirty="0"/>
              <a:t> </a:t>
            </a:r>
            <a:r>
              <a:rPr lang="en-US" dirty="0" err="1"/>
              <a:t>dan</a:t>
            </a:r>
            <a:r>
              <a:rPr lang="en-US" dirty="0"/>
              <a:t> </a:t>
            </a:r>
            <a:r>
              <a:rPr lang="en-US" dirty="0" err="1"/>
              <a:t>memberikan</a:t>
            </a:r>
            <a:r>
              <a:rPr lang="en-US" dirty="0"/>
              <a:t> </a:t>
            </a:r>
            <a:r>
              <a:rPr lang="en-US" dirty="0" err="1"/>
              <a:t>ukuran</a:t>
            </a:r>
            <a:r>
              <a:rPr lang="en-US" dirty="0"/>
              <a:t> </a:t>
            </a:r>
            <a:r>
              <a:rPr lang="en-US" dirty="0" err="1"/>
              <a:t>kesamaan</a:t>
            </a:r>
            <a:r>
              <a:rPr lang="en-US" dirty="0"/>
              <a:t> </a:t>
            </a:r>
            <a:r>
              <a:rPr lang="en-US" dirty="0" err="1" smtClean="0"/>
              <a:t>vektor</a:t>
            </a:r>
            <a:r>
              <a:rPr lang="en-US" dirty="0" smtClean="0"/>
              <a:t>.</a:t>
            </a:r>
          </a:p>
          <a:p>
            <a:r>
              <a:rPr lang="en-US" dirty="0" err="1" smtClean="0"/>
              <a:t>Sejauh</a:t>
            </a:r>
            <a:r>
              <a:rPr lang="en-US" dirty="0" smtClean="0"/>
              <a:t> </a:t>
            </a:r>
            <a:r>
              <a:rPr lang="en-US" dirty="0" err="1"/>
              <a:t>ini</a:t>
            </a:r>
            <a:r>
              <a:rPr lang="en-US" dirty="0"/>
              <a:t>, </a:t>
            </a:r>
            <a:r>
              <a:rPr lang="en-US" dirty="0" err="1"/>
              <a:t>kesamaan</a:t>
            </a:r>
            <a:r>
              <a:rPr lang="en-US" dirty="0"/>
              <a:t> </a:t>
            </a:r>
            <a:r>
              <a:rPr lang="en-US" dirty="0" err="1"/>
              <a:t>metrik</a:t>
            </a:r>
            <a:r>
              <a:rPr lang="en-US" dirty="0"/>
              <a:t> yang paling </a:t>
            </a:r>
            <a:r>
              <a:rPr lang="en-US" dirty="0" err="1"/>
              <a:t>umum</a:t>
            </a:r>
            <a:r>
              <a:rPr lang="en-US" dirty="0"/>
              <a:t> </a:t>
            </a:r>
            <a:r>
              <a:rPr lang="en-US" dirty="0" err="1"/>
              <a:t>adalah</a:t>
            </a:r>
            <a:r>
              <a:rPr lang="en-US" dirty="0"/>
              <a:t> </a:t>
            </a:r>
            <a:r>
              <a:rPr lang="en-US" dirty="0" err="1">
                <a:solidFill>
                  <a:srgbClr val="FF0000"/>
                </a:solidFill>
              </a:rPr>
              <a:t>cosinus</a:t>
            </a:r>
            <a:r>
              <a:rPr lang="en-US" dirty="0">
                <a:solidFill>
                  <a:srgbClr val="FF0000"/>
                </a:solidFill>
              </a:rPr>
              <a:t> </a:t>
            </a:r>
            <a:r>
              <a:rPr lang="en-US" dirty="0" err="1"/>
              <a:t>sudut</a:t>
            </a:r>
            <a:r>
              <a:rPr lang="en-US" dirty="0"/>
              <a:t> </a:t>
            </a:r>
            <a:r>
              <a:rPr lang="en-US" dirty="0" err="1"/>
              <a:t>antara</a:t>
            </a:r>
            <a:r>
              <a:rPr lang="en-US" dirty="0"/>
              <a:t> </a:t>
            </a:r>
            <a:r>
              <a:rPr lang="en-US" dirty="0" err="1"/>
              <a:t>vektor</a:t>
            </a:r>
            <a:r>
              <a:rPr lang="en-US" dirty="0" smtClean="0"/>
              <a:t>.</a:t>
            </a:r>
          </a:p>
          <a:p>
            <a:r>
              <a:rPr lang="en-US" dirty="0" err="1"/>
              <a:t>Kosinus</a:t>
            </a:r>
            <a:r>
              <a:rPr lang="en-US" dirty="0"/>
              <a:t> — </a:t>
            </a:r>
            <a:r>
              <a:rPr lang="en-US" dirty="0" err="1"/>
              <a:t>seperti</a:t>
            </a:r>
            <a:r>
              <a:rPr lang="en-US" dirty="0"/>
              <a:t> </a:t>
            </a:r>
            <a:r>
              <a:rPr lang="en-US" dirty="0" err="1"/>
              <a:t>kebanyakan</a:t>
            </a:r>
            <a:r>
              <a:rPr lang="en-US" dirty="0"/>
              <a:t> </a:t>
            </a:r>
            <a:r>
              <a:rPr lang="en-US" dirty="0" err="1"/>
              <a:t>ukuran</a:t>
            </a:r>
            <a:r>
              <a:rPr lang="en-US" dirty="0"/>
              <a:t> </a:t>
            </a:r>
            <a:r>
              <a:rPr lang="en-US" dirty="0" err="1"/>
              <a:t>untuk</a:t>
            </a:r>
            <a:r>
              <a:rPr lang="en-US" dirty="0"/>
              <a:t> </a:t>
            </a:r>
            <a:r>
              <a:rPr lang="en-US" dirty="0" err="1"/>
              <a:t>kesamaan</a:t>
            </a:r>
            <a:r>
              <a:rPr lang="en-US" dirty="0"/>
              <a:t> </a:t>
            </a:r>
            <a:r>
              <a:rPr lang="en-US" dirty="0" err="1"/>
              <a:t>vektor</a:t>
            </a:r>
            <a:r>
              <a:rPr lang="en-US" dirty="0"/>
              <a:t> yang </a:t>
            </a:r>
            <a:r>
              <a:rPr lang="en-US" dirty="0" err="1"/>
              <a:t>digunakan</a:t>
            </a:r>
            <a:r>
              <a:rPr lang="en-US" dirty="0"/>
              <a:t> </a:t>
            </a:r>
            <a:r>
              <a:rPr lang="en-US" dirty="0" err="1"/>
              <a:t>dalam</a:t>
            </a:r>
            <a:r>
              <a:rPr lang="en-US" dirty="0"/>
              <a:t> NLP — </a:t>
            </a:r>
            <a:r>
              <a:rPr lang="en-US" dirty="0" err="1"/>
              <a:t>didasarkan</a:t>
            </a:r>
            <a:r>
              <a:rPr lang="en-US" dirty="0"/>
              <a:t> </a:t>
            </a:r>
            <a:r>
              <a:rPr lang="en-US" dirty="0" err="1"/>
              <a:t>pada</a:t>
            </a:r>
            <a:r>
              <a:rPr lang="en-US" dirty="0"/>
              <a:t> operator </a:t>
            </a:r>
            <a:r>
              <a:rPr lang="en-US" dirty="0" smtClean="0">
                <a:solidFill>
                  <a:srgbClr val="FF0000"/>
                </a:solidFill>
              </a:rPr>
              <a:t>dot product</a:t>
            </a:r>
            <a:r>
              <a:rPr lang="en-US" dirty="0" smtClean="0"/>
              <a:t> </a:t>
            </a:r>
            <a:r>
              <a:rPr lang="en-US" dirty="0" err="1" smtClean="0"/>
              <a:t>dari</a:t>
            </a:r>
            <a:r>
              <a:rPr lang="en-US" dirty="0" smtClean="0"/>
              <a:t> </a:t>
            </a:r>
            <a:r>
              <a:rPr lang="en-US" dirty="0" err="1"/>
              <a:t>aljabar</a:t>
            </a:r>
            <a:r>
              <a:rPr lang="en-US" dirty="0"/>
              <a:t> linier, </a:t>
            </a:r>
            <a:r>
              <a:rPr lang="en-US" dirty="0" err="1"/>
              <a:t>juga</a:t>
            </a:r>
            <a:r>
              <a:rPr lang="en-US" dirty="0"/>
              <a:t> </a:t>
            </a:r>
            <a:r>
              <a:rPr lang="en-US" dirty="0" err="1"/>
              <a:t>disebut</a:t>
            </a:r>
            <a:r>
              <a:rPr lang="en-US" dirty="0"/>
              <a:t> </a:t>
            </a:r>
            <a:r>
              <a:rPr lang="en-US" dirty="0" smtClean="0">
                <a:solidFill>
                  <a:srgbClr val="FF0000"/>
                </a:solidFill>
              </a:rPr>
              <a:t>inner product</a:t>
            </a:r>
            <a:r>
              <a:rPr lang="en-US" dirty="0" smtClean="0"/>
              <a:t>:</a:t>
            </a:r>
          </a:p>
          <a:p>
            <a:endParaRPr lang="en-US" dirty="0"/>
          </a:p>
          <a:p>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917542" y="4881226"/>
            <a:ext cx="8383419" cy="1133207"/>
          </a:xfrm>
          <a:prstGeom prst="rect">
            <a:avLst/>
          </a:prstGeom>
        </p:spPr>
      </p:pic>
    </p:spTree>
    <p:extLst>
      <p:ext uri="{BB962C8B-B14F-4D97-AF65-F5344CB8AC3E}">
        <p14:creationId xmlns:p14="http://schemas.microsoft.com/office/powerpoint/2010/main" val="3920958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Cosine for measuring </a:t>
            </a:r>
            <a:r>
              <a:rPr lang="en-US" b="1" dirty="0" smtClean="0"/>
              <a:t>similarity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err="1" smtClean="0"/>
              <a:t>Panjang</a:t>
            </a:r>
            <a:r>
              <a:rPr lang="en-US" dirty="0" smtClean="0"/>
              <a:t> </a:t>
            </a:r>
            <a:r>
              <a:rPr lang="en-US" dirty="0" err="1"/>
              <a:t>vektor</a:t>
            </a:r>
            <a:r>
              <a:rPr lang="en-US" dirty="0"/>
              <a:t> </a:t>
            </a:r>
            <a:r>
              <a:rPr lang="en-US" dirty="0" err="1"/>
              <a:t>didefinisikan</a:t>
            </a:r>
            <a:r>
              <a:rPr lang="en-US" dirty="0"/>
              <a:t> </a:t>
            </a:r>
            <a:r>
              <a:rPr lang="en-US" dirty="0" err="1"/>
              <a:t>sebagai</a:t>
            </a:r>
            <a:r>
              <a:rPr lang="en-US" dirty="0" smtClean="0"/>
              <a:t>:</a:t>
            </a:r>
          </a:p>
          <a:p>
            <a:endParaRPr lang="en-US" dirty="0"/>
          </a:p>
          <a:p>
            <a:endParaRPr lang="en-US" dirty="0" smtClean="0"/>
          </a:p>
          <a:p>
            <a:r>
              <a:rPr lang="en-US" dirty="0" smtClean="0"/>
              <a:t>Dot product </a:t>
            </a:r>
            <a:r>
              <a:rPr lang="en-US" dirty="0" err="1"/>
              <a:t>lebih</a:t>
            </a:r>
            <a:r>
              <a:rPr lang="en-US" dirty="0"/>
              <a:t> </a:t>
            </a:r>
            <a:r>
              <a:rPr lang="en-US" dirty="0" err="1"/>
              <a:t>tinggi</a:t>
            </a:r>
            <a:r>
              <a:rPr lang="en-US" dirty="0"/>
              <a:t> </a:t>
            </a:r>
            <a:r>
              <a:rPr lang="en-US" dirty="0" err="1"/>
              <a:t>jika</a:t>
            </a:r>
            <a:r>
              <a:rPr lang="en-US" dirty="0"/>
              <a:t> </a:t>
            </a:r>
            <a:r>
              <a:rPr lang="en-US" dirty="0" err="1"/>
              <a:t>vektor</a:t>
            </a:r>
            <a:r>
              <a:rPr lang="en-US" dirty="0"/>
              <a:t> </a:t>
            </a:r>
            <a:r>
              <a:rPr lang="en-US" dirty="0" err="1"/>
              <a:t>lebih</a:t>
            </a:r>
            <a:r>
              <a:rPr lang="en-US" dirty="0"/>
              <a:t> </a:t>
            </a:r>
            <a:r>
              <a:rPr lang="en-US" dirty="0" err="1"/>
              <a:t>panjang</a:t>
            </a:r>
            <a:r>
              <a:rPr lang="en-US" dirty="0"/>
              <a:t>, </a:t>
            </a:r>
            <a:r>
              <a:rPr lang="en-US" dirty="0" err="1"/>
              <a:t>dengan</a:t>
            </a:r>
            <a:r>
              <a:rPr lang="en-US" dirty="0"/>
              <a:t> </a:t>
            </a:r>
            <a:r>
              <a:rPr lang="en-US" dirty="0" err="1"/>
              <a:t>nilai</a:t>
            </a:r>
            <a:r>
              <a:rPr lang="en-US" dirty="0"/>
              <a:t> </a:t>
            </a:r>
            <a:r>
              <a:rPr lang="en-US" dirty="0" err="1"/>
              <a:t>lebih</a:t>
            </a:r>
            <a:r>
              <a:rPr lang="en-US" dirty="0"/>
              <a:t> </a:t>
            </a:r>
            <a:r>
              <a:rPr lang="en-US" dirty="0" err="1"/>
              <a:t>tinggi</a:t>
            </a:r>
            <a:r>
              <a:rPr lang="en-US" dirty="0"/>
              <a:t> di </a:t>
            </a:r>
            <a:r>
              <a:rPr lang="en-US" dirty="0" err="1"/>
              <a:t>setiap</a:t>
            </a:r>
            <a:r>
              <a:rPr lang="en-US" dirty="0"/>
              <a:t> </a:t>
            </a:r>
            <a:r>
              <a:rPr lang="en-US" dirty="0" err="1"/>
              <a:t>dimensi</a:t>
            </a:r>
            <a:r>
              <a:rPr lang="en-US" dirty="0"/>
              <a:t>.</a:t>
            </a:r>
          </a:p>
          <a:p>
            <a:r>
              <a:rPr lang="en-US" dirty="0" err="1"/>
              <a:t>Semakin</a:t>
            </a:r>
            <a:r>
              <a:rPr lang="en-US" dirty="0"/>
              <a:t> </a:t>
            </a:r>
            <a:r>
              <a:rPr lang="en-US" dirty="0" err="1"/>
              <a:t>sering</a:t>
            </a:r>
            <a:r>
              <a:rPr lang="en-US" dirty="0"/>
              <a:t> kata </a:t>
            </a:r>
            <a:r>
              <a:rPr lang="en-US" dirty="0" err="1" smtClean="0"/>
              <a:t>muncul</a:t>
            </a:r>
            <a:r>
              <a:rPr lang="en-US" dirty="0" smtClean="0"/>
              <a:t> </a:t>
            </a:r>
            <a:r>
              <a:rPr lang="en-US" dirty="0" err="1" smtClean="0"/>
              <a:t>maka</a:t>
            </a:r>
            <a:r>
              <a:rPr lang="en-US" dirty="0" smtClean="0"/>
              <a:t> </a:t>
            </a:r>
            <a:r>
              <a:rPr lang="en-US" dirty="0" err="1" smtClean="0"/>
              <a:t>akan</a:t>
            </a:r>
            <a:r>
              <a:rPr lang="en-US" dirty="0" smtClean="0"/>
              <a:t> </a:t>
            </a:r>
            <a:r>
              <a:rPr lang="en-US" dirty="0" err="1" smtClean="0"/>
              <a:t>memiliki</a:t>
            </a:r>
            <a:r>
              <a:rPr lang="en-US" dirty="0" smtClean="0"/>
              <a:t> </a:t>
            </a:r>
            <a:r>
              <a:rPr lang="en-US" dirty="0" err="1"/>
              <a:t>vektor</a:t>
            </a:r>
            <a:r>
              <a:rPr lang="en-US" dirty="0"/>
              <a:t> yang </a:t>
            </a:r>
            <a:r>
              <a:rPr lang="en-US" dirty="0" err="1"/>
              <a:t>lebih</a:t>
            </a:r>
            <a:r>
              <a:rPr lang="en-US" dirty="0"/>
              <a:t> </a:t>
            </a:r>
            <a:r>
              <a:rPr lang="en-US" dirty="0" err="1"/>
              <a:t>panjang</a:t>
            </a:r>
            <a:r>
              <a:rPr lang="en-US" dirty="0"/>
              <a:t>, </a:t>
            </a:r>
            <a:r>
              <a:rPr lang="en-US" dirty="0" err="1"/>
              <a:t>karena</a:t>
            </a:r>
            <a:r>
              <a:rPr lang="en-US" dirty="0"/>
              <a:t> </a:t>
            </a:r>
            <a:r>
              <a:rPr lang="en-US" dirty="0" err="1"/>
              <a:t>mereka</a:t>
            </a:r>
            <a:r>
              <a:rPr lang="en-US" dirty="0"/>
              <a:t> </a:t>
            </a:r>
            <a:r>
              <a:rPr lang="en-US" dirty="0" err="1"/>
              <a:t>cenderung</a:t>
            </a:r>
            <a:r>
              <a:rPr lang="en-US" dirty="0"/>
              <a:t> </a:t>
            </a:r>
            <a:r>
              <a:rPr lang="en-US" dirty="0" err="1"/>
              <a:t>muncul</a:t>
            </a:r>
            <a:r>
              <a:rPr lang="en-US" dirty="0"/>
              <a:t> </a:t>
            </a:r>
            <a:r>
              <a:rPr lang="en-US" dirty="0" err="1"/>
              <a:t>bersama</a:t>
            </a:r>
            <a:r>
              <a:rPr lang="en-US" dirty="0"/>
              <a:t> </a:t>
            </a:r>
            <a:r>
              <a:rPr lang="en-US" dirty="0" err="1" smtClean="0"/>
              <a:t>dengan</a:t>
            </a:r>
            <a:r>
              <a:rPr lang="en-US" dirty="0" smtClean="0"/>
              <a:t> </a:t>
            </a:r>
            <a:r>
              <a:rPr lang="en-US" dirty="0" err="1" smtClean="0"/>
              <a:t>lebih</a:t>
            </a:r>
            <a:r>
              <a:rPr lang="en-US" dirty="0" smtClean="0"/>
              <a:t> </a:t>
            </a:r>
            <a:r>
              <a:rPr lang="en-US" dirty="0" err="1" smtClean="0"/>
              <a:t>banyak</a:t>
            </a:r>
            <a:r>
              <a:rPr lang="en-US" dirty="0" smtClean="0"/>
              <a:t> kata </a:t>
            </a:r>
            <a:r>
              <a:rPr lang="en-US" dirty="0" err="1" smtClean="0"/>
              <a:t>dan</a:t>
            </a:r>
            <a:r>
              <a:rPr lang="en-US" dirty="0" smtClean="0"/>
              <a:t> </a:t>
            </a:r>
            <a:r>
              <a:rPr lang="en-US" dirty="0" err="1" smtClean="0"/>
              <a:t>memiliki</a:t>
            </a:r>
            <a:r>
              <a:rPr lang="en-US" dirty="0" smtClean="0"/>
              <a:t> </a:t>
            </a:r>
            <a:r>
              <a:rPr lang="en-US" dirty="0" err="1" smtClean="0"/>
              <a:t>nilai</a:t>
            </a:r>
            <a:r>
              <a:rPr lang="en-US" dirty="0" smtClean="0"/>
              <a:t> </a:t>
            </a:r>
            <a:r>
              <a:rPr lang="en-US" dirty="0" err="1" smtClean="0"/>
              <a:t>kemunculan</a:t>
            </a:r>
            <a:r>
              <a:rPr lang="en-US" dirty="0" smtClean="0"/>
              <a:t> yang </a:t>
            </a:r>
            <a:r>
              <a:rPr lang="en-US" dirty="0" err="1" smtClean="0"/>
              <a:t>lebih</a:t>
            </a:r>
            <a:r>
              <a:rPr lang="en-US" dirty="0" smtClean="0"/>
              <a:t> </a:t>
            </a:r>
            <a:r>
              <a:rPr lang="en-US" dirty="0" err="1" smtClean="0"/>
              <a:t>tinggi</a:t>
            </a:r>
            <a:r>
              <a:rPr lang="en-US" dirty="0" smtClean="0"/>
              <a:t>.</a:t>
            </a:r>
            <a:endParaRPr lang="en-US" dirty="0"/>
          </a:p>
          <a:p>
            <a:r>
              <a:rPr lang="en-US" dirty="0" smtClean="0"/>
              <a:t>Dot product </a:t>
            </a:r>
            <a:r>
              <a:rPr lang="en-US" dirty="0" err="1"/>
              <a:t>mentah</a:t>
            </a:r>
            <a:r>
              <a:rPr lang="en-US" dirty="0"/>
              <a:t> </a:t>
            </a:r>
            <a:r>
              <a:rPr lang="en-US" dirty="0" err="1" smtClean="0"/>
              <a:t>nilainya</a:t>
            </a:r>
            <a:r>
              <a:rPr lang="en-US" dirty="0" smtClean="0"/>
              <a:t> </a:t>
            </a:r>
            <a:r>
              <a:rPr lang="en-US" dirty="0" err="1" smtClean="0"/>
              <a:t>lebih</a:t>
            </a:r>
            <a:r>
              <a:rPr lang="en-US" dirty="0" smtClean="0"/>
              <a:t> </a:t>
            </a:r>
            <a:r>
              <a:rPr lang="en-US" dirty="0" err="1"/>
              <a:t>tinggi</a:t>
            </a:r>
            <a:r>
              <a:rPr lang="en-US" dirty="0"/>
              <a:t> </a:t>
            </a:r>
            <a:r>
              <a:rPr lang="en-US" dirty="0" err="1"/>
              <a:t>untuk</a:t>
            </a:r>
            <a:r>
              <a:rPr lang="en-US" dirty="0"/>
              <a:t> kata-kata yang </a:t>
            </a:r>
            <a:r>
              <a:rPr lang="en-US" dirty="0" err="1" smtClean="0"/>
              <a:t>sering</a:t>
            </a:r>
            <a:r>
              <a:rPr lang="en-US" dirty="0" smtClean="0"/>
              <a:t> </a:t>
            </a:r>
            <a:r>
              <a:rPr lang="en-US" dirty="0" err="1" smtClean="0"/>
              <a:t>muncul</a:t>
            </a:r>
            <a:r>
              <a:rPr lang="en-US" dirty="0" smtClean="0"/>
              <a:t>. </a:t>
            </a:r>
            <a:r>
              <a:rPr lang="en-US" dirty="0" err="1"/>
              <a:t>Tapi</a:t>
            </a:r>
            <a:r>
              <a:rPr lang="en-US" dirty="0"/>
              <a:t> </a:t>
            </a:r>
            <a:r>
              <a:rPr lang="en-US" dirty="0" err="1" smtClean="0"/>
              <a:t>ini</a:t>
            </a:r>
            <a:r>
              <a:rPr lang="en-US" dirty="0" smtClean="0"/>
              <a:t> </a:t>
            </a:r>
            <a:r>
              <a:rPr lang="en-US" dirty="0" err="1" smtClean="0"/>
              <a:t>menjadi</a:t>
            </a:r>
            <a:r>
              <a:rPr lang="en-US" dirty="0" smtClean="0"/>
              <a:t> </a:t>
            </a:r>
            <a:r>
              <a:rPr lang="en-US" dirty="0" err="1"/>
              <a:t>masalah</a:t>
            </a:r>
            <a:r>
              <a:rPr lang="en-US" dirty="0"/>
              <a:t>; </a:t>
            </a:r>
            <a:r>
              <a:rPr lang="en-US" dirty="0" err="1" smtClean="0"/>
              <a:t>karena</a:t>
            </a:r>
            <a:r>
              <a:rPr lang="en-US" dirty="0" smtClean="0"/>
              <a:t> </a:t>
            </a:r>
            <a:r>
              <a:rPr lang="en-US" dirty="0" err="1" smtClean="0"/>
              <a:t>kita</a:t>
            </a:r>
            <a:r>
              <a:rPr lang="en-US" dirty="0" smtClean="0"/>
              <a:t> </a:t>
            </a:r>
            <a:r>
              <a:rPr lang="en-US" dirty="0" err="1"/>
              <a:t>ingin</a:t>
            </a:r>
            <a:r>
              <a:rPr lang="en-US" dirty="0"/>
              <a:t> </a:t>
            </a:r>
            <a:r>
              <a:rPr lang="en-US" dirty="0" err="1"/>
              <a:t>metrik</a:t>
            </a:r>
            <a:r>
              <a:rPr lang="en-US" dirty="0"/>
              <a:t> </a:t>
            </a:r>
            <a:r>
              <a:rPr lang="en-US" dirty="0" err="1"/>
              <a:t>kesamaan</a:t>
            </a:r>
            <a:r>
              <a:rPr lang="en-US" dirty="0"/>
              <a:t> </a:t>
            </a:r>
            <a:r>
              <a:rPr lang="en-US" dirty="0" err="1" smtClean="0"/>
              <a:t>memberikan</a:t>
            </a:r>
            <a:r>
              <a:rPr lang="en-US" dirty="0" smtClean="0"/>
              <a:t> </a:t>
            </a:r>
            <a:r>
              <a:rPr lang="en-US" dirty="0" err="1" smtClean="0"/>
              <a:t>informasi</a:t>
            </a:r>
            <a:r>
              <a:rPr lang="en-US" dirty="0" smtClean="0"/>
              <a:t> </a:t>
            </a:r>
            <a:r>
              <a:rPr lang="en-US" dirty="0" err="1"/>
              <a:t>seberapa</a:t>
            </a:r>
            <a:r>
              <a:rPr lang="en-US" dirty="0"/>
              <a:t> </a:t>
            </a:r>
            <a:r>
              <a:rPr lang="en-US" dirty="0" err="1"/>
              <a:t>mirip</a:t>
            </a:r>
            <a:r>
              <a:rPr lang="en-US" dirty="0"/>
              <a:t> </a:t>
            </a:r>
            <a:r>
              <a:rPr lang="en-US" dirty="0" err="1"/>
              <a:t>dua</a:t>
            </a:r>
            <a:r>
              <a:rPr lang="en-US" dirty="0"/>
              <a:t> kata </a:t>
            </a:r>
            <a:r>
              <a:rPr lang="en-US" dirty="0" err="1"/>
              <a:t>itu</a:t>
            </a:r>
            <a:r>
              <a:rPr lang="en-US" dirty="0"/>
              <a:t> </a:t>
            </a:r>
            <a:r>
              <a:rPr lang="en-US" dirty="0" err="1"/>
              <a:t>terlepas</a:t>
            </a:r>
            <a:r>
              <a:rPr lang="en-US" dirty="0"/>
              <a:t> </a:t>
            </a:r>
            <a:r>
              <a:rPr lang="en-US" dirty="0" err="1"/>
              <a:t>dari</a:t>
            </a:r>
            <a:r>
              <a:rPr lang="en-US" dirty="0"/>
              <a:t> </a:t>
            </a:r>
            <a:r>
              <a:rPr lang="en-US" dirty="0" err="1"/>
              <a:t>frekuensinya</a:t>
            </a:r>
            <a:r>
              <a:rPr lang="en-US" dirty="0"/>
              <a:t>.</a:t>
            </a:r>
          </a:p>
        </p:txBody>
      </p:sp>
      <p:pic>
        <p:nvPicPr>
          <p:cNvPr id="5" name="Picture 4"/>
          <p:cNvPicPr>
            <a:picLocks noChangeAspect="1"/>
          </p:cNvPicPr>
          <p:nvPr/>
        </p:nvPicPr>
        <p:blipFill>
          <a:blip r:embed="rId2"/>
          <a:stretch>
            <a:fillRect/>
          </a:stretch>
        </p:blipFill>
        <p:spPr>
          <a:xfrm>
            <a:off x="7069830" y="1622127"/>
            <a:ext cx="2035534" cy="1397897"/>
          </a:xfrm>
          <a:prstGeom prst="rect">
            <a:avLst/>
          </a:prstGeom>
        </p:spPr>
      </p:pic>
    </p:spTree>
    <p:extLst>
      <p:ext uri="{BB962C8B-B14F-4D97-AF65-F5344CB8AC3E}">
        <p14:creationId xmlns:p14="http://schemas.microsoft.com/office/powerpoint/2010/main" val="865337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Cosine for measuring </a:t>
            </a:r>
            <a:r>
              <a:rPr lang="en-US" b="1" dirty="0" smtClean="0"/>
              <a:t>similarity</a:t>
            </a:r>
            <a:endParaRPr lang="en-US" b="1" dirty="0"/>
          </a:p>
        </p:txBody>
      </p:sp>
      <p:sp>
        <p:nvSpPr>
          <p:cNvPr id="3" name="Content Placeholder 2"/>
          <p:cNvSpPr>
            <a:spLocks noGrp="1"/>
          </p:cNvSpPr>
          <p:nvPr>
            <p:ph idx="1"/>
          </p:nvPr>
        </p:nvSpPr>
        <p:spPr/>
        <p:txBody>
          <a:bodyPr>
            <a:normAutofit/>
          </a:bodyPr>
          <a:lstStyle/>
          <a:p>
            <a:r>
              <a:rPr lang="en-US" dirty="0"/>
              <a:t>Cara paling </a:t>
            </a:r>
            <a:r>
              <a:rPr lang="en-US" dirty="0" err="1"/>
              <a:t>sederhana</a:t>
            </a:r>
            <a:r>
              <a:rPr lang="en-US" dirty="0"/>
              <a:t> </a:t>
            </a:r>
            <a:r>
              <a:rPr lang="en-US" dirty="0" err="1"/>
              <a:t>untuk</a:t>
            </a:r>
            <a:r>
              <a:rPr lang="en-US" dirty="0"/>
              <a:t> </a:t>
            </a:r>
            <a:r>
              <a:rPr lang="en-US" dirty="0" err="1"/>
              <a:t>memodifikasi</a:t>
            </a:r>
            <a:r>
              <a:rPr lang="en-US" dirty="0"/>
              <a:t> </a:t>
            </a:r>
            <a:r>
              <a:rPr lang="en-US" dirty="0" smtClean="0"/>
              <a:t>dot product </a:t>
            </a:r>
            <a:r>
              <a:rPr lang="en-US" dirty="0" err="1"/>
              <a:t>untuk</a:t>
            </a:r>
            <a:r>
              <a:rPr lang="en-US" dirty="0"/>
              <a:t> </a:t>
            </a:r>
            <a:r>
              <a:rPr lang="en-US" dirty="0" err="1" smtClean="0"/>
              <a:t>normalisasi</a:t>
            </a:r>
            <a:r>
              <a:rPr lang="en-US" dirty="0" smtClean="0"/>
              <a:t> </a:t>
            </a:r>
            <a:r>
              <a:rPr lang="en-US" dirty="0" err="1"/>
              <a:t>panjang</a:t>
            </a:r>
            <a:r>
              <a:rPr lang="en-US" dirty="0"/>
              <a:t> </a:t>
            </a:r>
            <a:r>
              <a:rPr lang="en-US" dirty="0" err="1"/>
              <a:t>vektor</a:t>
            </a:r>
            <a:r>
              <a:rPr lang="en-US" dirty="0"/>
              <a:t> </a:t>
            </a:r>
            <a:r>
              <a:rPr lang="en-US" dirty="0" err="1"/>
              <a:t>adalah</a:t>
            </a:r>
            <a:r>
              <a:rPr lang="en-US" dirty="0"/>
              <a:t> </a:t>
            </a:r>
            <a:r>
              <a:rPr lang="en-US" dirty="0" err="1"/>
              <a:t>dengan</a:t>
            </a:r>
            <a:r>
              <a:rPr lang="en-US" dirty="0"/>
              <a:t> </a:t>
            </a:r>
            <a:r>
              <a:rPr lang="en-US" dirty="0" err="1"/>
              <a:t>membagi</a:t>
            </a:r>
            <a:r>
              <a:rPr lang="en-US" dirty="0"/>
              <a:t> </a:t>
            </a:r>
            <a:r>
              <a:rPr lang="en-US" dirty="0" smtClean="0"/>
              <a:t>dot product </a:t>
            </a:r>
            <a:r>
              <a:rPr lang="en-US" dirty="0" err="1"/>
              <a:t>dengan</a:t>
            </a:r>
            <a:r>
              <a:rPr lang="en-US" dirty="0"/>
              <a:t> </a:t>
            </a:r>
            <a:r>
              <a:rPr lang="en-US" dirty="0" err="1"/>
              <a:t>panjang</a:t>
            </a:r>
            <a:r>
              <a:rPr lang="en-US" dirty="0"/>
              <a:t> </a:t>
            </a:r>
            <a:r>
              <a:rPr lang="en-US" dirty="0" err="1"/>
              <a:t>masing-masing</a:t>
            </a:r>
            <a:r>
              <a:rPr lang="en-US" dirty="0"/>
              <a:t> </a:t>
            </a:r>
            <a:r>
              <a:rPr lang="en-US" dirty="0" err="1"/>
              <a:t>dari</a:t>
            </a:r>
            <a:r>
              <a:rPr lang="en-US" dirty="0"/>
              <a:t> </a:t>
            </a:r>
            <a:r>
              <a:rPr lang="en-US" dirty="0" err="1"/>
              <a:t>dua</a:t>
            </a:r>
            <a:r>
              <a:rPr lang="en-US" dirty="0"/>
              <a:t> </a:t>
            </a:r>
            <a:r>
              <a:rPr lang="en-US" dirty="0" err="1"/>
              <a:t>vektor</a:t>
            </a:r>
            <a:r>
              <a:rPr lang="en-US" dirty="0"/>
              <a:t>.</a:t>
            </a:r>
          </a:p>
          <a:p>
            <a:r>
              <a:rPr lang="en-US" dirty="0" smtClean="0">
                <a:solidFill>
                  <a:srgbClr val="FF0000"/>
                </a:solidFill>
              </a:rPr>
              <a:t>Dot product yang </a:t>
            </a:r>
            <a:r>
              <a:rPr lang="en-US" dirty="0" err="1">
                <a:solidFill>
                  <a:srgbClr val="FF0000"/>
                </a:solidFill>
              </a:rPr>
              <a:t>dinormalisasi</a:t>
            </a:r>
            <a:r>
              <a:rPr lang="en-US" dirty="0"/>
              <a:t> </a:t>
            </a:r>
            <a:r>
              <a:rPr lang="en-US" dirty="0" err="1"/>
              <a:t>ini</a:t>
            </a:r>
            <a:r>
              <a:rPr lang="en-US" dirty="0"/>
              <a:t> </a:t>
            </a:r>
            <a:r>
              <a:rPr lang="en-US" dirty="0" err="1" smtClean="0"/>
              <a:t>sama</a:t>
            </a:r>
            <a:r>
              <a:rPr lang="en-US" dirty="0" smtClean="0"/>
              <a:t> </a:t>
            </a:r>
            <a:r>
              <a:rPr lang="en-US" dirty="0" err="1"/>
              <a:t>dengan</a:t>
            </a:r>
            <a:r>
              <a:rPr lang="en-US" dirty="0"/>
              <a:t> </a:t>
            </a:r>
            <a:r>
              <a:rPr lang="en-US" dirty="0" err="1"/>
              <a:t>cosinus</a:t>
            </a:r>
            <a:r>
              <a:rPr lang="en-US" dirty="0"/>
              <a:t> </a:t>
            </a:r>
            <a:r>
              <a:rPr lang="en-US" dirty="0" err="1"/>
              <a:t>sudut</a:t>
            </a:r>
            <a:r>
              <a:rPr lang="en-US" dirty="0"/>
              <a:t> </a:t>
            </a:r>
            <a:r>
              <a:rPr lang="en-US" dirty="0" err="1"/>
              <a:t>antara</a:t>
            </a:r>
            <a:r>
              <a:rPr lang="en-US" dirty="0"/>
              <a:t> </a:t>
            </a:r>
            <a:r>
              <a:rPr lang="en-US" dirty="0" err="1"/>
              <a:t>dua</a:t>
            </a:r>
            <a:r>
              <a:rPr lang="en-US" dirty="0"/>
              <a:t> </a:t>
            </a:r>
            <a:r>
              <a:rPr lang="en-US" dirty="0" err="1"/>
              <a:t>vektor</a:t>
            </a:r>
            <a:r>
              <a:rPr lang="en-US" dirty="0"/>
              <a:t>, </a:t>
            </a:r>
            <a:r>
              <a:rPr lang="en-US" dirty="0" err="1"/>
              <a:t>mengikuti</a:t>
            </a:r>
            <a:r>
              <a:rPr lang="en-US" dirty="0"/>
              <a:t> </a:t>
            </a:r>
            <a:r>
              <a:rPr lang="en-US" dirty="0" err="1"/>
              <a:t>dari</a:t>
            </a:r>
            <a:r>
              <a:rPr lang="en-US" dirty="0"/>
              <a:t> </a:t>
            </a:r>
            <a:r>
              <a:rPr lang="en-US" dirty="0" err="1"/>
              <a:t>definisi</a:t>
            </a:r>
            <a:r>
              <a:rPr lang="en-US" dirty="0"/>
              <a:t> </a:t>
            </a:r>
            <a:r>
              <a:rPr lang="en-US" dirty="0" smtClean="0"/>
              <a:t>dot product </a:t>
            </a:r>
            <a:r>
              <a:rPr lang="en-US" dirty="0" err="1"/>
              <a:t>antara</a:t>
            </a:r>
            <a:r>
              <a:rPr lang="en-US" dirty="0"/>
              <a:t> </a:t>
            </a:r>
            <a:r>
              <a:rPr lang="en-US" dirty="0" err="1"/>
              <a:t>dua</a:t>
            </a:r>
            <a:r>
              <a:rPr lang="en-US" dirty="0"/>
              <a:t> </a:t>
            </a:r>
            <a:r>
              <a:rPr lang="en-US" dirty="0" err="1"/>
              <a:t>vektor</a:t>
            </a:r>
            <a:r>
              <a:rPr lang="en-US" dirty="0"/>
              <a:t> </a:t>
            </a:r>
            <a:r>
              <a:rPr lang="en-US" dirty="0">
                <a:solidFill>
                  <a:srgbClr val="FF0000"/>
                </a:solidFill>
              </a:rPr>
              <a:t>a</a:t>
            </a:r>
            <a:r>
              <a:rPr lang="en-US" dirty="0"/>
              <a:t> </a:t>
            </a:r>
            <a:r>
              <a:rPr lang="en-US" dirty="0" err="1"/>
              <a:t>dan</a:t>
            </a:r>
            <a:r>
              <a:rPr lang="en-US" dirty="0"/>
              <a:t> </a:t>
            </a:r>
            <a:r>
              <a:rPr lang="en-US" dirty="0">
                <a:solidFill>
                  <a:srgbClr val="FF0000"/>
                </a:solidFill>
              </a:rPr>
              <a:t>b</a:t>
            </a:r>
            <a:r>
              <a:rPr lang="en-US" dirty="0"/>
              <a:t>:</a:t>
            </a:r>
          </a:p>
        </p:txBody>
      </p:sp>
      <p:pic>
        <p:nvPicPr>
          <p:cNvPr id="4" name="Picture 3"/>
          <p:cNvPicPr>
            <a:picLocks noChangeAspect="1"/>
          </p:cNvPicPr>
          <p:nvPr/>
        </p:nvPicPr>
        <p:blipFill>
          <a:blip r:embed="rId2"/>
          <a:stretch>
            <a:fillRect/>
          </a:stretch>
        </p:blipFill>
        <p:spPr>
          <a:xfrm>
            <a:off x="4161133" y="4189323"/>
            <a:ext cx="3896237" cy="1799353"/>
          </a:xfrm>
          <a:prstGeom prst="rect">
            <a:avLst/>
          </a:prstGeom>
        </p:spPr>
      </p:pic>
    </p:spTree>
    <p:extLst>
      <p:ext uri="{BB962C8B-B14F-4D97-AF65-F5344CB8AC3E}">
        <p14:creationId xmlns:p14="http://schemas.microsoft.com/office/powerpoint/2010/main" val="3128416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Cosine for measuring </a:t>
            </a:r>
            <a:r>
              <a:rPr lang="en-US" b="1" dirty="0" smtClean="0"/>
              <a:t>similarity</a:t>
            </a:r>
            <a:endParaRPr lang="en-US" b="1" dirty="0"/>
          </a:p>
        </p:txBody>
      </p:sp>
      <p:sp>
        <p:nvSpPr>
          <p:cNvPr id="3" name="Content Placeholder 2"/>
          <p:cNvSpPr>
            <a:spLocks noGrp="1"/>
          </p:cNvSpPr>
          <p:nvPr>
            <p:ph idx="1"/>
          </p:nvPr>
        </p:nvSpPr>
        <p:spPr/>
        <p:txBody>
          <a:bodyPr>
            <a:normAutofit/>
          </a:bodyPr>
          <a:lstStyle/>
          <a:p>
            <a:r>
              <a:rPr lang="en-US" dirty="0" err="1"/>
              <a:t>Metrik</a:t>
            </a:r>
            <a:r>
              <a:rPr lang="en-US" dirty="0"/>
              <a:t> </a:t>
            </a:r>
            <a:r>
              <a:rPr lang="en-US" dirty="0" err="1"/>
              <a:t>kesamaan</a:t>
            </a:r>
            <a:r>
              <a:rPr lang="en-US" dirty="0"/>
              <a:t> </a:t>
            </a:r>
            <a:r>
              <a:rPr lang="en-US" dirty="0" err="1"/>
              <a:t>cosinus</a:t>
            </a:r>
            <a:r>
              <a:rPr lang="en-US" dirty="0"/>
              <a:t> </a:t>
            </a:r>
            <a:r>
              <a:rPr lang="en-US" dirty="0" err="1"/>
              <a:t>antara</a:t>
            </a:r>
            <a:r>
              <a:rPr lang="en-US" dirty="0"/>
              <a:t> </a:t>
            </a:r>
            <a:r>
              <a:rPr lang="en-US" dirty="0" err="1"/>
              <a:t>dua</a:t>
            </a:r>
            <a:r>
              <a:rPr lang="en-US" dirty="0"/>
              <a:t> </a:t>
            </a:r>
            <a:r>
              <a:rPr lang="en-US" dirty="0" err="1"/>
              <a:t>vektor</a:t>
            </a:r>
            <a:r>
              <a:rPr lang="en-US" dirty="0"/>
              <a:t> </a:t>
            </a:r>
            <a:r>
              <a:rPr lang="en-US" dirty="0">
                <a:solidFill>
                  <a:srgbClr val="FF0000"/>
                </a:solidFill>
              </a:rPr>
              <a:t>v</a:t>
            </a:r>
            <a:r>
              <a:rPr lang="en-US" dirty="0"/>
              <a:t> </a:t>
            </a:r>
            <a:r>
              <a:rPr lang="en-US" dirty="0" err="1"/>
              <a:t>dan</a:t>
            </a:r>
            <a:r>
              <a:rPr lang="en-US" dirty="0"/>
              <a:t> </a:t>
            </a:r>
            <a:r>
              <a:rPr lang="en-US" dirty="0">
                <a:solidFill>
                  <a:srgbClr val="FF0000"/>
                </a:solidFill>
              </a:rPr>
              <a:t>w</a:t>
            </a:r>
            <a:r>
              <a:rPr lang="en-US" dirty="0"/>
              <a:t> </a:t>
            </a:r>
            <a:r>
              <a:rPr lang="en-US" dirty="0" err="1" smtClean="0"/>
              <a:t>dapat</a:t>
            </a:r>
            <a:r>
              <a:rPr lang="en-US" dirty="0" smtClean="0"/>
              <a:t> </a:t>
            </a:r>
            <a:r>
              <a:rPr lang="en-US" dirty="0" err="1"/>
              <a:t>dihitung</a:t>
            </a:r>
            <a:r>
              <a:rPr lang="en-US" dirty="0"/>
              <a:t> </a:t>
            </a:r>
            <a:r>
              <a:rPr lang="en-US" dirty="0" err="1"/>
              <a:t>sebagai</a:t>
            </a:r>
            <a:r>
              <a:rPr lang="en-US" dirty="0"/>
              <a:t>:</a:t>
            </a:r>
          </a:p>
        </p:txBody>
      </p:sp>
      <p:pic>
        <p:nvPicPr>
          <p:cNvPr id="5" name="Picture 4"/>
          <p:cNvPicPr>
            <a:picLocks noChangeAspect="1"/>
          </p:cNvPicPr>
          <p:nvPr/>
        </p:nvPicPr>
        <p:blipFill>
          <a:blip r:embed="rId2"/>
          <a:stretch>
            <a:fillRect/>
          </a:stretch>
        </p:blipFill>
        <p:spPr>
          <a:xfrm>
            <a:off x="2675989" y="2744665"/>
            <a:ext cx="6284006" cy="2499045"/>
          </a:xfrm>
          <a:prstGeom prst="rect">
            <a:avLst/>
          </a:prstGeom>
        </p:spPr>
      </p:pic>
    </p:spTree>
    <p:extLst>
      <p:ext uri="{BB962C8B-B14F-4D97-AF65-F5344CB8AC3E}">
        <p14:creationId xmlns:p14="http://schemas.microsoft.com/office/powerpoint/2010/main" val="317564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Cosine for measuring </a:t>
            </a:r>
            <a:r>
              <a:rPr lang="en-US" b="1" dirty="0" smtClean="0"/>
              <a:t>similarity</a:t>
            </a:r>
            <a:endParaRPr lang="en-US" b="1" dirty="0"/>
          </a:p>
        </p:txBody>
      </p:sp>
      <p:sp>
        <p:nvSpPr>
          <p:cNvPr id="3" name="Content Placeholder 2"/>
          <p:cNvSpPr>
            <a:spLocks noGrp="1"/>
          </p:cNvSpPr>
          <p:nvPr>
            <p:ph idx="1"/>
          </p:nvPr>
        </p:nvSpPr>
        <p:spPr/>
        <p:txBody>
          <a:bodyPr>
            <a:normAutofit/>
          </a:bodyPr>
          <a:lstStyle/>
          <a:p>
            <a:r>
              <a:rPr lang="en-US" dirty="0" err="1" smtClean="0"/>
              <a:t>Contoh</a:t>
            </a:r>
            <a:r>
              <a:rPr lang="en-US" dirty="0" smtClean="0"/>
              <a:t> </a:t>
            </a:r>
            <a:r>
              <a:rPr lang="en-US" dirty="0" err="1" smtClean="0"/>
              <a:t>perhitungan</a:t>
            </a:r>
            <a:r>
              <a:rPr lang="en-US" dirty="0" smtClean="0"/>
              <a:t> similarity:</a:t>
            </a:r>
          </a:p>
          <a:p>
            <a:pPr marL="0" indent="0">
              <a:buNone/>
            </a:pPr>
            <a:r>
              <a:rPr lang="en-US" dirty="0"/>
              <a:t>Mari </a:t>
            </a:r>
            <a:r>
              <a:rPr lang="en-US" dirty="0" err="1"/>
              <a:t>kita</a:t>
            </a:r>
            <a:r>
              <a:rPr lang="en-US" dirty="0"/>
              <a:t> </a:t>
            </a:r>
            <a:r>
              <a:rPr lang="en-US" dirty="0" err="1"/>
              <a:t>lihat</a:t>
            </a:r>
            <a:r>
              <a:rPr lang="en-US" dirty="0"/>
              <a:t> </a:t>
            </a:r>
            <a:r>
              <a:rPr lang="en-US" dirty="0" err="1"/>
              <a:t>bagaimana</a:t>
            </a:r>
            <a:r>
              <a:rPr lang="en-US" dirty="0"/>
              <a:t> </a:t>
            </a:r>
            <a:r>
              <a:rPr lang="en-US" dirty="0" err="1"/>
              <a:t>cosinus</a:t>
            </a:r>
            <a:r>
              <a:rPr lang="en-US" dirty="0"/>
              <a:t> </a:t>
            </a:r>
            <a:r>
              <a:rPr lang="en-US" dirty="0" err="1"/>
              <a:t>menghitung</a:t>
            </a:r>
            <a:r>
              <a:rPr lang="en-US" dirty="0"/>
              <a:t> </a:t>
            </a:r>
            <a:r>
              <a:rPr lang="en-US" dirty="0" err="1"/>
              <a:t>mana</a:t>
            </a:r>
            <a:r>
              <a:rPr lang="en-US" dirty="0"/>
              <a:t> </a:t>
            </a:r>
            <a:r>
              <a:rPr lang="en-US" dirty="0" err="1"/>
              <a:t>dari</a:t>
            </a:r>
            <a:r>
              <a:rPr lang="en-US" dirty="0"/>
              <a:t> kata </a:t>
            </a:r>
            <a:r>
              <a:rPr lang="en-US" dirty="0" smtClean="0"/>
              <a:t>cherry </a:t>
            </a:r>
            <a:r>
              <a:rPr lang="en-US" dirty="0" err="1"/>
              <a:t>atau</a:t>
            </a:r>
            <a:r>
              <a:rPr lang="en-US" dirty="0"/>
              <a:t> digital yang </a:t>
            </a:r>
            <a:r>
              <a:rPr lang="en-US" dirty="0" err="1"/>
              <a:t>lebih</a:t>
            </a:r>
            <a:r>
              <a:rPr lang="en-US" dirty="0"/>
              <a:t> </a:t>
            </a:r>
            <a:r>
              <a:rPr lang="en-US" dirty="0" err="1"/>
              <a:t>dekat</a:t>
            </a:r>
            <a:r>
              <a:rPr lang="en-US" dirty="0"/>
              <a:t> </a:t>
            </a:r>
            <a:r>
              <a:rPr lang="en-US" dirty="0" err="1"/>
              <a:t>dalam</a:t>
            </a:r>
            <a:r>
              <a:rPr lang="en-US" dirty="0"/>
              <a:t> </a:t>
            </a:r>
            <a:r>
              <a:rPr lang="en-US" dirty="0" err="1"/>
              <a:t>arti</a:t>
            </a:r>
            <a:r>
              <a:rPr lang="en-US" dirty="0"/>
              <a:t> </a:t>
            </a:r>
            <a:r>
              <a:rPr lang="en-US" dirty="0" smtClean="0"/>
              <a:t>information, </a:t>
            </a:r>
            <a:r>
              <a:rPr lang="en-US" dirty="0" err="1" smtClean="0"/>
              <a:t>dengan</a:t>
            </a:r>
            <a:r>
              <a:rPr lang="en-US" dirty="0" smtClean="0"/>
              <a:t> </a:t>
            </a:r>
            <a:r>
              <a:rPr lang="en-US" dirty="0" err="1" smtClean="0"/>
              <a:t>menggunakan</a:t>
            </a:r>
            <a:r>
              <a:rPr lang="en-US" dirty="0" smtClean="0"/>
              <a:t> </a:t>
            </a:r>
            <a:r>
              <a:rPr lang="en-US" dirty="0" err="1"/>
              <a:t>penghitungan</a:t>
            </a:r>
            <a:r>
              <a:rPr lang="en-US" dirty="0"/>
              <a:t> </a:t>
            </a:r>
            <a:r>
              <a:rPr lang="en-US" dirty="0" err="1"/>
              <a:t>mentah</a:t>
            </a:r>
            <a:r>
              <a:rPr lang="en-US" dirty="0"/>
              <a:t> </a:t>
            </a:r>
            <a:r>
              <a:rPr lang="en-US" dirty="0" err="1"/>
              <a:t>dari</a:t>
            </a:r>
            <a:r>
              <a:rPr lang="en-US" dirty="0"/>
              <a:t> </a:t>
            </a:r>
            <a:r>
              <a:rPr lang="en-US" dirty="0" err="1"/>
              <a:t>tabel</a:t>
            </a:r>
            <a:r>
              <a:rPr lang="en-US" dirty="0"/>
              <a:t> </a:t>
            </a:r>
            <a:r>
              <a:rPr lang="en-US" dirty="0" err="1"/>
              <a:t>singkat</a:t>
            </a:r>
            <a:r>
              <a:rPr lang="en-US" dirty="0"/>
              <a:t> </a:t>
            </a:r>
            <a:r>
              <a:rPr lang="en-US" dirty="0" err="1"/>
              <a:t>berikut</a:t>
            </a:r>
            <a:r>
              <a:rPr lang="en-US" dirty="0"/>
              <a:t>:</a:t>
            </a:r>
          </a:p>
        </p:txBody>
      </p:sp>
      <p:pic>
        <p:nvPicPr>
          <p:cNvPr id="4" name="Picture 3"/>
          <p:cNvPicPr>
            <a:picLocks noChangeAspect="1"/>
          </p:cNvPicPr>
          <p:nvPr/>
        </p:nvPicPr>
        <p:blipFill>
          <a:blip r:embed="rId2"/>
          <a:stretch>
            <a:fillRect/>
          </a:stretch>
        </p:blipFill>
        <p:spPr>
          <a:xfrm>
            <a:off x="1279233" y="3740306"/>
            <a:ext cx="9311093" cy="3117694"/>
          </a:xfrm>
          <a:prstGeom prst="rect">
            <a:avLst/>
          </a:prstGeom>
        </p:spPr>
      </p:pic>
    </p:spTree>
    <p:extLst>
      <p:ext uri="{BB962C8B-B14F-4D97-AF65-F5344CB8AC3E}">
        <p14:creationId xmlns:p14="http://schemas.microsoft.com/office/powerpoint/2010/main" val="160330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err="1" smtClean="0"/>
              <a:t>Latihan</a:t>
            </a:r>
            <a:endParaRPr lang="en-US" b="1" dirty="0"/>
          </a:p>
        </p:txBody>
      </p:sp>
      <p:sp>
        <p:nvSpPr>
          <p:cNvPr id="3" name="Content Placeholder 2"/>
          <p:cNvSpPr>
            <a:spLocks noGrp="1"/>
          </p:cNvSpPr>
          <p:nvPr>
            <p:ph idx="1"/>
          </p:nvPr>
        </p:nvSpPr>
        <p:spPr/>
        <p:txBody>
          <a:bodyPr>
            <a:normAutofit/>
          </a:bodyPr>
          <a:lstStyle/>
          <a:p>
            <a:r>
              <a:rPr lang="en-US" dirty="0" err="1" smtClean="0"/>
              <a:t>Berapa</a:t>
            </a:r>
            <a:r>
              <a:rPr lang="en-US" dirty="0" smtClean="0"/>
              <a:t> </a:t>
            </a:r>
            <a:r>
              <a:rPr lang="en-US" dirty="0" err="1" smtClean="0"/>
              <a:t>nilai</a:t>
            </a:r>
            <a:r>
              <a:rPr lang="en-US" dirty="0" smtClean="0"/>
              <a:t> cosine similarity </a:t>
            </a:r>
            <a:r>
              <a:rPr lang="en-US" dirty="0" err="1" smtClean="0"/>
              <a:t>dari</a:t>
            </a:r>
            <a:r>
              <a:rPr lang="en-US" dirty="0" smtClean="0"/>
              <a:t> </a:t>
            </a:r>
            <a:r>
              <a:rPr lang="en-US" dirty="0" err="1" smtClean="0"/>
              <a:t>dua</a:t>
            </a:r>
            <a:r>
              <a:rPr lang="en-US" dirty="0" smtClean="0"/>
              <a:t> </a:t>
            </a:r>
            <a:r>
              <a:rPr lang="en-US" dirty="0" err="1" smtClean="0"/>
              <a:t>kalimat</a:t>
            </a:r>
            <a:r>
              <a:rPr lang="en-US" dirty="0" smtClean="0"/>
              <a:t> </a:t>
            </a:r>
            <a:r>
              <a:rPr lang="en-US" dirty="0" err="1" smtClean="0"/>
              <a:t>berikut</a:t>
            </a:r>
            <a:r>
              <a:rPr lang="en-US" dirty="0" smtClean="0"/>
              <a:t>:</a:t>
            </a:r>
          </a:p>
          <a:p>
            <a:pPr marL="0" indent="0">
              <a:buNone/>
            </a:pPr>
            <a:r>
              <a:rPr lang="en-US" dirty="0" err="1" smtClean="0"/>
              <a:t>Kalimat</a:t>
            </a:r>
            <a:r>
              <a:rPr lang="en-US" dirty="0" smtClean="0"/>
              <a:t> 1: </a:t>
            </a:r>
            <a:r>
              <a:rPr lang="en-US" dirty="0" smtClean="0">
                <a:solidFill>
                  <a:srgbClr val="FF0000"/>
                </a:solidFill>
              </a:rPr>
              <a:t>“to simulate the behavior of portion desire software product”</a:t>
            </a:r>
          </a:p>
          <a:p>
            <a:pPr marL="0" indent="0">
              <a:buNone/>
            </a:pPr>
            <a:r>
              <a:rPr lang="en-US" dirty="0" err="1" smtClean="0"/>
              <a:t>Kalimat</a:t>
            </a:r>
            <a:r>
              <a:rPr lang="en-US" dirty="0" smtClean="0"/>
              <a:t> 2: </a:t>
            </a:r>
            <a:r>
              <a:rPr lang="en-US" dirty="0" smtClean="0">
                <a:solidFill>
                  <a:srgbClr val="FF0000"/>
                </a:solidFill>
              </a:rPr>
              <a:t>“a program that simulate the behavior of portion desire software product”</a:t>
            </a:r>
            <a:endParaRPr lang="en-US" dirty="0">
              <a:solidFill>
                <a:srgbClr val="FF0000"/>
              </a:solidFill>
            </a:endParaRPr>
          </a:p>
        </p:txBody>
      </p:sp>
    </p:spTree>
    <p:extLst>
      <p:ext uri="{BB962C8B-B14F-4D97-AF65-F5344CB8AC3E}">
        <p14:creationId xmlns:p14="http://schemas.microsoft.com/office/powerpoint/2010/main" val="415997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a:bodyPr>
          <a:lstStyle/>
          <a:p>
            <a:r>
              <a:rPr lang="en-US" dirty="0" err="1" smtClean="0"/>
              <a:t>Semantik</a:t>
            </a:r>
            <a:r>
              <a:rPr lang="en-US" dirty="0" smtClean="0"/>
              <a:t> </a:t>
            </a:r>
            <a:r>
              <a:rPr lang="en-US" dirty="0" err="1" smtClean="0"/>
              <a:t>leksikal</a:t>
            </a:r>
            <a:r>
              <a:rPr lang="en-US" dirty="0" smtClean="0"/>
              <a:t> </a:t>
            </a:r>
            <a:r>
              <a:rPr lang="en-US" dirty="0" err="1" smtClean="0"/>
              <a:t>merupakan</a:t>
            </a:r>
            <a:r>
              <a:rPr lang="en-US" dirty="0" smtClean="0"/>
              <a:t> </a:t>
            </a:r>
            <a:r>
              <a:rPr lang="en-US" dirty="0" err="1" smtClean="0"/>
              <a:t>studi</a:t>
            </a:r>
            <a:r>
              <a:rPr lang="en-US" dirty="0" smtClean="0"/>
              <a:t> </a:t>
            </a:r>
            <a:r>
              <a:rPr lang="en-US" dirty="0" err="1" smtClean="0"/>
              <a:t>linguistik</a:t>
            </a:r>
            <a:r>
              <a:rPr lang="en-US" dirty="0" smtClean="0"/>
              <a:t> </a:t>
            </a:r>
            <a:r>
              <a:rPr lang="en-US" dirty="0" err="1" smtClean="0"/>
              <a:t>makna</a:t>
            </a:r>
            <a:r>
              <a:rPr lang="en-US" dirty="0" smtClean="0"/>
              <a:t> kata.</a:t>
            </a:r>
          </a:p>
          <a:p>
            <a:pPr marL="0" indent="0">
              <a:buNone/>
            </a:pPr>
            <a:r>
              <a:rPr lang="en-US" b="1" dirty="0" smtClean="0">
                <a:solidFill>
                  <a:srgbClr val="7030A0"/>
                </a:solidFill>
              </a:rPr>
              <a:t>Lemmas and Senses (</a:t>
            </a:r>
            <a:r>
              <a:rPr lang="en-US" b="1" dirty="0" err="1" smtClean="0">
                <a:solidFill>
                  <a:srgbClr val="7030A0"/>
                </a:solidFill>
              </a:rPr>
              <a:t>Lema</a:t>
            </a:r>
            <a:r>
              <a:rPr lang="en-US" b="1" dirty="0" smtClean="0">
                <a:solidFill>
                  <a:srgbClr val="7030A0"/>
                </a:solidFill>
              </a:rPr>
              <a:t> </a:t>
            </a:r>
            <a:r>
              <a:rPr lang="en-US" b="1" dirty="0" err="1" smtClean="0">
                <a:solidFill>
                  <a:srgbClr val="7030A0"/>
                </a:solidFill>
              </a:rPr>
              <a:t>dan</a:t>
            </a:r>
            <a:r>
              <a:rPr lang="en-US" b="1" dirty="0" smtClean="0">
                <a:solidFill>
                  <a:srgbClr val="7030A0"/>
                </a:solidFill>
              </a:rPr>
              <a:t> </a:t>
            </a:r>
            <a:r>
              <a:rPr lang="en-US" b="1" dirty="0" err="1" smtClean="0">
                <a:solidFill>
                  <a:srgbClr val="7030A0"/>
                </a:solidFill>
              </a:rPr>
              <a:t>Indera</a:t>
            </a:r>
            <a:r>
              <a:rPr lang="en-US" b="1" dirty="0" smtClean="0">
                <a:solidFill>
                  <a:srgbClr val="7030A0"/>
                </a:solidFill>
              </a:rPr>
              <a:t>)</a:t>
            </a:r>
          </a:p>
          <a:p>
            <a:r>
              <a:rPr lang="en-US" dirty="0"/>
              <a:t>Mari </a:t>
            </a:r>
            <a:r>
              <a:rPr lang="en-US" dirty="0" err="1"/>
              <a:t>kita</a:t>
            </a:r>
            <a:r>
              <a:rPr lang="en-US" dirty="0"/>
              <a:t> </a:t>
            </a:r>
            <a:r>
              <a:rPr lang="en-US" dirty="0" err="1"/>
              <a:t>mulai</a:t>
            </a:r>
            <a:r>
              <a:rPr lang="en-US" dirty="0"/>
              <a:t> </a:t>
            </a:r>
            <a:r>
              <a:rPr lang="en-US" dirty="0" err="1"/>
              <a:t>dengan</a:t>
            </a:r>
            <a:r>
              <a:rPr lang="en-US" dirty="0"/>
              <a:t> </a:t>
            </a:r>
            <a:r>
              <a:rPr lang="en-US" dirty="0" err="1"/>
              <a:t>melihat</a:t>
            </a:r>
            <a:r>
              <a:rPr lang="en-US" dirty="0"/>
              <a:t> </a:t>
            </a:r>
            <a:r>
              <a:rPr lang="en-US" dirty="0" err="1"/>
              <a:t>bagaimana</a:t>
            </a:r>
            <a:r>
              <a:rPr lang="en-US" dirty="0"/>
              <a:t> </a:t>
            </a:r>
            <a:r>
              <a:rPr lang="en-US" dirty="0" err="1"/>
              <a:t>satu</a:t>
            </a:r>
            <a:r>
              <a:rPr lang="en-US" dirty="0"/>
              <a:t> kata (</a:t>
            </a:r>
            <a:r>
              <a:rPr lang="en-US" dirty="0" err="1"/>
              <a:t>kita</a:t>
            </a:r>
            <a:r>
              <a:rPr lang="en-US" dirty="0"/>
              <a:t> </a:t>
            </a:r>
            <a:r>
              <a:rPr lang="en-US" dirty="0" err="1"/>
              <a:t>akan</a:t>
            </a:r>
            <a:r>
              <a:rPr lang="en-US" dirty="0"/>
              <a:t> </a:t>
            </a:r>
            <a:r>
              <a:rPr lang="en-US" dirty="0" err="1"/>
              <a:t>memilih</a:t>
            </a:r>
            <a:r>
              <a:rPr lang="en-US" dirty="0"/>
              <a:t> </a:t>
            </a:r>
            <a:r>
              <a:rPr lang="en-US" b="1" i="1" dirty="0"/>
              <a:t>mouse</a:t>
            </a:r>
            <a:r>
              <a:rPr lang="en-US" dirty="0"/>
              <a:t>) </a:t>
            </a:r>
            <a:r>
              <a:rPr lang="en-US" dirty="0" err="1"/>
              <a:t>dapat</a:t>
            </a:r>
            <a:r>
              <a:rPr lang="en-US" dirty="0"/>
              <a:t> </a:t>
            </a:r>
            <a:r>
              <a:rPr lang="en-US" dirty="0" err="1"/>
              <a:t>didefinisikan</a:t>
            </a:r>
            <a:r>
              <a:rPr lang="en-US" dirty="0"/>
              <a:t> </a:t>
            </a:r>
            <a:r>
              <a:rPr lang="en-US" dirty="0" err="1" smtClean="0"/>
              <a:t>dalam</a:t>
            </a:r>
            <a:r>
              <a:rPr lang="en-US" dirty="0" smtClean="0"/>
              <a:t> </a:t>
            </a:r>
            <a:r>
              <a:rPr lang="en-US" dirty="0" err="1" smtClean="0"/>
              <a:t>kamus</a:t>
            </a:r>
            <a:r>
              <a:rPr lang="en-US" dirty="0" smtClean="0"/>
              <a:t> </a:t>
            </a:r>
            <a:r>
              <a:rPr lang="en-US" dirty="0" err="1" smtClean="0"/>
              <a:t>WordNet</a:t>
            </a:r>
            <a:r>
              <a:rPr lang="en-US" dirty="0" smtClean="0"/>
              <a:t>:</a:t>
            </a:r>
          </a:p>
          <a:p>
            <a:pPr marL="0" indent="0">
              <a:buNone/>
            </a:pPr>
            <a:r>
              <a:rPr lang="en-US" b="1" dirty="0" smtClean="0">
                <a:solidFill>
                  <a:srgbClr val="FF0000"/>
                </a:solidFill>
              </a:rPr>
              <a:t>Mouse (n)</a:t>
            </a:r>
          </a:p>
          <a:p>
            <a:pPr marL="0" indent="0">
              <a:buNone/>
            </a:pPr>
            <a:r>
              <a:rPr lang="en-US" dirty="0">
                <a:solidFill>
                  <a:srgbClr val="FF0000"/>
                </a:solidFill>
              </a:rPr>
              <a:t>1. any of numerous small rodents... </a:t>
            </a:r>
            <a:r>
              <a:rPr lang="en-US" dirty="0" smtClean="0"/>
              <a:t>(</a:t>
            </a:r>
            <a:r>
              <a:rPr lang="en-US" dirty="0" err="1" smtClean="0"/>
              <a:t>salah</a:t>
            </a:r>
            <a:r>
              <a:rPr lang="en-US" dirty="0" smtClean="0"/>
              <a:t> </a:t>
            </a:r>
            <a:r>
              <a:rPr lang="en-US" dirty="0" err="1"/>
              <a:t>satu</a:t>
            </a:r>
            <a:r>
              <a:rPr lang="en-US" dirty="0"/>
              <a:t> </a:t>
            </a:r>
            <a:r>
              <a:rPr lang="en-US" dirty="0" err="1"/>
              <a:t>dari</a:t>
            </a:r>
            <a:r>
              <a:rPr lang="en-US" dirty="0"/>
              <a:t> </a:t>
            </a:r>
            <a:r>
              <a:rPr lang="en-US" dirty="0" err="1"/>
              <a:t>banyak</a:t>
            </a:r>
            <a:r>
              <a:rPr lang="en-US" dirty="0"/>
              <a:t> </a:t>
            </a:r>
            <a:r>
              <a:rPr lang="en-US" dirty="0" err="1" smtClean="0"/>
              <a:t>hewan</a:t>
            </a:r>
            <a:r>
              <a:rPr lang="en-US" dirty="0" smtClean="0"/>
              <a:t> </a:t>
            </a:r>
            <a:r>
              <a:rPr lang="en-US" dirty="0" err="1" smtClean="0"/>
              <a:t>pengerat</a:t>
            </a:r>
            <a:r>
              <a:rPr lang="en-US" dirty="0" smtClean="0"/>
              <a:t> </a:t>
            </a:r>
            <a:r>
              <a:rPr lang="en-US" dirty="0" err="1"/>
              <a:t>kecil</a:t>
            </a:r>
            <a:r>
              <a:rPr lang="en-US" dirty="0"/>
              <a:t> </a:t>
            </a:r>
            <a:r>
              <a:rPr lang="en-US" dirty="0" smtClean="0"/>
              <a:t>... )</a:t>
            </a:r>
          </a:p>
          <a:p>
            <a:pPr marL="0" indent="0">
              <a:buNone/>
            </a:pPr>
            <a:r>
              <a:rPr lang="en-US" dirty="0">
                <a:solidFill>
                  <a:srgbClr val="FF0000"/>
                </a:solidFill>
              </a:rPr>
              <a:t>2. a hand-operated device that controls a cursor...</a:t>
            </a:r>
            <a:r>
              <a:rPr lang="en-US" dirty="0"/>
              <a:t> (</a:t>
            </a:r>
            <a:r>
              <a:rPr lang="en-US" dirty="0" err="1"/>
              <a:t>perangkat</a:t>
            </a:r>
            <a:r>
              <a:rPr lang="en-US" dirty="0"/>
              <a:t> yang </a:t>
            </a:r>
            <a:r>
              <a:rPr lang="en-US" dirty="0" err="1"/>
              <a:t>dioperasikan</a:t>
            </a:r>
            <a:r>
              <a:rPr lang="en-US" dirty="0"/>
              <a:t> </a:t>
            </a:r>
            <a:r>
              <a:rPr lang="en-US" dirty="0" err="1"/>
              <a:t>dengan</a:t>
            </a:r>
            <a:r>
              <a:rPr lang="en-US" dirty="0"/>
              <a:t> </a:t>
            </a:r>
            <a:r>
              <a:rPr lang="en-US" dirty="0" err="1"/>
              <a:t>tangan</a:t>
            </a:r>
            <a:r>
              <a:rPr lang="en-US" dirty="0"/>
              <a:t> yang </a:t>
            </a:r>
            <a:r>
              <a:rPr lang="en-US" dirty="0" err="1"/>
              <a:t>mengontrol</a:t>
            </a:r>
            <a:r>
              <a:rPr lang="en-US" dirty="0"/>
              <a:t> </a:t>
            </a:r>
            <a:r>
              <a:rPr lang="en-US" dirty="0" err="1"/>
              <a:t>kursor</a:t>
            </a:r>
            <a:r>
              <a:rPr lang="en-US" dirty="0"/>
              <a:t> ...)</a:t>
            </a:r>
            <a:endParaRPr lang="en-US" dirty="0" smtClean="0"/>
          </a:p>
        </p:txBody>
      </p:sp>
    </p:spTree>
    <p:extLst>
      <p:ext uri="{BB962C8B-B14F-4D97-AF65-F5344CB8AC3E}">
        <p14:creationId xmlns:p14="http://schemas.microsoft.com/office/powerpoint/2010/main" val="266077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Next…</a:t>
            </a:r>
            <a:endParaRPr lang="en-US" b="1" dirty="0"/>
          </a:p>
        </p:txBody>
      </p:sp>
      <p:sp>
        <p:nvSpPr>
          <p:cNvPr id="3" name="Content Placeholder 2"/>
          <p:cNvSpPr>
            <a:spLocks noGrp="1"/>
          </p:cNvSpPr>
          <p:nvPr>
            <p:ph idx="1"/>
          </p:nvPr>
        </p:nvSpPr>
        <p:spPr/>
        <p:txBody>
          <a:bodyPr>
            <a:normAutofit/>
          </a:bodyPr>
          <a:lstStyle/>
          <a:p>
            <a:r>
              <a:rPr lang="en-US" dirty="0" smtClean="0"/>
              <a:t>TF-IDF</a:t>
            </a:r>
          </a:p>
          <a:p>
            <a:r>
              <a:rPr lang="en-US" dirty="0" err="1" smtClean="0"/>
              <a:t>Pointwise</a:t>
            </a:r>
            <a:r>
              <a:rPr lang="en-US" dirty="0" smtClean="0"/>
              <a:t> Mutual Information</a:t>
            </a:r>
          </a:p>
          <a:p>
            <a:r>
              <a:rPr lang="en-US" dirty="0" smtClean="0"/>
              <a:t>Word2vec</a:t>
            </a:r>
          </a:p>
        </p:txBody>
      </p:sp>
    </p:spTree>
    <p:extLst>
      <p:ext uri="{BB962C8B-B14F-4D97-AF65-F5344CB8AC3E}">
        <p14:creationId xmlns:p14="http://schemas.microsoft.com/office/powerpoint/2010/main" val="2522791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Daftar</a:t>
            </a:r>
            <a:r>
              <a:rPr lang="en-US" dirty="0" smtClean="0"/>
              <a:t> </a:t>
            </a:r>
            <a:r>
              <a:rPr lang="en-US" dirty="0" err="1" smtClean="0"/>
              <a:t>Pustaka</a:t>
            </a:r>
            <a:r>
              <a:rPr lang="en-US" dirty="0" smtClean="0"/>
              <a:t> </a:t>
            </a:r>
            <a:r>
              <a:rPr lang="en-US" dirty="0" err="1" smtClean="0"/>
              <a:t>dan</a:t>
            </a:r>
            <a:r>
              <a:rPr lang="en-US" dirty="0" smtClean="0"/>
              <a:t> Link </a:t>
            </a:r>
            <a:r>
              <a:rPr lang="en-US" dirty="0" err="1" smtClean="0"/>
              <a:t>Materi</a:t>
            </a:r>
            <a:r>
              <a:rPr lang="en-US" dirty="0" smtClean="0"/>
              <a:t> (Video)</a:t>
            </a:r>
            <a:endParaRPr lang="en-US" dirty="0"/>
          </a:p>
        </p:txBody>
      </p:sp>
      <p:sp>
        <p:nvSpPr>
          <p:cNvPr id="3" name="Content Placeholder 2"/>
          <p:cNvSpPr>
            <a:spLocks noGrp="1"/>
          </p:cNvSpPr>
          <p:nvPr>
            <p:ph idx="1"/>
          </p:nvPr>
        </p:nvSpPr>
        <p:spPr/>
        <p:txBody>
          <a:bodyPr>
            <a:normAutofit/>
          </a:bodyPr>
          <a:lstStyle/>
          <a:p>
            <a:r>
              <a:rPr lang="en-US" dirty="0" err="1"/>
              <a:t>Jurafsky</a:t>
            </a:r>
            <a:r>
              <a:rPr lang="en-US" dirty="0"/>
              <a:t>, D. (2000). Speech &amp; language processing. Pearson Education India</a:t>
            </a:r>
            <a:r>
              <a:rPr lang="en-US" dirty="0" smtClean="0"/>
              <a:t>.</a:t>
            </a:r>
          </a:p>
          <a:p>
            <a:endParaRPr lang="en-US" dirty="0"/>
          </a:p>
          <a:p>
            <a:r>
              <a:rPr lang="en-US" dirty="0" smtClean="0"/>
              <a:t>Link Video: </a:t>
            </a:r>
            <a:r>
              <a:rPr lang="en-US" dirty="0" err="1" smtClean="0"/>
              <a:t>akan</a:t>
            </a:r>
            <a:r>
              <a:rPr lang="en-US" dirty="0" smtClean="0"/>
              <a:t> </a:t>
            </a:r>
            <a:r>
              <a:rPr lang="en-US" dirty="0" err="1" smtClean="0"/>
              <a:t>dishare</a:t>
            </a:r>
            <a:r>
              <a:rPr lang="en-US" dirty="0" smtClean="0"/>
              <a:t> di </a:t>
            </a:r>
            <a:r>
              <a:rPr lang="en-US" dirty="0" err="1" smtClean="0"/>
              <a:t>grup</a:t>
            </a:r>
            <a:r>
              <a:rPr lang="en-US" dirty="0" smtClean="0"/>
              <a:t> WA / Classroom</a:t>
            </a:r>
          </a:p>
        </p:txBody>
      </p:sp>
    </p:spTree>
    <p:extLst>
      <p:ext uri="{BB962C8B-B14F-4D97-AF65-F5344CB8AC3E}">
        <p14:creationId xmlns:p14="http://schemas.microsoft.com/office/powerpoint/2010/main" val="3966846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239" y="1381063"/>
            <a:ext cx="9849471" cy="4760286"/>
          </a:xfrm>
        </p:spPr>
        <p:txBody>
          <a:bodyPr>
            <a:normAutofit lnSpcReduction="10000"/>
          </a:bodyPr>
          <a:lstStyle/>
          <a:p>
            <a:pPr marL="0" indent="0" algn="ctr">
              <a:buNone/>
            </a:pPr>
            <a:endParaRPr lang="en-US" dirty="0" smtClean="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smtClean="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smtClean="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smtClean="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a:solidFill>
                <a:schemeClr val="accent6">
                  <a:lumMod val="75000"/>
                </a:schemeClr>
              </a:solidFill>
              <a:latin typeface="Arial" panose="020B0604020202020204" pitchFamily="34" charset="0"/>
              <a:cs typeface="Arial" panose="020B0604020202020204" pitchFamily="34" charset="0"/>
            </a:endParaRPr>
          </a:p>
          <a:p>
            <a:pPr marL="0" indent="0" algn="ctr">
              <a:buNone/>
            </a:pPr>
            <a:endParaRPr lang="en-US" dirty="0" smtClean="0">
              <a:solidFill>
                <a:schemeClr val="accent6">
                  <a:lumMod val="75000"/>
                </a:schemeClr>
              </a:solidFill>
              <a:latin typeface="Arial" panose="020B0604020202020204" pitchFamily="34" charset="0"/>
              <a:cs typeface="Arial" panose="020B0604020202020204" pitchFamily="34" charset="0"/>
            </a:endParaRPr>
          </a:p>
          <a:p>
            <a:pPr marL="0" indent="0" algn="ctr">
              <a:buNone/>
            </a:pPr>
            <a:r>
              <a:rPr lang="en-US" dirty="0" smtClean="0">
                <a:solidFill>
                  <a:schemeClr val="accent6">
                    <a:lumMod val="75000"/>
                  </a:schemeClr>
                </a:solidFill>
                <a:latin typeface="Arial" panose="020B0604020202020204" pitchFamily="34" charset="0"/>
                <a:cs typeface="Arial" panose="020B0604020202020204" pitchFamily="34" charset="0"/>
              </a:rPr>
              <a:t>-- THANK YOU --</a:t>
            </a:r>
          </a:p>
        </p:txBody>
      </p:sp>
      <p:pic>
        <p:nvPicPr>
          <p:cNvPr id="2" name="Picture 1"/>
          <p:cNvPicPr>
            <a:picLocks noChangeAspect="1"/>
          </p:cNvPicPr>
          <p:nvPr/>
        </p:nvPicPr>
        <p:blipFill>
          <a:blip r:embed="rId2"/>
          <a:stretch>
            <a:fillRect/>
          </a:stretch>
        </p:blipFill>
        <p:spPr>
          <a:xfrm>
            <a:off x="1495599" y="1107583"/>
            <a:ext cx="9048750" cy="4362450"/>
          </a:xfrm>
          <a:prstGeom prst="rect">
            <a:avLst/>
          </a:prstGeom>
        </p:spPr>
      </p:pic>
    </p:spTree>
    <p:extLst>
      <p:ext uri="{BB962C8B-B14F-4D97-AF65-F5344CB8AC3E}">
        <p14:creationId xmlns:p14="http://schemas.microsoft.com/office/powerpoint/2010/main" val="358773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a:bodyPr>
          <a:lstStyle/>
          <a:p>
            <a:r>
              <a:rPr lang="en-US" dirty="0" err="1" smtClean="0"/>
              <a:t>Dalam</a:t>
            </a:r>
            <a:r>
              <a:rPr lang="en-US" dirty="0" smtClean="0"/>
              <a:t> </a:t>
            </a:r>
            <a:r>
              <a:rPr lang="en-US" dirty="0" err="1" smtClean="0"/>
              <a:t>hal</a:t>
            </a:r>
            <a:r>
              <a:rPr lang="en-US" dirty="0" smtClean="0"/>
              <a:t> </a:t>
            </a:r>
            <a:r>
              <a:rPr lang="en-US" dirty="0" err="1" smtClean="0"/>
              <a:t>ini</a:t>
            </a:r>
            <a:r>
              <a:rPr lang="en-US" dirty="0" smtClean="0"/>
              <a:t> </a:t>
            </a:r>
            <a:r>
              <a:rPr lang="en-US" i="1" dirty="0" smtClean="0">
                <a:solidFill>
                  <a:srgbClr val="FF0000"/>
                </a:solidFill>
              </a:rPr>
              <a:t>mouse</a:t>
            </a:r>
            <a:r>
              <a:rPr lang="en-US" dirty="0" smtClean="0"/>
              <a:t> </a:t>
            </a:r>
            <a:r>
              <a:rPr lang="en-US" dirty="0" err="1" smtClean="0"/>
              <a:t>adalah</a:t>
            </a:r>
            <a:r>
              <a:rPr lang="en-US" dirty="0" smtClean="0"/>
              <a:t> </a:t>
            </a:r>
            <a:r>
              <a:rPr lang="en-US" dirty="0" smtClean="0">
                <a:solidFill>
                  <a:srgbClr val="FF0000"/>
                </a:solidFill>
              </a:rPr>
              <a:t>lemma</a:t>
            </a:r>
            <a:r>
              <a:rPr lang="en-US" dirty="0" smtClean="0"/>
              <a:t>, </a:t>
            </a:r>
            <a:r>
              <a:rPr lang="en-US" dirty="0" err="1" smtClean="0"/>
              <a:t>atau</a:t>
            </a:r>
            <a:r>
              <a:rPr lang="en-US" dirty="0" smtClean="0"/>
              <a:t> </a:t>
            </a:r>
            <a:r>
              <a:rPr lang="en-US" dirty="0" err="1" smtClean="0"/>
              <a:t>disebut</a:t>
            </a:r>
            <a:r>
              <a:rPr lang="en-US" dirty="0" smtClean="0"/>
              <a:t> </a:t>
            </a:r>
            <a:r>
              <a:rPr lang="en-US" dirty="0" err="1" smtClean="0"/>
              <a:t>juga</a:t>
            </a:r>
            <a:r>
              <a:rPr lang="en-US" dirty="0" smtClean="0"/>
              <a:t> </a:t>
            </a:r>
            <a:r>
              <a:rPr lang="en-US" dirty="0" err="1" smtClean="0"/>
              <a:t>bentuk</a:t>
            </a:r>
            <a:r>
              <a:rPr lang="en-US" dirty="0" smtClean="0"/>
              <a:t> </a:t>
            </a:r>
            <a:r>
              <a:rPr lang="en-US" dirty="0" err="1" smtClean="0"/>
              <a:t>kutipan</a:t>
            </a:r>
            <a:r>
              <a:rPr lang="en-US" dirty="0" smtClean="0"/>
              <a:t> (</a:t>
            </a:r>
            <a:r>
              <a:rPr lang="en-US" i="1" dirty="0" smtClean="0"/>
              <a:t>citation form</a:t>
            </a:r>
            <a:r>
              <a:rPr lang="en-US" dirty="0" smtClean="0"/>
              <a:t>).</a:t>
            </a:r>
          </a:p>
          <a:p>
            <a:r>
              <a:rPr lang="en-US" dirty="0" smtClean="0"/>
              <a:t>Mouse </a:t>
            </a:r>
            <a:r>
              <a:rPr lang="en-US" dirty="0" err="1" smtClean="0"/>
              <a:t>juga</a:t>
            </a:r>
            <a:r>
              <a:rPr lang="en-US" dirty="0" smtClean="0"/>
              <a:t> </a:t>
            </a:r>
            <a:r>
              <a:rPr lang="en-US" dirty="0" err="1" smtClean="0"/>
              <a:t>akan</a:t>
            </a:r>
            <a:r>
              <a:rPr lang="en-US" dirty="0" smtClean="0"/>
              <a:t> </a:t>
            </a:r>
            <a:r>
              <a:rPr lang="en-US" dirty="0" err="1" smtClean="0"/>
              <a:t>menjadi</a:t>
            </a:r>
            <a:r>
              <a:rPr lang="en-US" dirty="0" smtClean="0"/>
              <a:t> lemma </a:t>
            </a:r>
            <a:r>
              <a:rPr lang="en-US" dirty="0" err="1" smtClean="0"/>
              <a:t>untuk</a:t>
            </a:r>
            <a:r>
              <a:rPr lang="en-US" dirty="0" smtClean="0"/>
              <a:t> kata “mice”, </a:t>
            </a:r>
            <a:r>
              <a:rPr lang="en-US" dirty="0" err="1" smtClean="0"/>
              <a:t>dan</a:t>
            </a:r>
            <a:r>
              <a:rPr lang="en-US" dirty="0" smtClean="0"/>
              <a:t> </a:t>
            </a:r>
            <a:r>
              <a:rPr lang="en-US" dirty="0" err="1" smtClean="0"/>
              <a:t>kamus</a:t>
            </a:r>
            <a:r>
              <a:rPr lang="en-US" dirty="0" smtClean="0"/>
              <a:t> </a:t>
            </a:r>
            <a:r>
              <a:rPr lang="en-US" dirty="0" err="1" smtClean="0"/>
              <a:t>tidak</a:t>
            </a:r>
            <a:r>
              <a:rPr lang="en-US" dirty="0" smtClean="0"/>
              <a:t> </a:t>
            </a:r>
            <a:r>
              <a:rPr lang="en-US" dirty="0" err="1" smtClean="0"/>
              <a:t>memiliki</a:t>
            </a:r>
            <a:r>
              <a:rPr lang="en-US" dirty="0" smtClean="0"/>
              <a:t> </a:t>
            </a:r>
            <a:r>
              <a:rPr lang="en-US" dirty="0" err="1" smtClean="0"/>
              <a:t>definisi</a:t>
            </a:r>
            <a:r>
              <a:rPr lang="en-US" dirty="0" smtClean="0"/>
              <a:t> </a:t>
            </a:r>
            <a:r>
              <a:rPr lang="en-US" dirty="0" err="1" smtClean="0"/>
              <a:t>terpisah</a:t>
            </a:r>
            <a:r>
              <a:rPr lang="en-US" dirty="0" smtClean="0"/>
              <a:t> </a:t>
            </a:r>
            <a:r>
              <a:rPr lang="en-US" dirty="0" err="1" smtClean="0"/>
              <a:t>untuk</a:t>
            </a:r>
            <a:r>
              <a:rPr lang="en-US" dirty="0" smtClean="0"/>
              <a:t> kata-kata yang </a:t>
            </a:r>
            <a:r>
              <a:rPr lang="en-US" dirty="0" err="1" smtClean="0"/>
              <a:t>memiliki</a:t>
            </a:r>
            <a:r>
              <a:rPr lang="en-US" dirty="0" smtClean="0"/>
              <a:t> </a:t>
            </a:r>
            <a:r>
              <a:rPr lang="en-US" dirty="0" err="1" smtClean="0"/>
              <a:t>infleksi</a:t>
            </a:r>
            <a:r>
              <a:rPr lang="en-US" dirty="0" smtClean="0"/>
              <a:t> </a:t>
            </a:r>
            <a:r>
              <a:rPr lang="en-US" dirty="0" err="1" smtClean="0"/>
              <a:t>seperti</a:t>
            </a:r>
            <a:r>
              <a:rPr lang="en-US" dirty="0" smtClean="0"/>
              <a:t> mice.</a:t>
            </a:r>
          </a:p>
          <a:p>
            <a:r>
              <a:rPr lang="en-US" dirty="0" err="1" smtClean="0"/>
              <a:t>Sama</a:t>
            </a:r>
            <a:r>
              <a:rPr lang="en-US" dirty="0" smtClean="0"/>
              <a:t> </a:t>
            </a:r>
            <a:r>
              <a:rPr lang="en-US" dirty="0" err="1" smtClean="0"/>
              <a:t>halnya</a:t>
            </a:r>
            <a:r>
              <a:rPr lang="en-US" dirty="0" smtClean="0"/>
              <a:t> </a:t>
            </a:r>
            <a:r>
              <a:rPr lang="en-US" dirty="0" err="1" smtClean="0"/>
              <a:t>dengan</a:t>
            </a:r>
            <a:r>
              <a:rPr lang="en-US" dirty="0" smtClean="0"/>
              <a:t> </a:t>
            </a:r>
            <a:r>
              <a:rPr lang="en-US" dirty="0" err="1" smtClean="0"/>
              <a:t>bernyanyi</a:t>
            </a:r>
            <a:r>
              <a:rPr lang="en-US" dirty="0" smtClean="0"/>
              <a:t>, </a:t>
            </a:r>
            <a:r>
              <a:rPr lang="en-US" dirty="0" err="1" smtClean="0"/>
              <a:t>kamus</a:t>
            </a:r>
            <a:r>
              <a:rPr lang="en-US" dirty="0" smtClean="0"/>
              <a:t> </a:t>
            </a:r>
            <a:r>
              <a:rPr lang="en-US" dirty="0" err="1" smtClean="0"/>
              <a:t>akan</a:t>
            </a:r>
            <a:r>
              <a:rPr lang="en-US" dirty="0" smtClean="0"/>
              <a:t> </a:t>
            </a:r>
            <a:r>
              <a:rPr lang="en-US" dirty="0" err="1" smtClean="0"/>
              <a:t>memberikan</a:t>
            </a:r>
            <a:r>
              <a:rPr lang="en-US" dirty="0" smtClean="0"/>
              <a:t> </a:t>
            </a:r>
            <a:r>
              <a:rPr lang="en-US" dirty="0" err="1" smtClean="0"/>
              <a:t>makna</a:t>
            </a:r>
            <a:r>
              <a:rPr lang="en-US" dirty="0" smtClean="0"/>
              <a:t> yang </a:t>
            </a:r>
            <a:r>
              <a:rPr lang="en-US" dirty="0" err="1" smtClean="0"/>
              <a:t>sama</a:t>
            </a:r>
            <a:r>
              <a:rPr lang="en-US" dirty="0" smtClean="0"/>
              <a:t> </a:t>
            </a:r>
            <a:r>
              <a:rPr lang="en-US" dirty="0" err="1" smtClean="0"/>
              <a:t>untuk</a:t>
            </a:r>
            <a:r>
              <a:rPr lang="en-US" dirty="0" smtClean="0"/>
              <a:t> </a:t>
            </a:r>
            <a:r>
              <a:rPr lang="en-US" i="1" dirty="0" smtClean="0">
                <a:solidFill>
                  <a:srgbClr val="FF0000"/>
                </a:solidFill>
              </a:rPr>
              <a:t>sing, sang</a:t>
            </a:r>
            <a:r>
              <a:rPr lang="en-US" i="1" dirty="0" smtClean="0"/>
              <a:t>, </a:t>
            </a:r>
            <a:r>
              <a:rPr lang="en-US" dirty="0" err="1" smtClean="0"/>
              <a:t>dan</a:t>
            </a:r>
            <a:r>
              <a:rPr lang="en-US" dirty="0" smtClean="0"/>
              <a:t> </a:t>
            </a:r>
            <a:r>
              <a:rPr lang="en-US" i="1" dirty="0" smtClean="0">
                <a:solidFill>
                  <a:srgbClr val="FF0000"/>
                </a:solidFill>
              </a:rPr>
              <a:t>sung</a:t>
            </a:r>
            <a:r>
              <a:rPr lang="en-US" dirty="0" smtClean="0"/>
              <a:t>.</a:t>
            </a:r>
          </a:p>
          <a:p>
            <a:endParaRPr lang="en-US" dirty="0" smtClean="0"/>
          </a:p>
        </p:txBody>
      </p:sp>
    </p:spTree>
    <p:extLst>
      <p:ext uri="{BB962C8B-B14F-4D97-AF65-F5344CB8AC3E}">
        <p14:creationId xmlns:p14="http://schemas.microsoft.com/office/powerpoint/2010/main" val="399293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err="1"/>
              <a:t>Seperti</a:t>
            </a:r>
            <a:r>
              <a:rPr lang="en-US" dirty="0"/>
              <a:t> </a:t>
            </a:r>
            <a:r>
              <a:rPr lang="en-US" dirty="0" err="1"/>
              <a:t>ditunjukkan</a:t>
            </a:r>
            <a:r>
              <a:rPr lang="en-US" dirty="0"/>
              <a:t> </a:t>
            </a:r>
            <a:r>
              <a:rPr lang="en-US" dirty="0" err="1"/>
              <a:t>pada</a:t>
            </a:r>
            <a:r>
              <a:rPr lang="en-US" dirty="0"/>
              <a:t> </a:t>
            </a:r>
            <a:r>
              <a:rPr lang="en-US" dirty="0" err="1"/>
              <a:t>contoh</a:t>
            </a:r>
            <a:r>
              <a:rPr lang="en-US" dirty="0"/>
              <a:t> di </a:t>
            </a:r>
            <a:r>
              <a:rPr lang="en-US" dirty="0" err="1"/>
              <a:t>atas</a:t>
            </a:r>
            <a:r>
              <a:rPr lang="en-US" dirty="0"/>
              <a:t>, </a:t>
            </a:r>
            <a:r>
              <a:rPr lang="en-US" dirty="0" err="1"/>
              <a:t>setiap</a:t>
            </a:r>
            <a:r>
              <a:rPr lang="en-US" dirty="0"/>
              <a:t> lemma </a:t>
            </a:r>
            <a:r>
              <a:rPr lang="en-US" dirty="0" err="1"/>
              <a:t>dapat</a:t>
            </a:r>
            <a:r>
              <a:rPr lang="en-US" dirty="0"/>
              <a:t> </a:t>
            </a:r>
            <a:r>
              <a:rPr lang="en-US" dirty="0" err="1"/>
              <a:t>memiliki</a:t>
            </a:r>
            <a:r>
              <a:rPr lang="en-US" dirty="0"/>
              <a:t> </a:t>
            </a:r>
            <a:r>
              <a:rPr lang="en-US" dirty="0" err="1"/>
              <a:t>banyak</a:t>
            </a:r>
            <a:r>
              <a:rPr lang="en-US" dirty="0"/>
              <a:t> </a:t>
            </a:r>
            <a:r>
              <a:rPr lang="en-US" dirty="0" err="1"/>
              <a:t>makna</a:t>
            </a:r>
            <a:r>
              <a:rPr lang="en-US" dirty="0"/>
              <a:t>; </a:t>
            </a:r>
            <a:r>
              <a:rPr lang="en-US" dirty="0" smtClean="0"/>
              <a:t>lemma “</a:t>
            </a:r>
            <a:r>
              <a:rPr lang="en-US" dirty="0" smtClean="0">
                <a:solidFill>
                  <a:srgbClr val="FF0000"/>
                </a:solidFill>
              </a:rPr>
              <a:t>mouse</a:t>
            </a:r>
            <a:r>
              <a:rPr lang="en-US" dirty="0" smtClean="0"/>
              <a:t>” </a:t>
            </a:r>
            <a:r>
              <a:rPr lang="en-US" dirty="0" err="1" smtClean="0"/>
              <a:t>dapat</a:t>
            </a:r>
            <a:r>
              <a:rPr lang="en-US" dirty="0" smtClean="0"/>
              <a:t> </a:t>
            </a:r>
            <a:r>
              <a:rPr lang="en-US" dirty="0" err="1"/>
              <a:t>merujuk</a:t>
            </a:r>
            <a:r>
              <a:rPr lang="en-US" dirty="0"/>
              <a:t> </a:t>
            </a:r>
            <a:r>
              <a:rPr lang="en-US" dirty="0" err="1"/>
              <a:t>ke</a:t>
            </a:r>
            <a:r>
              <a:rPr lang="en-US" dirty="0"/>
              <a:t> </a:t>
            </a:r>
            <a:r>
              <a:rPr lang="en-US" dirty="0" err="1" smtClean="0"/>
              <a:t>hewan</a:t>
            </a:r>
            <a:r>
              <a:rPr lang="en-US" dirty="0" smtClean="0"/>
              <a:t> </a:t>
            </a:r>
            <a:r>
              <a:rPr lang="en-US" dirty="0" err="1" smtClean="0"/>
              <a:t>pengerat</a:t>
            </a:r>
            <a:r>
              <a:rPr lang="en-US" dirty="0" smtClean="0"/>
              <a:t> </a:t>
            </a:r>
            <a:r>
              <a:rPr lang="en-US" dirty="0" err="1"/>
              <a:t>atau</a:t>
            </a:r>
            <a:r>
              <a:rPr lang="en-US" dirty="0"/>
              <a:t> </a:t>
            </a:r>
            <a:r>
              <a:rPr lang="en-US" dirty="0" err="1" smtClean="0"/>
              <a:t>kursor</a:t>
            </a:r>
            <a:r>
              <a:rPr lang="en-US" dirty="0" smtClean="0"/>
              <a:t>.</a:t>
            </a:r>
          </a:p>
          <a:p>
            <a:r>
              <a:rPr lang="en-US" dirty="0" err="1" smtClean="0"/>
              <a:t>Masing-masing</a:t>
            </a:r>
            <a:r>
              <a:rPr lang="en-US" dirty="0" smtClean="0"/>
              <a:t> </a:t>
            </a:r>
            <a:r>
              <a:rPr lang="en-US" dirty="0" err="1"/>
              <a:t>aspek</a:t>
            </a:r>
            <a:r>
              <a:rPr lang="en-US" dirty="0"/>
              <a:t> </a:t>
            </a:r>
            <a:r>
              <a:rPr lang="en-US" dirty="0" err="1"/>
              <a:t>makna</a:t>
            </a:r>
            <a:r>
              <a:rPr lang="en-US" dirty="0"/>
              <a:t> </a:t>
            </a:r>
            <a:r>
              <a:rPr lang="en-US" dirty="0" smtClean="0"/>
              <a:t>“</a:t>
            </a:r>
            <a:r>
              <a:rPr lang="en-US" dirty="0" smtClean="0">
                <a:solidFill>
                  <a:srgbClr val="FF0000"/>
                </a:solidFill>
              </a:rPr>
              <a:t>mouse</a:t>
            </a:r>
            <a:r>
              <a:rPr lang="en-US" dirty="0" smtClean="0"/>
              <a:t>” </a:t>
            </a:r>
            <a:r>
              <a:rPr lang="en-US" dirty="0" err="1"/>
              <a:t>ini</a:t>
            </a:r>
            <a:r>
              <a:rPr lang="en-US" dirty="0"/>
              <a:t> </a:t>
            </a:r>
            <a:r>
              <a:rPr lang="en-US" dirty="0" err="1" smtClean="0"/>
              <a:t>disebut</a:t>
            </a:r>
            <a:r>
              <a:rPr lang="en-US" dirty="0" smtClean="0"/>
              <a:t> </a:t>
            </a:r>
            <a:r>
              <a:rPr lang="en-US" dirty="0" err="1" smtClean="0"/>
              <a:t>dengan</a:t>
            </a:r>
            <a:r>
              <a:rPr lang="en-US" dirty="0" smtClean="0"/>
              <a:t> </a:t>
            </a:r>
            <a:r>
              <a:rPr lang="en-US" dirty="0" smtClean="0">
                <a:solidFill>
                  <a:srgbClr val="FF0000"/>
                </a:solidFill>
              </a:rPr>
              <a:t>word sense (</a:t>
            </a:r>
            <a:r>
              <a:rPr lang="en-US" dirty="0" err="1" smtClean="0">
                <a:solidFill>
                  <a:srgbClr val="FF0000"/>
                </a:solidFill>
              </a:rPr>
              <a:t>indera</a:t>
            </a:r>
            <a:r>
              <a:rPr lang="en-US" dirty="0" smtClean="0">
                <a:solidFill>
                  <a:srgbClr val="FF0000"/>
                </a:solidFill>
              </a:rPr>
              <a:t> kata)</a:t>
            </a:r>
            <a:r>
              <a:rPr lang="en-US" dirty="0" smtClean="0"/>
              <a:t>.</a:t>
            </a:r>
          </a:p>
          <a:p>
            <a:r>
              <a:rPr lang="en-US" dirty="0" err="1"/>
              <a:t>Fakta</a:t>
            </a:r>
            <a:r>
              <a:rPr lang="en-US" dirty="0"/>
              <a:t> </a:t>
            </a:r>
            <a:r>
              <a:rPr lang="en-US" dirty="0" err="1"/>
              <a:t>bahwa</a:t>
            </a:r>
            <a:r>
              <a:rPr lang="en-US" dirty="0"/>
              <a:t> </a:t>
            </a:r>
            <a:r>
              <a:rPr lang="en-US" dirty="0" smtClean="0"/>
              <a:t>lemma </a:t>
            </a:r>
            <a:r>
              <a:rPr lang="en-US" dirty="0" err="1"/>
              <a:t>dapat</a:t>
            </a:r>
            <a:r>
              <a:rPr lang="en-US" dirty="0"/>
              <a:t> </a:t>
            </a:r>
            <a:r>
              <a:rPr lang="en-US" dirty="0" err="1"/>
              <a:t>bersifat</a:t>
            </a:r>
            <a:r>
              <a:rPr lang="en-US" dirty="0"/>
              <a:t> </a:t>
            </a:r>
            <a:r>
              <a:rPr lang="en-US" dirty="0" err="1" smtClean="0">
                <a:solidFill>
                  <a:srgbClr val="FF0000"/>
                </a:solidFill>
              </a:rPr>
              <a:t>polysemous</a:t>
            </a:r>
            <a:r>
              <a:rPr lang="en-US" dirty="0" smtClean="0"/>
              <a:t> </a:t>
            </a:r>
            <a:r>
              <a:rPr lang="en-US" dirty="0"/>
              <a:t>(</a:t>
            </a:r>
            <a:r>
              <a:rPr lang="en-US" dirty="0" err="1"/>
              <a:t>memiliki</a:t>
            </a:r>
            <a:r>
              <a:rPr lang="en-US" dirty="0"/>
              <a:t> </a:t>
            </a:r>
            <a:r>
              <a:rPr lang="en-US" dirty="0" err="1"/>
              <a:t>banyak</a:t>
            </a:r>
            <a:r>
              <a:rPr lang="en-US" dirty="0"/>
              <a:t> </a:t>
            </a:r>
            <a:r>
              <a:rPr lang="en-US" dirty="0" smtClean="0"/>
              <a:t>sense) </a:t>
            </a:r>
            <a:r>
              <a:rPr lang="en-US" dirty="0" err="1"/>
              <a:t>dapat</a:t>
            </a:r>
            <a:r>
              <a:rPr lang="en-US" dirty="0"/>
              <a:t> </a:t>
            </a:r>
            <a:r>
              <a:rPr lang="en-US" dirty="0" err="1"/>
              <a:t>membuat</a:t>
            </a:r>
            <a:r>
              <a:rPr lang="en-US" dirty="0"/>
              <a:t> </a:t>
            </a:r>
            <a:r>
              <a:rPr lang="en-US" dirty="0" err="1"/>
              <a:t>interpretasi</a:t>
            </a:r>
            <a:r>
              <a:rPr lang="en-US" dirty="0"/>
              <a:t> </a:t>
            </a:r>
            <a:r>
              <a:rPr lang="en-US" dirty="0" err="1"/>
              <a:t>menjadi</a:t>
            </a:r>
            <a:r>
              <a:rPr lang="en-US" dirty="0"/>
              <a:t> </a:t>
            </a:r>
            <a:r>
              <a:rPr lang="en-US" dirty="0" err="1" smtClean="0"/>
              <a:t>sulit</a:t>
            </a:r>
            <a:endParaRPr lang="en-US" dirty="0" smtClean="0"/>
          </a:p>
          <a:p>
            <a:r>
              <a:rPr lang="en-US" dirty="0" err="1" smtClean="0"/>
              <a:t>Contoh</a:t>
            </a:r>
            <a:r>
              <a:rPr lang="en-US" dirty="0" smtClean="0"/>
              <a:t>: </a:t>
            </a:r>
            <a:r>
              <a:rPr lang="en-US" dirty="0" err="1" smtClean="0"/>
              <a:t>apakah</a:t>
            </a:r>
            <a:r>
              <a:rPr lang="en-US" dirty="0" smtClean="0"/>
              <a:t> </a:t>
            </a:r>
            <a:r>
              <a:rPr lang="en-US" dirty="0" err="1"/>
              <a:t>seseorang</a:t>
            </a:r>
            <a:r>
              <a:rPr lang="en-US" dirty="0"/>
              <a:t> yang </a:t>
            </a:r>
            <a:r>
              <a:rPr lang="en-US" dirty="0" err="1"/>
              <a:t>mengetik</a:t>
            </a:r>
            <a:r>
              <a:rPr lang="en-US" dirty="0"/>
              <a:t> </a:t>
            </a:r>
            <a:r>
              <a:rPr lang="en-US" dirty="0" smtClean="0"/>
              <a:t>"mouse info" </a:t>
            </a:r>
            <a:r>
              <a:rPr lang="en-US" dirty="0" err="1"/>
              <a:t>ke</a:t>
            </a:r>
            <a:r>
              <a:rPr lang="en-US" dirty="0"/>
              <a:t> </a:t>
            </a:r>
            <a:r>
              <a:rPr lang="en-US" dirty="0" err="1"/>
              <a:t>dalam</a:t>
            </a:r>
            <a:r>
              <a:rPr lang="en-US" dirty="0"/>
              <a:t> </a:t>
            </a:r>
            <a:r>
              <a:rPr lang="en-US" dirty="0" err="1"/>
              <a:t>mesin</a:t>
            </a:r>
            <a:r>
              <a:rPr lang="en-US" dirty="0"/>
              <a:t> </a:t>
            </a:r>
            <a:r>
              <a:rPr lang="en-US" dirty="0" err="1"/>
              <a:t>pencari</a:t>
            </a:r>
            <a:r>
              <a:rPr lang="en-US" dirty="0"/>
              <a:t> </a:t>
            </a:r>
            <a:r>
              <a:rPr lang="en-US" dirty="0" err="1" smtClean="0"/>
              <a:t>sedang</a:t>
            </a:r>
            <a:r>
              <a:rPr lang="en-US" dirty="0" smtClean="0"/>
              <a:t> </a:t>
            </a:r>
            <a:r>
              <a:rPr lang="en-US" dirty="0" err="1" smtClean="0"/>
              <a:t>mencari</a:t>
            </a:r>
            <a:r>
              <a:rPr lang="en-US" dirty="0" smtClean="0"/>
              <a:t> </a:t>
            </a:r>
            <a:r>
              <a:rPr lang="en-US" dirty="0" err="1"/>
              <a:t>hewan</a:t>
            </a:r>
            <a:r>
              <a:rPr lang="en-US" dirty="0"/>
              <a:t> </a:t>
            </a:r>
            <a:r>
              <a:rPr lang="en-US" dirty="0" err="1" smtClean="0"/>
              <a:t>peliharaan</a:t>
            </a:r>
            <a:r>
              <a:rPr lang="en-US" dirty="0" smtClean="0"/>
              <a:t> </a:t>
            </a:r>
            <a:r>
              <a:rPr lang="en-US" dirty="0" err="1" smtClean="0"/>
              <a:t>atau</a:t>
            </a:r>
            <a:r>
              <a:rPr lang="en-US" dirty="0" smtClean="0"/>
              <a:t> </a:t>
            </a:r>
            <a:r>
              <a:rPr lang="en-US" dirty="0" err="1" smtClean="0"/>
              <a:t>sebuah</a:t>
            </a:r>
            <a:r>
              <a:rPr lang="en-US" dirty="0" smtClean="0"/>
              <a:t> </a:t>
            </a:r>
            <a:r>
              <a:rPr lang="en-US" dirty="0" err="1" smtClean="0"/>
              <a:t>alat</a:t>
            </a:r>
            <a:r>
              <a:rPr lang="en-US" dirty="0" smtClean="0"/>
              <a:t>?)</a:t>
            </a:r>
          </a:p>
          <a:p>
            <a:r>
              <a:rPr lang="en-US" dirty="0" err="1" smtClean="0"/>
              <a:t>Permasalahan</a:t>
            </a:r>
            <a:r>
              <a:rPr lang="en-US" dirty="0" smtClean="0"/>
              <a:t> </a:t>
            </a:r>
            <a:r>
              <a:rPr lang="en-US" dirty="0" err="1" smtClean="0"/>
              <a:t>polisemi</a:t>
            </a:r>
            <a:r>
              <a:rPr lang="en-US" dirty="0" smtClean="0"/>
              <a:t> </a:t>
            </a:r>
            <a:r>
              <a:rPr lang="en-US" dirty="0" err="1" smtClean="0"/>
              <a:t>ini</a:t>
            </a:r>
            <a:r>
              <a:rPr lang="en-US" dirty="0" smtClean="0"/>
              <a:t> </a:t>
            </a:r>
            <a:r>
              <a:rPr lang="en-US" dirty="0" err="1" smtClean="0"/>
              <a:t>selanjutnya</a:t>
            </a:r>
            <a:r>
              <a:rPr lang="en-US" dirty="0" smtClean="0"/>
              <a:t> </a:t>
            </a:r>
            <a:r>
              <a:rPr lang="en-US" dirty="0" err="1" smtClean="0"/>
              <a:t>dipelajari</a:t>
            </a:r>
            <a:r>
              <a:rPr lang="en-US" dirty="0" smtClean="0"/>
              <a:t> </a:t>
            </a:r>
            <a:r>
              <a:rPr lang="en-US" dirty="0" err="1" smtClean="0"/>
              <a:t>dalam</a:t>
            </a:r>
            <a:r>
              <a:rPr lang="en-US" dirty="0"/>
              <a:t> </a:t>
            </a:r>
            <a:r>
              <a:rPr lang="en-US" dirty="0">
                <a:solidFill>
                  <a:srgbClr val="FF0000"/>
                </a:solidFill>
              </a:rPr>
              <a:t>word sense </a:t>
            </a:r>
            <a:r>
              <a:rPr lang="en-US" dirty="0" smtClean="0">
                <a:solidFill>
                  <a:srgbClr val="FF0000"/>
                </a:solidFill>
              </a:rPr>
              <a:t>disambiguation</a:t>
            </a:r>
            <a:r>
              <a:rPr lang="en-US" dirty="0" smtClean="0"/>
              <a:t>, </a:t>
            </a:r>
            <a:r>
              <a:rPr lang="en-US" dirty="0" err="1" smtClean="0"/>
              <a:t>yaitu</a:t>
            </a:r>
            <a:r>
              <a:rPr lang="en-US" dirty="0"/>
              <a:t> </a:t>
            </a:r>
            <a:r>
              <a:rPr lang="en-US" dirty="0" err="1"/>
              <a:t>tugas</a:t>
            </a:r>
            <a:r>
              <a:rPr lang="en-US" dirty="0"/>
              <a:t> </a:t>
            </a:r>
            <a:r>
              <a:rPr lang="en-US" dirty="0" err="1"/>
              <a:t>menentukan</a:t>
            </a:r>
            <a:r>
              <a:rPr lang="en-US" dirty="0"/>
              <a:t> </a:t>
            </a:r>
            <a:r>
              <a:rPr lang="en-US" dirty="0" err="1"/>
              <a:t>arti</a:t>
            </a:r>
            <a:r>
              <a:rPr lang="en-US" dirty="0"/>
              <a:t> kata </a:t>
            </a:r>
            <a:r>
              <a:rPr lang="en-US" dirty="0" err="1"/>
              <a:t>mana</a:t>
            </a:r>
            <a:r>
              <a:rPr lang="en-US" dirty="0"/>
              <a:t> yang </a:t>
            </a:r>
            <a:r>
              <a:rPr lang="en-US" dirty="0" err="1"/>
              <a:t>digunakan</a:t>
            </a:r>
            <a:r>
              <a:rPr lang="en-US" dirty="0"/>
              <a:t> </a:t>
            </a:r>
            <a:r>
              <a:rPr lang="en-US" dirty="0" err="1"/>
              <a:t>dalam</a:t>
            </a:r>
            <a:r>
              <a:rPr lang="en-US" dirty="0"/>
              <a:t> </a:t>
            </a:r>
            <a:r>
              <a:rPr lang="en-US" dirty="0" err="1"/>
              <a:t>konteks</a:t>
            </a:r>
            <a:r>
              <a:rPr lang="en-US" dirty="0"/>
              <a:t> </a:t>
            </a:r>
            <a:r>
              <a:rPr lang="en-US" dirty="0" err="1" smtClean="0"/>
              <a:t>tertentu</a:t>
            </a:r>
            <a:r>
              <a:rPr lang="en-US" dirty="0" smtClean="0"/>
              <a:t>.</a:t>
            </a:r>
          </a:p>
        </p:txBody>
      </p:sp>
    </p:spTree>
    <p:extLst>
      <p:ext uri="{BB962C8B-B14F-4D97-AF65-F5344CB8AC3E}">
        <p14:creationId xmlns:p14="http://schemas.microsoft.com/office/powerpoint/2010/main" val="214508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7030A0"/>
                </a:solidFill>
              </a:rPr>
              <a:t>Synonymy (</a:t>
            </a:r>
            <a:r>
              <a:rPr lang="en-US" b="1" dirty="0" err="1" smtClean="0">
                <a:solidFill>
                  <a:srgbClr val="7030A0"/>
                </a:solidFill>
              </a:rPr>
              <a:t>Sinonim</a:t>
            </a:r>
            <a:r>
              <a:rPr lang="en-US" b="1" dirty="0" smtClean="0">
                <a:solidFill>
                  <a:srgbClr val="7030A0"/>
                </a:solidFill>
              </a:rPr>
              <a:t>)</a:t>
            </a:r>
            <a:endParaRPr lang="en-US" b="1" dirty="0">
              <a:solidFill>
                <a:srgbClr val="7030A0"/>
              </a:solidFill>
            </a:endParaRPr>
          </a:p>
          <a:p>
            <a:r>
              <a:rPr lang="en-US" dirty="0"/>
              <a:t>Salah </a:t>
            </a:r>
            <a:r>
              <a:rPr lang="en-US" dirty="0" err="1"/>
              <a:t>satu</a:t>
            </a:r>
            <a:r>
              <a:rPr lang="en-US" dirty="0"/>
              <a:t> </a:t>
            </a:r>
            <a:r>
              <a:rPr lang="en-US" dirty="0" err="1"/>
              <a:t>komponen</a:t>
            </a:r>
            <a:r>
              <a:rPr lang="en-US" dirty="0"/>
              <a:t> </a:t>
            </a:r>
            <a:r>
              <a:rPr lang="en-US" dirty="0" err="1"/>
              <a:t>penting</a:t>
            </a:r>
            <a:r>
              <a:rPr lang="en-US" dirty="0"/>
              <a:t> </a:t>
            </a:r>
            <a:r>
              <a:rPr lang="en-US" dirty="0" err="1"/>
              <a:t>dari</a:t>
            </a:r>
            <a:r>
              <a:rPr lang="en-US" dirty="0"/>
              <a:t> </a:t>
            </a:r>
            <a:r>
              <a:rPr lang="en-US" dirty="0" err="1"/>
              <a:t>makna</a:t>
            </a:r>
            <a:r>
              <a:rPr lang="en-US" dirty="0"/>
              <a:t> kata </a:t>
            </a:r>
            <a:r>
              <a:rPr lang="en-US" dirty="0" err="1"/>
              <a:t>adalah</a:t>
            </a:r>
            <a:r>
              <a:rPr lang="en-US" dirty="0"/>
              <a:t> </a:t>
            </a:r>
            <a:r>
              <a:rPr lang="en-US" dirty="0" err="1"/>
              <a:t>hubungan</a:t>
            </a:r>
            <a:r>
              <a:rPr lang="en-US" dirty="0"/>
              <a:t> </a:t>
            </a:r>
            <a:r>
              <a:rPr lang="en-US" dirty="0" err="1"/>
              <a:t>antara</a:t>
            </a:r>
            <a:r>
              <a:rPr lang="en-US" dirty="0"/>
              <a:t> </a:t>
            </a:r>
            <a:r>
              <a:rPr lang="en-US" dirty="0" smtClean="0">
                <a:solidFill>
                  <a:srgbClr val="FF0000"/>
                </a:solidFill>
              </a:rPr>
              <a:t>word sense</a:t>
            </a:r>
            <a:r>
              <a:rPr lang="en-US" dirty="0" smtClean="0"/>
              <a:t>.</a:t>
            </a:r>
          </a:p>
          <a:p>
            <a:r>
              <a:rPr lang="en-US" dirty="0" err="1" smtClean="0"/>
              <a:t>Sebagai</a:t>
            </a:r>
            <a:r>
              <a:rPr lang="en-US" dirty="0" smtClean="0"/>
              <a:t> </a:t>
            </a:r>
            <a:r>
              <a:rPr lang="en-US" dirty="0" err="1"/>
              <a:t>contoh</a:t>
            </a:r>
            <a:r>
              <a:rPr lang="en-US" dirty="0"/>
              <a:t> </a:t>
            </a:r>
            <a:r>
              <a:rPr lang="en-US" dirty="0" err="1"/>
              <a:t>ketika</a:t>
            </a:r>
            <a:r>
              <a:rPr lang="en-US" dirty="0"/>
              <a:t> </a:t>
            </a:r>
            <a:r>
              <a:rPr lang="en-US" dirty="0" err="1"/>
              <a:t>satu</a:t>
            </a:r>
            <a:r>
              <a:rPr lang="en-US" dirty="0"/>
              <a:t> kata </a:t>
            </a:r>
            <a:r>
              <a:rPr lang="en-US" dirty="0" err="1"/>
              <a:t>memiliki</a:t>
            </a:r>
            <a:r>
              <a:rPr lang="en-US" dirty="0"/>
              <a:t> </a:t>
            </a:r>
            <a:r>
              <a:rPr lang="en-US" dirty="0" err="1" smtClean="0"/>
              <a:t>makna</a:t>
            </a:r>
            <a:r>
              <a:rPr lang="en-US" dirty="0" smtClean="0"/>
              <a:t> yang </a:t>
            </a:r>
            <a:r>
              <a:rPr lang="en-US" dirty="0" err="1"/>
              <a:t>identik</a:t>
            </a:r>
            <a:r>
              <a:rPr lang="en-US" dirty="0"/>
              <a:t> </a:t>
            </a:r>
            <a:r>
              <a:rPr lang="en-US" dirty="0" err="1"/>
              <a:t>dengan</a:t>
            </a:r>
            <a:r>
              <a:rPr lang="en-US" dirty="0"/>
              <a:t> </a:t>
            </a:r>
            <a:r>
              <a:rPr lang="en-US" dirty="0" err="1" smtClean="0"/>
              <a:t>makna</a:t>
            </a:r>
            <a:r>
              <a:rPr lang="en-US" dirty="0" smtClean="0"/>
              <a:t> </a:t>
            </a:r>
            <a:r>
              <a:rPr lang="en-US" dirty="0"/>
              <a:t>kata lain, </a:t>
            </a:r>
            <a:r>
              <a:rPr lang="en-US" dirty="0" err="1"/>
              <a:t>atau</a:t>
            </a:r>
            <a:r>
              <a:rPr lang="en-US" dirty="0"/>
              <a:t> </a:t>
            </a:r>
            <a:r>
              <a:rPr lang="en-US" dirty="0" err="1"/>
              <a:t>hampir</a:t>
            </a:r>
            <a:r>
              <a:rPr lang="en-US" dirty="0"/>
              <a:t> </a:t>
            </a:r>
            <a:r>
              <a:rPr lang="en-US" dirty="0" err="1"/>
              <a:t>identik</a:t>
            </a:r>
            <a:r>
              <a:rPr lang="en-US" dirty="0"/>
              <a:t>, </a:t>
            </a:r>
            <a:r>
              <a:rPr lang="en-US" dirty="0" err="1"/>
              <a:t>kita</a:t>
            </a:r>
            <a:r>
              <a:rPr lang="en-US" dirty="0"/>
              <a:t> </a:t>
            </a:r>
            <a:r>
              <a:rPr lang="en-US" dirty="0" err="1" smtClean="0"/>
              <a:t>dapat</a:t>
            </a:r>
            <a:r>
              <a:rPr lang="en-US" dirty="0" smtClean="0"/>
              <a:t> </a:t>
            </a:r>
            <a:r>
              <a:rPr lang="en-US" dirty="0" err="1" smtClean="0"/>
              <a:t>mengatakan</a:t>
            </a:r>
            <a:r>
              <a:rPr lang="en-US" dirty="0" smtClean="0"/>
              <a:t> </a:t>
            </a:r>
            <a:r>
              <a:rPr lang="en-US" dirty="0" err="1" smtClean="0"/>
              <a:t>dua</a:t>
            </a:r>
            <a:r>
              <a:rPr lang="en-US" dirty="0" smtClean="0"/>
              <a:t> </a:t>
            </a:r>
            <a:r>
              <a:rPr lang="en-US" dirty="0" err="1" smtClean="0"/>
              <a:t>definisi</a:t>
            </a:r>
            <a:r>
              <a:rPr lang="en-US" dirty="0" smtClean="0"/>
              <a:t> </a:t>
            </a:r>
            <a:r>
              <a:rPr lang="en-US" dirty="0" err="1"/>
              <a:t>dari</a:t>
            </a:r>
            <a:r>
              <a:rPr lang="en-US" dirty="0"/>
              <a:t> </a:t>
            </a:r>
            <a:r>
              <a:rPr lang="en-US" dirty="0" err="1"/>
              <a:t>kedua</a:t>
            </a:r>
            <a:r>
              <a:rPr lang="en-US" dirty="0"/>
              <a:t> kata </a:t>
            </a:r>
            <a:r>
              <a:rPr lang="en-US" dirty="0" err="1"/>
              <a:t>tersebut</a:t>
            </a:r>
            <a:r>
              <a:rPr lang="en-US" dirty="0"/>
              <a:t> </a:t>
            </a:r>
            <a:r>
              <a:rPr lang="en-US" dirty="0" err="1"/>
              <a:t>adalah</a:t>
            </a:r>
            <a:r>
              <a:rPr lang="en-US" dirty="0"/>
              <a:t> </a:t>
            </a:r>
            <a:r>
              <a:rPr lang="en-US" dirty="0" err="1" smtClean="0"/>
              <a:t>sinonim</a:t>
            </a:r>
            <a:r>
              <a:rPr lang="en-US" dirty="0" smtClean="0"/>
              <a:t>.</a:t>
            </a:r>
          </a:p>
          <a:p>
            <a:r>
              <a:rPr lang="en-US" dirty="0" err="1" smtClean="0"/>
              <a:t>Sinonim</a:t>
            </a:r>
            <a:r>
              <a:rPr lang="en-US" dirty="0" smtClean="0"/>
              <a:t> </a:t>
            </a:r>
            <a:r>
              <a:rPr lang="en-US" dirty="0" err="1"/>
              <a:t>meliputi</a:t>
            </a:r>
            <a:r>
              <a:rPr lang="en-US" dirty="0"/>
              <a:t> </a:t>
            </a:r>
            <a:r>
              <a:rPr lang="en-US" dirty="0" err="1"/>
              <a:t>pasangan</a:t>
            </a:r>
            <a:r>
              <a:rPr lang="en-US" dirty="0"/>
              <a:t> </a:t>
            </a:r>
            <a:r>
              <a:rPr lang="en-US" dirty="0" err="1"/>
              <a:t>seperti</a:t>
            </a:r>
            <a:r>
              <a:rPr lang="en-US" dirty="0" smtClean="0"/>
              <a:t>:</a:t>
            </a:r>
          </a:p>
          <a:p>
            <a:pPr lvl="1">
              <a:buFont typeface="Wingdings" panose="05000000000000000000" pitchFamily="2" charset="2"/>
              <a:buChar char="v"/>
            </a:pPr>
            <a:r>
              <a:rPr lang="en-US" dirty="0" smtClean="0"/>
              <a:t>couch/sofa</a:t>
            </a:r>
          </a:p>
          <a:p>
            <a:pPr lvl="1">
              <a:buFont typeface="Wingdings" panose="05000000000000000000" pitchFamily="2" charset="2"/>
              <a:buChar char="v"/>
            </a:pPr>
            <a:r>
              <a:rPr lang="en-US" dirty="0" smtClean="0"/>
              <a:t>vomit/throw up</a:t>
            </a:r>
          </a:p>
          <a:p>
            <a:pPr lvl="1">
              <a:buFont typeface="Wingdings" panose="05000000000000000000" pitchFamily="2" charset="2"/>
              <a:buChar char="v"/>
            </a:pPr>
            <a:r>
              <a:rPr lang="en-US" dirty="0" smtClean="0"/>
              <a:t>filbert/hazelnut</a:t>
            </a:r>
          </a:p>
          <a:p>
            <a:pPr lvl="1">
              <a:buFont typeface="Wingdings" panose="05000000000000000000" pitchFamily="2" charset="2"/>
              <a:buChar char="v"/>
            </a:pPr>
            <a:r>
              <a:rPr lang="en-US" dirty="0" smtClean="0"/>
              <a:t>car/automobile</a:t>
            </a:r>
          </a:p>
        </p:txBody>
      </p:sp>
    </p:spTree>
    <p:extLst>
      <p:ext uri="{BB962C8B-B14F-4D97-AF65-F5344CB8AC3E}">
        <p14:creationId xmlns:p14="http://schemas.microsoft.com/office/powerpoint/2010/main" val="40188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err="1"/>
              <a:t>Definisi</a:t>
            </a:r>
            <a:r>
              <a:rPr lang="en-US" dirty="0"/>
              <a:t> </a:t>
            </a:r>
            <a:r>
              <a:rPr lang="en-US" dirty="0" err="1"/>
              <a:t>sinonim</a:t>
            </a:r>
            <a:r>
              <a:rPr lang="en-US" dirty="0"/>
              <a:t> yang </a:t>
            </a:r>
            <a:r>
              <a:rPr lang="en-US" dirty="0" err="1"/>
              <a:t>lebih</a:t>
            </a:r>
            <a:r>
              <a:rPr lang="en-US" dirty="0"/>
              <a:t> formal (</a:t>
            </a:r>
            <a:r>
              <a:rPr lang="en-US" dirty="0" err="1"/>
              <a:t>antara</a:t>
            </a:r>
            <a:r>
              <a:rPr lang="en-US" dirty="0"/>
              <a:t> kata-kata </a:t>
            </a:r>
            <a:r>
              <a:rPr lang="en-US" dirty="0" err="1"/>
              <a:t>dan</a:t>
            </a:r>
            <a:r>
              <a:rPr lang="en-US" dirty="0"/>
              <a:t> </a:t>
            </a:r>
            <a:r>
              <a:rPr lang="en-US" dirty="0" err="1"/>
              <a:t>bukan</a:t>
            </a:r>
            <a:r>
              <a:rPr lang="en-US" dirty="0"/>
              <a:t> </a:t>
            </a:r>
            <a:r>
              <a:rPr lang="en-US" dirty="0" err="1"/>
              <a:t>indra</a:t>
            </a:r>
            <a:r>
              <a:rPr lang="en-US" dirty="0"/>
              <a:t>) </a:t>
            </a:r>
            <a:r>
              <a:rPr lang="en-US" dirty="0" err="1"/>
              <a:t>adalah</a:t>
            </a:r>
            <a:r>
              <a:rPr lang="en-US" dirty="0"/>
              <a:t> </a:t>
            </a:r>
            <a:r>
              <a:rPr lang="en-US" dirty="0" err="1"/>
              <a:t>bahwa</a:t>
            </a:r>
            <a:r>
              <a:rPr lang="en-US" dirty="0"/>
              <a:t> </a:t>
            </a:r>
            <a:r>
              <a:rPr lang="en-US" dirty="0" err="1"/>
              <a:t>dua</a:t>
            </a:r>
            <a:r>
              <a:rPr lang="en-US" dirty="0"/>
              <a:t> kata </a:t>
            </a:r>
            <a:r>
              <a:rPr lang="en-US" dirty="0" err="1"/>
              <a:t>itu</a:t>
            </a:r>
            <a:r>
              <a:rPr lang="en-US" dirty="0"/>
              <a:t> </a:t>
            </a:r>
            <a:r>
              <a:rPr lang="en-US" dirty="0" err="1"/>
              <a:t>identik</a:t>
            </a:r>
            <a:r>
              <a:rPr lang="en-US" dirty="0"/>
              <a:t> </a:t>
            </a:r>
            <a:r>
              <a:rPr lang="en-US" dirty="0" err="1"/>
              <a:t>jika</a:t>
            </a:r>
            <a:r>
              <a:rPr lang="en-US" dirty="0"/>
              <a:t> kata-kata </a:t>
            </a:r>
            <a:r>
              <a:rPr lang="en-US" dirty="0" err="1"/>
              <a:t>tersebut</a:t>
            </a:r>
            <a:r>
              <a:rPr lang="en-US" dirty="0"/>
              <a:t> </a:t>
            </a:r>
            <a:r>
              <a:rPr lang="en-US" dirty="0" err="1"/>
              <a:t>dapat</a:t>
            </a:r>
            <a:r>
              <a:rPr lang="en-US" dirty="0"/>
              <a:t> </a:t>
            </a:r>
            <a:r>
              <a:rPr lang="en-US" dirty="0" err="1"/>
              <a:t>disubstitusi</a:t>
            </a:r>
            <a:r>
              <a:rPr lang="en-US" dirty="0"/>
              <a:t> </a:t>
            </a:r>
            <a:r>
              <a:rPr lang="en-US" dirty="0" err="1"/>
              <a:t>satu</a:t>
            </a:r>
            <a:r>
              <a:rPr lang="en-US" dirty="0"/>
              <a:t> </a:t>
            </a:r>
            <a:r>
              <a:rPr lang="en-US" dirty="0" err="1"/>
              <a:t>sama</a:t>
            </a:r>
            <a:r>
              <a:rPr lang="en-US" dirty="0"/>
              <a:t> lain </a:t>
            </a:r>
            <a:r>
              <a:rPr lang="en-US" dirty="0" err="1"/>
              <a:t>dalam</a:t>
            </a:r>
            <a:r>
              <a:rPr lang="en-US" dirty="0"/>
              <a:t> </a:t>
            </a:r>
            <a:r>
              <a:rPr lang="en-US" dirty="0" err="1"/>
              <a:t>kalimat</a:t>
            </a:r>
            <a:r>
              <a:rPr lang="en-US" dirty="0"/>
              <a:t> </a:t>
            </a:r>
            <a:r>
              <a:rPr lang="en-US" dirty="0" err="1"/>
              <a:t>apa</a:t>
            </a:r>
            <a:r>
              <a:rPr lang="en-US" dirty="0"/>
              <a:t> pun </a:t>
            </a:r>
            <a:r>
              <a:rPr lang="en-US" dirty="0" err="1"/>
              <a:t>tanpa</a:t>
            </a:r>
            <a:r>
              <a:rPr lang="en-US" dirty="0"/>
              <a:t> </a:t>
            </a:r>
            <a:r>
              <a:rPr lang="en-US" dirty="0" err="1"/>
              <a:t>mengubah</a:t>
            </a:r>
            <a:r>
              <a:rPr lang="en-US" dirty="0"/>
              <a:t> </a:t>
            </a:r>
            <a:r>
              <a:rPr lang="en-US" dirty="0" err="1"/>
              <a:t>kondisi</a:t>
            </a:r>
            <a:r>
              <a:rPr lang="en-US" dirty="0"/>
              <a:t> </a:t>
            </a:r>
            <a:r>
              <a:rPr lang="en-US" dirty="0" err="1"/>
              <a:t>kebenaran</a:t>
            </a:r>
            <a:r>
              <a:rPr lang="en-US" dirty="0"/>
              <a:t> </a:t>
            </a:r>
            <a:r>
              <a:rPr lang="en-US" dirty="0" err="1"/>
              <a:t>kalimat</a:t>
            </a:r>
            <a:r>
              <a:rPr lang="en-US" dirty="0"/>
              <a:t>, </a:t>
            </a:r>
            <a:r>
              <a:rPr lang="en-US" dirty="0" err="1" smtClean="0"/>
              <a:t>yaitu</a:t>
            </a:r>
            <a:r>
              <a:rPr lang="en-US" dirty="0" smtClean="0"/>
              <a:t> </a:t>
            </a:r>
            <a:r>
              <a:rPr lang="en-US" dirty="0" err="1" smtClean="0"/>
              <a:t>situasi</a:t>
            </a:r>
            <a:r>
              <a:rPr lang="en-US" dirty="0" smtClean="0"/>
              <a:t> </a:t>
            </a:r>
            <a:r>
              <a:rPr lang="en-US" dirty="0"/>
              <a:t>di </a:t>
            </a:r>
            <a:r>
              <a:rPr lang="en-US" dirty="0" err="1"/>
              <a:t>mana</a:t>
            </a:r>
            <a:r>
              <a:rPr lang="en-US" dirty="0"/>
              <a:t> </a:t>
            </a:r>
            <a:r>
              <a:rPr lang="en-US" dirty="0" err="1"/>
              <a:t>kalimat</a:t>
            </a:r>
            <a:r>
              <a:rPr lang="en-US" dirty="0"/>
              <a:t> </a:t>
            </a:r>
            <a:r>
              <a:rPr lang="en-US" dirty="0" err="1"/>
              <a:t>itu</a:t>
            </a:r>
            <a:r>
              <a:rPr lang="en-US" dirty="0"/>
              <a:t> </a:t>
            </a:r>
            <a:r>
              <a:rPr lang="en-US" dirty="0" err="1" smtClean="0"/>
              <a:t>benar</a:t>
            </a:r>
            <a:r>
              <a:rPr lang="en-US" dirty="0" smtClean="0"/>
              <a:t>.</a:t>
            </a:r>
          </a:p>
          <a:p>
            <a:r>
              <a:rPr lang="en-US" dirty="0" err="1" smtClean="0"/>
              <a:t>Pergantian</a:t>
            </a:r>
            <a:r>
              <a:rPr lang="en-US" dirty="0" smtClean="0"/>
              <a:t> </a:t>
            </a:r>
            <a:r>
              <a:rPr lang="en-US" dirty="0" err="1"/>
              <a:t>antara</a:t>
            </a:r>
            <a:r>
              <a:rPr lang="en-US" dirty="0"/>
              <a:t> </a:t>
            </a:r>
            <a:r>
              <a:rPr lang="en-US" dirty="0" err="1"/>
              <a:t>beberapa</a:t>
            </a:r>
            <a:r>
              <a:rPr lang="en-US" dirty="0"/>
              <a:t> </a:t>
            </a:r>
            <a:r>
              <a:rPr lang="en-US" dirty="0" err="1"/>
              <a:t>pasang</a:t>
            </a:r>
            <a:r>
              <a:rPr lang="en-US" dirty="0"/>
              <a:t> kata </a:t>
            </a:r>
            <a:r>
              <a:rPr lang="en-US" dirty="0" err="1"/>
              <a:t>seperti</a:t>
            </a:r>
            <a:r>
              <a:rPr lang="en-US" dirty="0"/>
              <a:t> </a:t>
            </a:r>
            <a:r>
              <a:rPr lang="en-US" dirty="0" smtClean="0"/>
              <a:t>car &amp; automobile </a:t>
            </a:r>
            <a:r>
              <a:rPr lang="en-US" dirty="0" err="1"/>
              <a:t>atau</a:t>
            </a:r>
            <a:r>
              <a:rPr lang="en-US" dirty="0"/>
              <a:t> </a:t>
            </a:r>
            <a:r>
              <a:rPr lang="en-US" dirty="0" smtClean="0"/>
              <a:t>water &amp; </a:t>
            </a:r>
            <a:r>
              <a:rPr lang="en-US" dirty="0"/>
              <a:t>H2O </a:t>
            </a:r>
            <a:r>
              <a:rPr lang="en-US" dirty="0" err="1" smtClean="0"/>
              <a:t>dianggap</a:t>
            </a:r>
            <a:r>
              <a:rPr lang="en-US" dirty="0" smtClean="0"/>
              <a:t> </a:t>
            </a:r>
            <a:r>
              <a:rPr lang="en-US" dirty="0" err="1"/>
              <a:t>masih</a:t>
            </a:r>
            <a:r>
              <a:rPr lang="en-US" dirty="0"/>
              <a:t> </a:t>
            </a:r>
            <a:r>
              <a:rPr lang="en-US" dirty="0" err="1"/>
              <a:t>tidak</a:t>
            </a:r>
            <a:r>
              <a:rPr lang="en-US" dirty="0"/>
              <a:t> </a:t>
            </a:r>
            <a:r>
              <a:rPr lang="en-US" dirty="0" err="1"/>
              <a:t>memiliki</a:t>
            </a:r>
            <a:r>
              <a:rPr lang="en-US" dirty="0"/>
              <a:t> </a:t>
            </a:r>
            <a:r>
              <a:rPr lang="en-US" dirty="0" err="1"/>
              <a:t>makna</a:t>
            </a:r>
            <a:r>
              <a:rPr lang="en-US" dirty="0"/>
              <a:t> yang </a:t>
            </a:r>
            <a:r>
              <a:rPr lang="en-US" dirty="0" err="1"/>
              <a:t>identik</a:t>
            </a:r>
            <a:r>
              <a:rPr lang="en-US" dirty="0"/>
              <a:t>. </a:t>
            </a:r>
            <a:endParaRPr lang="en-US" dirty="0" smtClean="0"/>
          </a:p>
          <a:p>
            <a:r>
              <a:rPr lang="en-US" dirty="0"/>
              <a:t>Salah </a:t>
            </a:r>
            <a:r>
              <a:rPr lang="en-US" dirty="0" err="1"/>
              <a:t>satu</a:t>
            </a:r>
            <a:r>
              <a:rPr lang="en-US" dirty="0"/>
              <a:t> </a:t>
            </a:r>
            <a:r>
              <a:rPr lang="en-US" dirty="0" err="1"/>
              <a:t>prinsip</a:t>
            </a:r>
            <a:r>
              <a:rPr lang="en-US" dirty="0"/>
              <a:t> </a:t>
            </a:r>
            <a:r>
              <a:rPr lang="en-US" dirty="0" err="1"/>
              <a:t>dasar</a:t>
            </a:r>
            <a:r>
              <a:rPr lang="en-US" dirty="0"/>
              <a:t> </a:t>
            </a:r>
            <a:r>
              <a:rPr lang="en-US" dirty="0" err="1"/>
              <a:t>semantik</a:t>
            </a:r>
            <a:r>
              <a:rPr lang="en-US" dirty="0"/>
              <a:t>, yang </a:t>
            </a:r>
            <a:r>
              <a:rPr lang="en-US" dirty="0" err="1"/>
              <a:t>disebut</a:t>
            </a:r>
            <a:r>
              <a:rPr lang="en-US" dirty="0"/>
              <a:t> </a:t>
            </a:r>
            <a:r>
              <a:rPr lang="en-US" dirty="0" err="1"/>
              <a:t>prinsip</a:t>
            </a:r>
            <a:r>
              <a:rPr lang="en-US" dirty="0"/>
              <a:t> </a:t>
            </a:r>
            <a:r>
              <a:rPr lang="en-US" dirty="0" err="1"/>
              <a:t>kontras</a:t>
            </a:r>
            <a:r>
              <a:rPr lang="en-US" dirty="0"/>
              <a:t> (Girard 1718, </a:t>
            </a:r>
            <a:r>
              <a:rPr lang="en-US" dirty="0" err="1"/>
              <a:t>Breal</a:t>
            </a:r>
            <a:r>
              <a:rPr lang="en-US" dirty="0"/>
              <a:t> 1897 ´, Clark 1987), </a:t>
            </a:r>
            <a:r>
              <a:rPr lang="en-US" dirty="0" err="1"/>
              <a:t>adalah</a:t>
            </a:r>
            <a:r>
              <a:rPr lang="en-US" dirty="0"/>
              <a:t> </a:t>
            </a:r>
            <a:r>
              <a:rPr lang="en-US" dirty="0" err="1"/>
              <a:t>asumsi</a:t>
            </a:r>
            <a:r>
              <a:rPr lang="en-US" dirty="0"/>
              <a:t> </a:t>
            </a:r>
            <a:r>
              <a:rPr lang="en-US" dirty="0" err="1"/>
              <a:t>bahwa</a:t>
            </a:r>
            <a:r>
              <a:rPr lang="en-US" dirty="0"/>
              <a:t> </a:t>
            </a:r>
            <a:r>
              <a:rPr lang="en-US" dirty="0" err="1"/>
              <a:t>perbedaan</a:t>
            </a:r>
            <a:r>
              <a:rPr lang="en-US" dirty="0"/>
              <a:t> </a:t>
            </a:r>
            <a:r>
              <a:rPr lang="en-US" dirty="0" err="1"/>
              <a:t>dalam</a:t>
            </a:r>
            <a:r>
              <a:rPr lang="en-US" dirty="0"/>
              <a:t> </a:t>
            </a:r>
            <a:r>
              <a:rPr lang="en-US" dirty="0" err="1"/>
              <a:t>bentuk</a:t>
            </a:r>
            <a:r>
              <a:rPr lang="en-US" dirty="0"/>
              <a:t> </a:t>
            </a:r>
            <a:r>
              <a:rPr lang="en-US" dirty="0" err="1"/>
              <a:t>bahasa</a:t>
            </a:r>
            <a:r>
              <a:rPr lang="en-US" dirty="0"/>
              <a:t> </a:t>
            </a:r>
            <a:r>
              <a:rPr lang="en-US" dirty="0" err="1"/>
              <a:t>selalu</a:t>
            </a:r>
            <a:r>
              <a:rPr lang="en-US" dirty="0"/>
              <a:t> </a:t>
            </a:r>
            <a:r>
              <a:rPr lang="en-US" dirty="0" err="1"/>
              <a:t>dikaitkan</a:t>
            </a:r>
            <a:r>
              <a:rPr lang="en-US" dirty="0"/>
              <a:t> </a:t>
            </a:r>
            <a:r>
              <a:rPr lang="en-US" dirty="0" err="1"/>
              <a:t>dengan</a:t>
            </a:r>
            <a:r>
              <a:rPr lang="en-US" dirty="0"/>
              <a:t> </a:t>
            </a:r>
            <a:r>
              <a:rPr lang="en-US" dirty="0" err="1"/>
              <a:t>setidaknya</a:t>
            </a:r>
            <a:r>
              <a:rPr lang="en-US" dirty="0"/>
              <a:t> </a:t>
            </a:r>
            <a:r>
              <a:rPr lang="en-US" dirty="0" err="1"/>
              <a:t>beberapa</a:t>
            </a:r>
            <a:r>
              <a:rPr lang="en-US" dirty="0"/>
              <a:t> </a:t>
            </a:r>
            <a:r>
              <a:rPr lang="en-US" dirty="0" err="1"/>
              <a:t>perbedaan</a:t>
            </a:r>
            <a:r>
              <a:rPr lang="en-US" dirty="0"/>
              <a:t> </a:t>
            </a:r>
            <a:r>
              <a:rPr lang="en-US" dirty="0" err="1" smtClean="0"/>
              <a:t>makna</a:t>
            </a:r>
            <a:r>
              <a:rPr lang="en-US" dirty="0" smtClean="0"/>
              <a:t>.</a:t>
            </a:r>
          </a:p>
          <a:p>
            <a:r>
              <a:rPr lang="en-US" dirty="0" err="1" smtClean="0"/>
              <a:t>Misalnya</a:t>
            </a:r>
            <a:r>
              <a:rPr lang="en-US" dirty="0"/>
              <a:t>, kata H2O </a:t>
            </a:r>
            <a:r>
              <a:rPr lang="en-US" dirty="0" err="1"/>
              <a:t>digunakan</a:t>
            </a:r>
            <a:r>
              <a:rPr lang="en-US" dirty="0"/>
              <a:t> </a:t>
            </a:r>
            <a:r>
              <a:rPr lang="en-US" dirty="0" err="1"/>
              <a:t>dalam</a:t>
            </a:r>
            <a:r>
              <a:rPr lang="en-US" dirty="0"/>
              <a:t> </a:t>
            </a:r>
            <a:r>
              <a:rPr lang="en-US" dirty="0" err="1"/>
              <a:t>konteks</a:t>
            </a:r>
            <a:r>
              <a:rPr lang="en-US" dirty="0"/>
              <a:t> </a:t>
            </a:r>
            <a:r>
              <a:rPr lang="en-US" dirty="0" err="1"/>
              <a:t>ilmiah</a:t>
            </a:r>
            <a:r>
              <a:rPr lang="en-US" dirty="0"/>
              <a:t> </a:t>
            </a:r>
            <a:r>
              <a:rPr lang="en-US" dirty="0" err="1"/>
              <a:t>dan</a:t>
            </a:r>
            <a:r>
              <a:rPr lang="en-US" dirty="0"/>
              <a:t> </a:t>
            </a:r>
            <a:r>
              <a:rPr lang="en-US" dirty="0" err="1"/>
              <a:t>tidak</a:t>
            </a:r>
            <a:r>
              <a:rPr lang="en-US" dirty="0"/>
              <a:t> </a:t>
            </a:r>
            <a:r>
              <a:rPr lang="en-US" dirty="0" err="1"/>
              <a:t>sesuai</a:t>
            </a:r>
            <a:r>
              <a:rPr lang="en-US" dirty="0"/>
              <a:t> </a:t>
            </a:r>
            <a:r>
              <a:rPr lang="en-US" dirty="0" err="1" smtClean="0"/>
              <a:t>jika</a:t>
            </a:r>
            <a:r>
              <a:rPr lang="en-US" dirty="0" smtClean="0"/>
              <a:t> </a:t>
            </a:r>
            <a:r>
              <a:rPr lang="en-US" dirty="0" err="1" smtClean="0"/>
              <a:t>digunakan</a:t>
            </a:r>
            <a:r>
              <a:rPr lang="en-US" dirty="0" smtClean="0"/>
              <a:t> </a:t>
            </a:r>
            <a:r>
              <a:rPr lang="en-US" dirty="0" err="1" smtClean="0"/>
              <a:t>dalam</a:t>
            </a:r>
            <a:r>
              <a:rPr lang="en-US" dirty="0" smtClean="0"/>
              <a:t> </a:t>
            </a:r>
            <a:r>
              <a:rPr lang="en-US" dirty="0" err="1"/>
              <a:t>panduan</a:t>
            </a:r>
            <a:r>
              <a:rPr lang="en-US" dirty="0"/>
              <a:t> </a:t>
            </a:r>
            <a:r>
              <a:rPr lang="en-US" dirty="0" smtClean="0"/>
              <a:t>hiking (air </a:t>
            </a:r>
            <a:r>
              <a:rPr lang="en-US" dirty="0" err="1"/>
              <a:t>akan</a:t>
            </a:r>
            <a:r>
              <a:rPr lang="en-US" dirty="0"/>
              <a:t> </a:t>
            </a:r>
            <a:r>
              <a:rPr lang="en-US" dirty="0" err="1"/>
              <a:t>lebih</a:t>
            </a:r>
            <a:r>
              <a:rPr lang="en-US" dirty="0"/>
              <a:t> </a:t>
            </a:r>
            <a:r>
              <a:rPr lang="en-US" dirty="0" err="1" smtClean="0"/>
              <a:t>tepat</a:t>
            </a:r>
            <a:r>
              <a:rPr lang="en-US" dirty="0" smtClean="0"/>
              <a:t> </a:t>
            </a:r>
            <a:r>
              <a:rPr lang="en-US" dirty="0" err="1" smtClean="0"/>
              <a:t>digunakan</a:t>
            </a:r>
            <a:r>
              <a:rPr lang="en-US" dirty="0" smtClean="0"/>
              <a:t> </a:t>
            </a:r>
            <a:r>
              <a:rPr lang="en-US" dirty="0" err="1" smtClean="0"/>
              <a:t>daripada</a:t>
            </a:r>
            <a:r>
              <a:rPr lang="en-US" dirty="0" smtClean="0"/>
              <a:t> H2O) </a:t>
            </a:r>
            <a:r>
              <a:rPr lang="en-US" dirty="0" err="1" smtClean="0"/>
              <a:t>dan</a:t>
            </a:r>
            <a:r>
              <a:rPr lang="en-US" dirty="0" smtClean="0"/>
              <a:t> </a:t>
            </a:r>
            <a:r>
              <a:rPr lang="en-US" dirty="0" err="1"/>
              <a:t>perbedaan</a:t>
            </a:r>
            <a:r>
              <a:rPr lang="en-US" dirty="0"/>
              <a:t> genre </a:t>
            </a:r>
            <a:r>
              <a:rPr lang="en-US" dirty="0" err="1"/>
              <a:t>ini</a:t>
            </a:r>
            <a:r>
              <a:rPr lang="en-US" dirty="0"/>
              <a:t> </a:t>
            </a:r>
            <a:r>
              <a:rPr lang="en-US" dirty="0" err="1"/>
              <a:t>merupakan</a:t>
            </a:r>
            <a:r>
              <a:rPr lang="en-US" dirty="0"/>
              <a:t> </a:t>
            </a:r>
            <a:r>
              <a:rPr lang="en-US" dirty="0" err="1"/>
              <a:t>bagian</a:t>
            </a:r>
            <a:r>
              <a:rPr lang="en-US" dirty="0"/>
              <a:t> </a:t>
            </a:r>
            <a:r>
              <a:rPr lang="en-US" dirty="0" err="1"/>
              <a:t>dari</a:t>
            </a:r>
            <a:r>
              <a:rPr lang="en-US" dirty="0"/>
              <a:t> </a:t>
            </a:r>
            <a:r>
              <a:rPr lang="en-US" dirty="0" err="1"/>
              <a:t>makna</a:t>
            </a:r>
            <a:r>
              <a:rPr lang="en-US" dirty="0"/>
              <a:t> kata </a:t>
            </a:r>
            <a:r>
              <a:rPr lang="en-US" dirty="0" err="1"/>
              <a:t>tersebut</a:t>
            </a:r>
            <a:r>
              <a:rPr lang="en-US" dirty="0"/>
              <a:t>.</a:t>
            </a:r>
            <a:endParaRPr lang="en-US" dirty="0" smtClean="0"/>
          </a:p>
        </p:txBody>
      </p:sp>
    </p:spTree>
    <p:extLst>
      <p:ext uri="{BB962C8B-B14F-4D97-AF65-F5344CB8AC3E}">
        <p14:creationId xmlns:p14="http://schemas.microsoft.com/office/powerpoint/2010/main" val="405823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Lexical Semantics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rgbClr val="7030A0"/>
                </a:solidFill>
              </a:rPr>
              <a:t>Word </a:t>
            </a:r>
            <a:r>
              <a:rPr lang="en-US" b="1" dirty="0" smtClean="0">
                <a:solidFill>
                  <a:srgbClr val="7030A0"/>
                </a:solidFill>
              </a:rPr>
              <a:t>Similarity (</a:t>
            </a:r>
            <a:r>
              <a:rPr lang="en-US" b="1" dirty="0" err="1" smtClean="0">
                <a:solidFill>
                  <a:srgbClr val="7030A0"/>
                </a:solidFill>
              </a:rPr>
              <a:t>Kemiripan</a:t>
            </a:r>
            <a:r>
              <a:rPr lang="en-US" b="1" dirty="0" smtClean="0">
                <a:solidFill>
                  <a:srgbClr val="7030A0"/>
                </a:solidFill>
              </a:rPr>
              <a:t> Kata)</a:t>
            </a:r>
          </a:p>
          <a:p>
            <a:r>
              <a:rPr lang="en-US" dirty="0" err="1"/>
              <a:t>Meskipun</a:t>
            </a:r>
            <a:r>
              <a:rPr lang="en-US" dirty="0"/>
              <a:t> kata-kata </a:t>
            </a:r>
            <a:r>
              <a:rPr lang="en-US" dirty="0" err="1"/>
              <a:t>tidak</a:t>
            </a:r>
            <a:r>
              <a:rPr lang="en-US" dirty="0"/>
              <a:t> </a:t>
            </a:r>
            <a:r>
              <a:rPr lang="en-US" dirty="0" err="1"/>
              <a:t>memiliki</a:t>
            </a:r>
            <a:r>
              <a:rPr lang="en-US" dirty="0"/>
              <a:t> </a:t>
            </a:r>
            <a:r>
              <a:rPr lang="en-US" dirty="0" err="1"/>
              <a:t>banyak</a:t>
            </a:r>
            <a:r>
              <a:rPr lang="en-US" dirty="0"/>
              <a:t> </a:t>
            </a:r>
            <a:r>
              <a:rPr lang="en-US" dirty="0" err="1"/>
              <a:t>sinonim</a:t>
            </a:r>
            <a:r>
              <a:rPr lang="en-US" dirty="0"/>
              <a:t>, </a:t>
            </a:r>
            <a:r>
              <a:rPr lang="en-US" dirty="0" err="1"/>
              <a:t>sebagian</a:t>
            </a:r>
            <a:r>
              <a:rPr lang="en-US" dirty="0"/>
              <a:t> </a:t>
            </a:r>
            <a:r>
              <a:rPr lang="en-US" dirty="0" err="1"/>
              <a:t>besar</a:t>
            </a:r>
            <a:r>
              <a:rPr lang="en-US" dirty="0"/>
              <a:t> kata </a:t>
            </a:r>
            <a:r>
              <a:rPr lang="en-US" dirty="0" err="1"/>
              <a:t>memiliki</a:t>
            </a:r>
            <a:r>
              <a:rPr lang="en-US" dirty="0"/>
              <a:t> </a:t>
            </a:r>
            <a:r>
              <a:rPr lang="en-US" dirty="0" err="1"/>
              <a:t>banyak</a:t>
            </a:r>
            <a:r>
              <a:rPr lang="en-US" dirty="0"/>
              <a:t> kata yang </a:t>
            </a:r>
            <a:r>
              <a:rPr lang="en-US" dirty="0" err="1" smtClean="0"/>
              <a:t>mirip</a:t>
            </a:r>
            <a:r>
              <a:rPr lang="en-US" dirty="0" smtClean="0"/>
              <a:t>.</a:t>
            </a:r>
          </a:p>
          <a:p>
            <a:r>
              <a:rPr lang="en-US" dirty="0" smtClean="0"/>
              <a:t>Cat </a:t>
            </a:r>
            <a:r>
              <a:rPr lang="en-US" dirty="0" err="1"/>
              <a:t>bukan</a:t>
            </a:r>
            <a:r>
              <a:rPr lang="en-US" dirty="0"/>
              <a:t> </a:t>
            </a:r>
            <a:r>
              <a:rPr lang="en-US" dirty="0" err="1"/>
              <a:t>sinonim</a:t>
            </a:r>
            <a:r>
              <a:rPr lang="en-US" dirty="0"/>
              <a:t> </a:t>
            </a:r>
            <a:r>
              <a:rPr lang="en-US" dirty="0" err="1"/>
              <a:t>dari</a:t>
            </a:r>
            <a:r>
              <a:rPr lang="en-US" dirty="0"/>
              <a:t> </a:t>
            </a:r>
            <a:r>
              <a:rPr lang="en-US" dirty="0" smtClean="0"/>
              <a:t>Dog</a:t>
            </a:r>
            <a:r>
              <a:rPr lang="en-US" dirty="0"/>
              <a:t>, </a:t>
            </a:r>
            <a:r>
              <a:rPr lang="en-US" dirty="0" err="1"/>
              <a:t>tetapi</a:t>
            </a:r>
            <a:r>
              <a:rPr lang="en-US" dirty="0"/>
              <a:t> </a:t>
            </a:r>
            <a:r>
              <a:rPr lang="en-US" dirty="0" smtClean="0"/>
              <a:t>Cats </a:t>
            </a:r>
            <a:r>
              <a:rPr lang="en-US" dirty="0" err="1"/>
              <a:t>dan</a:t>
            </a:r>
            <a:r>
              <a:rPr lang="en-US" dirty="0"/>
              <a:t> </a:t>
            </a:r>
            <a:r>
              <a:rPr lang="en-US" dirty="0" smtClean="0"/>
              <a:t>Dogs </a:t>
            </a:r>
            <a:r>
              <a:rPr lang="en-US" dirty="0" err="1"/>
              <a:t>tentu</a:t>
            </a:r>
            <a:r>
              <a:rPr lang="en-US" dirty="0"/>
              <a:t> </a:t>
            </a:r>
            <a:r>
              <a:rPr lang="en-US" dirty="0" err="1"/>
              <a:t>saja</a:t>
            </a:r>
            <a:r>
              <a:rPr lang="en-US" dirty="0"/>
              <a:t> </a:t>
            </a:r>
            <a:r>
              <a:rPr lang="en-US" dirty="0" err="1"/>
              <a:t>adalah</a:t>
            </a:r>
            <a:r>
              <a:rPr lang="en-US" dirty="0"/>
              <a:t> kata yang </a:t>
            </a:r>
            <a:r>
              <a:rPr lang="en-US" dirty="0" err="1" smtClean="0"/>
              <a:t>mirip</a:t>
            </a:r>
            <a:r>
              <a:rPr lang="en-US" dirty="0" smtClean="0"/>
              <a:t>.</a:t>
            </a:r>
          </a:p>
          <a:p>
            <a:r>
              <a:rPr lang="en-US" dirty="0" err="1" smtClean="0"/>
              <a:t>Dalam</a:t>
            </a:r>
            <a:r>
              <a:rPr lang="en-US" dirty="0" smtClean="0"/>
              <a:t> </a:t>
            </a:r>
            <a:r>
              <a:rPr lang="en-US" dirty="0" err="1"/>
              <a:t>beralih</a:t>
            </a:r>
            <a:r>
              <a:rPr lang="en-US" dirty="0"/>
              <a:t> </a:t>
            </a:r>
            <a:r>
              <a:rPr lang="en-US" dirty="0" err="1"/>
              <a:t>dari</a:t>
            </a:r>
            <a:r>
              <a:rPr lang="en-US" dirty="0"/>
              <a:t> </a:t>
            </a:r>
            <a:r>
              <a:rPr lang="en-US" dirty="0" err="1"/>
              <a:t>sinonim</a:t>
            </a:r>
            <a:r>
              <a:rPr lang="en-US" dirty="0"/>
              <a:t> </a:t>
            </a:r>
            <a:r>
              <a:rPr lang="en-US" dirty="0" err="1"/>
              <a:t>ke</a:t>
            </a:r>
            <a:r>
              <a:rPr lang="en-US" dirty="0"/>
              <a:t> </a:t>
            </a:r>
            <a:r>
              <a:rPr lang="en-US" dirty="0" err="1" smtClean="0"/>
              <a:t>kemiripan</a:t>
            </a:r>
            <a:r>
              <a:rPr lang="en-US" dirty="0" smtClean="0"/>
              <a:t> (similarity), </a:t>
            </a:r>
            <a:r>
              <a:rPr lang="en-US" dirty="0" err="1" smtClean="0"/>
              <a:t>kita</a:t>
            </a:r>
            <a:r>
              <a:rPr lang="en-US" dirty="0" smtClean="0"/>
              <a:t> </a:t>
            </a:r>
            <a:r>
              <a:rPr lang="en-US" dirty="0" err="1" smtClean="0"/>
              <a:t>beralih</a:t>
            </a:r>
            <a:r>
              <a:rPr lang="en-US" dirty="0" smtClean="0"/>
              <a:t> </a:t>
            </a:r>
            <a:r>
              <a:rPr lang="en-US" dirty="0" err="1" smtClean="0"/>
              <a:t>kepada</a:t>
            </a:r>
            <a:r>
              <a:rPr lang="en-US" dirty="0" smtClean="0"/>
              <a:t> </a:t>
            </a:r>
            <a:r>
              <a:rPr lang="en-US" dirty="0" err="1" smtClean="0"/>
              <a:t>hubungan</a:t>
            </a:r>
            <a:r>
              <a:rPr lang="en-US" dirty="0" smtClean="0"/>
              <a:t> </a:t>
            </a:r>
            <a:r>
              <a:rPr lang="en-US" dirty="0" err="1"/>
              <a:t>antar</a:t>
            </a:r>
            <a:r>
              <a:rPr lang="en-US" dirty="0"/>
              <a:t> </a:t>
            </a:r>
            <a:r>
              <a:rPr lang="en-US" dirty="0" smtClean="0"/>
              <a:t>kata.</a:t>
            </a:r>
            <a:endParaRPr lang="en-US" dirty="0"/>
          </a:p>
          <a:p>
            <a:r>
              <a:rPr lang="en-US" dirty="0" err="1"/>
              <a:t>Gagasan</a:t>
            </a:r>
            <a:r>
              <a:rPr lang="en-US" dirty="0"/>
              <a:t> </a:t>
            </a:r>
            <a:r>
              <a:rPr lang="en-US" dirty="0" err="1" smtClean="0"/>
              <a:t>kemiripan</a:t>
            </a:r>
            <a:r>
              <a:rPr lang="en-US" dirty="0" smtClean="0"/>
              <a:t> </a:t>
            </a:r>
            <a:r>
              <a:rPr lang="en-US" dirty="0"/>
              <a:t>kata </a:t>
            </a:r>
            <a:r>
              <a:rPr lang="en-US" dirty="0" err="1"/>
              <a:t>sangat</a:t>
            </a:r>
            <a:r>
              <a:rPr lang="en-US" dirty="0"/>
              <a:t> </a:t>
            </a:r>
            <a:r>
              <a:rPr lang="en-US" dirty="0" err="1"/>
              <a:t>berguna</a:t>
            </a:r>
            <a:r>
              <a:rPr lang="en-US" dirty="0"/>
              <a:t> </a:t>
            </a:r>
            <a:r>
              <a:rPr lang="en-US" dirty="0" err="1"/>
              <a:t>dalam</a:t>
            </a:r>
            <a:r>
              <a:rPr lang="en-US" dirty="0"/>
              <a:t> </a:t>
            </a:r>
            <a:r>
              <a:rPr lang="en-US" dirty="0" err="1"/>
              <a:t>tugas</a:t>
            </a:r>
            <a:r>
              <a:rPr lang="en-US" dirty="0"/>
              <a:t> </a:t>
            </a:r>
            <a:r>
              <a:rPr lang="en-US" dirty="0" err="1"/>
              <a:t>semantik</a:t>
            </a:r>
            <a:r>
              <a:rPr lang="en-US" dirty="0"/>
              <a:t> yang </a:t>
            </a:r>
            <a:r>
              <a:rPr lang="en-US" dirty="0" err="1"/>
              <a:t>lebih</a:t>
            </a:r>
            <a:r>
              <a:rPr lang="en-US" dirty="0"/>
              <a:t> </a:t>
            </a:r>
            <a:r>
              <a:rPr lang="en-US" dirty="0" err="1" smtClean="0"/>
              <a:t>luas</a:t>
            </a:r>
            <a:r>
              <a:rPr lang="en-US" dirty="0" smtClean="0"/>
              <a:t>.</a:t>
            </a:r>
          </a:p>
          <a:p>
            <a:r>
              <a:rPr lang="en-US" dirty="0" err="1" smtClean="0"/>
              <a:t>Mengetahui</a:t>
            </a:r>
            <a:r>
              <a:rPr lang="en-US" dirty="0" smtClean="0"/>
              <a:t> </a:t>
            </a:r>
            <a:r>
              <a:rPr lang="en-US" dirty="0" err="1"/>
              <a:t>betapa</a:t>
            </a:r>
            <a:r>
              <a:rPr lang="en-US" dirty="0"/>
              <a:t> </a:t>
            </a:r>
            <a:r>
              <a:rPr lang="en-US" dirty="0" err="1"/>
              <a:t>miripnya</a:t>
            </a:r>
            <a:r>
              <a:rPr lang="en-US" dirty="0"/>
              <a:t> </a:t>
            </a:r>
            <a:r>
              <a:rPr lang="en-US" dirty="0" err="1"/>
              <a:t>dua</a:t>
            </a:r>
            <a:r>
              <a:rPr lang="en-US" dirty="0"/>
              <a:t> kata </a:t>
            </a:r>
            <a:r>
              <a:rPr lang="en-US" dirty="0" err="1"/>
              <a:t>dapat</a:t>
            </a:r>
            <a:r>
              <a:rPr lang="en-US" dirty="0"/>
              <a:t> </a:t>
            </a:r>
            <a:r>
              <a:rPr lang="en-US" dirty="0" err="1"/>
              <a:t>membantu</a:t>
            </a:r>
            <a:r>
              <a:rPr lang="en-US" dirty="0"/>
              <a:t> </a:t>
            </a:r>
            <a:r>
              <a:rPr lang="en-US" dirty="0" err="1"/>
              <a:t>dalam</a:t>
            </a:r>
            <a:r>
              <a:rPr lang="en-US" dirty="0"/>
              <a:t> </a:t>
            </a:r>
            <a:r>
              <a:rPr lang="en-US" dirty="0" err="1"/>
              <a:t>menghitung</a:t>
            </a:r>
            <a:r>
              <a:rPr lang="en-US" dirty="0"/>
              <a:t> </a:t>
            </a:r>
            <a:r>
              <a:rPr lang="en-US" dirty="0" err="1"/>
              <a:t>seberapa</a:t>
            </a:r>
            <a:r>
              <a:rPr lang="en-US" dirty="0"/>
              <a:t> </a:t>
            </a:r>
            <a:r>
              <a:rPr lang="en-US" dirty="0" err="1"/>
              <a:t>mirip</a:t>
            </a:r>
            <a:r>
              <a:rPr lang="en-US" dirty="0"/>
              <a:t> </a:t>
            </a:r>
            <a:r>
              <a:rPr lang="en-US" dirty="0" err="1"/>
              <a:t>arti</a:t>
            </a:r>
            <a:r>
              <a:rPr lang="en-US" dirty="0"/>
              <a:t> </a:t>
            </a:r>
            <a:r>
              <a:rPr lang="en-US" dirty="0" err="1"/>
              <a:t>dari</a:t>
            </a:r>
            <a:r>
              <a:rPr lang="en-US" dirty="0"/>
              <a:t> </a:t>
            </a:r>
            <a:r>
              <a:rPr lang="en-US" dirty="0" err="1"/>
              <a:t>dua</a:t>
            </a:r>
            <a:r>
              <a:rPr lang="en-US" dirty="0"/>
              <a:t> </a:t>
            </a:r>
            <a:r>
              <a:rPr lang="en-US" dirty="0" err="1"/>
              <a:t>frasa</a:t>
            </a:r>
            <a:r>
              <a:rPr lang="en-US" dirty="0"/>
              <a:t> </a:t>
            </a:r>
            <a:r>
              <a:rPr lang="en-US" dirty="0" err="1"/>
              <a:t>atau</a:t>
            </a:r>
            <a:r>
              <a:rPr lang="en-US" dirty="0"/>
              <a:t> </a:t>
            </a:r>
            <a:r>
              <a:rPr lang="en-US" dirty="0" err="1"/>
              <a:t>kalimat</a:t>
            </a:r>
            <a:r>
              <a:rPr lang="en-US" dirty="0"/>
              <a:t>, </a:t>
            </a:r>
            <a:r>
              <a:rPr lang="en-US" dirty="0" err="1"/>
              <a:t>komponen</a:t>
            </a:r>
            <a:r>
              <a:rPr lang="en-US" dirty="0"/>
              <a:t> yang </a:t>
            </a:r>
            <a:r>
              <a:rPr lang="en-US" dirty="0" err="1"/>
              <a:t>sangat</a:t>
            </a:r>
            <a:r>
              <a:rPr lang="en-US" dirty="0"/>
              <a:t> </a:t>
            </a:r>
            <a:r>
              <a:rPr lang="en-US" dirty="0" err="1"/>
              <a:t>penting</a:t>
            </a:r>
            <a:r>
              <a:rPr lang="en-US" dirty="0"/>
              <a:t> </a:t>
            </a:r>
            <a:r>
              <a:rPr lang="en-US" dirty="0" err="1"/>
              <a:t>dari</a:t>
            </a:r>
            <a:r>
              <a:rPr lang="en-US" dirty="0"/>
              <a:t> </a:t>
            </a:r>
            <a:r>
              <a:rPr lang="en-US" dirty="0" err="1"/>
              <a:t>tugas</a:t>
            </a:r>
            <a:r>
              <a:rPr lang="en-US" dirty="0"/>
              <a:t> </a:t>
            </a:r>
            <a:r>
              <a:rPr lang="en-US" dirty="0" err="1"/>
              <a:t>pemahaman</a:t>
            </a:r>
            <a:r>
              <a:rPr lang="en-US" dirty="0"/>
              <a:t> </a:t>
            </a:r>
            <a:r>
              <a:rPr lang="en-US" dirty="0" err="1"/>
              <a:t>bahasa</a:t>
            </a:r>
            <a:r>
              <a:rPr lang="en-US" dirty="0"/>
              <a:t> </a:t>
            </a:r>
            <a:r>
              <a:rPr lang="en-US" dirty="0" err="1"/>
              <a:t>alami</a:t>
            </a:r>
            <a:r>
              <a:rPr lang="en-US" dirty="0"/>
              <a:t> </a:t>
            </a:r>
            <a:r>
              <a:rPr lang="en-US" dirty="0" err="1"/>
              <a:t>seperti</a:t>
            </a:r>
            <a:r>
              <a:rPr lang="en-US" dirty="0"/>
              <a:t> question answering, paraphrasing, </a:t>
            </a:r>
            <a:r>
              <a:rPr lang="en-US" dirty="0" err="1" smtClean="0"/>
              <a:t>dan</a:t>
            </a:r>
            <a:r>
              <a:rPr lang="en-US" dirty="0" smtClean="0"/>
              <a:t> </a:t>
            </a:r>
            <a:r>
              <a:rPr lang="en-US" dirty="0"/>
              <a:t>summarization.</a:t>
            </a:r>
            <a:endParaRPr lang="en-US" dirty="0" smtClean="0"/>
          </a:p>
        </p:txBody>
      </p:sp>
    </p:spTree>
    <p:extLst>
      <p:ext uri="{BB962C8B-B14F-4D97-AF65-F5344CB8AC3E}">
        <p14:creationId xmlns:p14="http://schemas.microsoft.com/office/powerpoint/2010/main" val="3440598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9FFFBC0-EAE9-462C-9203-4A396F3D0AB1}" vid="{2D5A9818-AECF-4FEE-B574-4F2AE3F7D3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8640</TotalTime>
  <Words>2847</Words>
  <Application>Microsoft Office PowerPoint</Application>
  <PresentationFormat>Widescreen</PresentationFormat>
  <Paragraphs>222</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Narrow</vt:lpstr>
      <vt:lpstr>Calibri</vt:lpstr>
      <vt:lpstr>Rockwell</vt:lpstr>
      <vt:lpstr>Segoe UI</vt:lpstr>
      <vt:lpstr>Tw Cen MT</vt:lpstr>
      <vt:lpstr>Wingdings</vt:lpstr>
      <vt:lpstr>Theme1</vt:lpstr>
      <vt:lpstr>Pemrosesan Bahasa Alami Lexical Semantic</vt:lpstr>
      <vt:lpstr>KAD (Kemampuan Akhir yang Diharapkan)</vt:lpstr>
      <vt:lpstr>Distributional hypothesis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Vector Semantics</vt:lpstr>
      <vt:lpstr>Vector Semantics</vt:lpstr>
      <vt:lpstr>Vector Semantics</vt:lpstr>
      <vt:lpstr>Vector Semantics</vt:lpstr>
      <vt:lpstr>Vector Semantics</vt:lpstr>
      <vt:lpstr>Vector Semantics</vt:lpstr>
      <vt:lpstr>Vector Semantics</vt:lpstr>
      <vt:lpstr>Vector Semantics</vt:lpstr>
      <vt:lpstr>Vector Semantics</vt:lpstr>
      <vt:lpstr>Vector Semantics</vt:lpstr>
      <vt:lpstr>Words and Vectors</vt:lpstr>
      <vt:lpstr>Words and Vectors</vt:lpstr>
      <vt:lpstr>Words and Vectors</vt:lpstr>
      <vt:lpstr>Words and Vectors</vt:lpstr>
      <vt:lpstr>Words and Vectors</vt:lpstr>
      <vt:lpstr>Words and Vectors</vt:lpstr>
      <vt:lpstr>Words and Vectors</vt:lpstr>
      <vt:lpstr>Cosine for measuring similarity</vt:lpstr>
      <vt:lpstr>Cosine for measuring similarity</vt:lpstr>
      <vt:lpstr>Cosine for measuring similarity</vt:lpstr>
      <vt:lpstr>Cosine for measuring similarity</vt:lpstr>
      <vt:lpstr>Cosine for measuring similarity</vt:lpstr>
      <vt:lpstr>Latihan</vt:lpstr>
      <vt:lpstr>Next…</vt:lpstr>
      <vt:lpstr>Daftar Pustaka dan Link Materi (Video)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Gustin</dc:creator>
  <cp:lastModifiedBy>user</cp:lastModifiedBy>
  <cp:revision>480</cp:revision>
  <dcterms:created xsi:type="dcterms:W3CDTF">2018-03-30T11:52:49Z</dcterms:created>
  <dcterms:modified xsi:type="dcterms:W3CDTF">2022-01-03T00:46:45Z</dcterms:modified>
</cp:coreProperties>
</file>