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sldIdLst>
    <p:sldId id="256" r:id="rId2"/>
    <p:sldId id="279" r:id="rId3"/>
    <p:sldId id="278" r:id="rId4"/>
    <p:sldId id="260" r:id="rId5"/>
    <p:sldId id="261" r:id="rId6"/>
    <p:sldId id="262" r:id="rId7"/>
    <p:sldId id="264" r:id="rId8"/>
    <p:sldId id="263" r:id="rId9"/>
    <p:sldId id="265" r:id="rId10"/>
    <p:sldId id="266" r:id="rId11"/>
    <p:sldId id="267" r:id="rId12"/>
    <p:sldId id="271" r:id="rId13"/>
    <p:sldId id="272" r:id="rId14"/>
    <p:sldId id="273" r:id="rId15"/>
    <p:sldId id="274" r:id="rId16"/>
    <p:sldId id="268" r:id="rId17"/>
    <p:sldId id="269" r:id="rId18"/>
    <p:sldId id="270" r:id="rId19"/>
    <p:sldId id="276" r:id="rId20"/>
    <p:sldId id="27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0" d="100"/>
          <a:sy n="80" d="100"/>
        </p:scale>
        <p:origin x="58"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ata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ata4.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10" Type="http://schemas.openxmlformats.org/officeDocument/2006/relationships/image" Target="../media/image35.svg"/><Relationship Id="rId4" Type="http://schemas.openxmlformats.org/officeDocument/2006/relationships/image" Target="../media/image29.svg"/><Relationship Id="rId9" Type="http://schemas.openxmlformats.org/officeDocument/2006/relationships/image" Target="../media/image34.pn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4.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10" Type="http://schemas.openxmlformats.org/officeDocument/2006/relationships/image" Target="../media/image35.svg"/><Relationship Id="rId4" Type="http://schemas.openxmlformats.org/officeDocument/2006/relationships/image" Target="../media/image29.svg"/><Relationship Id="rId9" Type="http://schemas.openxmlformats.org/officeDocument/2006/relationships/image" Target="../media/image34.png"/></Relationships>
</file>

<file path=ppt/diagrams/colors1.xml><?xml version="1.0" encoding="utf-8"?>
<dgm:colorsDef xmlns:dgm="http://schemas.openxmlformats.org/drawingml/2006/diagram" xmlns:a="http://schemas.openxmlformats.org/drawingml/2006/main" uniqueId="urn:microsoft.com/office/officeart/2018/5/colors/Iconchunking_neutralbg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a:alpha val="0"/>
      </a:schemeClr>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a:alpha val="0"/>
      </a:schemeClr>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87C799B-38B7-4344-B9EC-87407276DDDD}" type="doc">
      <dgm:prSet loTypeId="urn:microsoft.com/office/officeart/2018/5/layout/CenteredIconLabelDescriptionList" loCatId="icon" qsTypeId="urn:microsoft.com/office/officeart/2005/8/quickstyle/simple1" qsCatId="simple" csTypeId="urn:microsoft.com/office/officeart/2018/5/colors/Iconchunking_neutralbg_accent6_2" csCatId="accent6" phldr="1"/>
      <dgm:spPr/>
      <dgm:t>
        <a:bodyPr/>
        <a:lstStyle/>
        <a:p>
          <a:endParaRPr lang="en-US"/>
        </a:p>
      </dgm:t>
    </dgm:pt>
    <dgm:pt modelId="{57AF841C-B36E-4ABA-8C2C-8DC5B2E6ED97}">
      <dgm:prSet/>
      <dgm:spPr/>
      <dgm:t>
        <a:bodyPr/>
        <a:lstStyle/>
        <a:p>
          <a:pPr>
            <a:defRPr b="1"/>
          </a:pPr>
          <a:r>
            <a:rPr lang="en-US" b="1" u="sng"/>
            <a:t>The Agile Manifesto has 4 main values that it lives by. Practitioners of this framework are highly encouraged to utilize these methods in real-life business cases. </a:t>
          </a:r>
          <a:endParaRPr lang="en-US"/>
        </a:p>
      </dgm:t>
    </dgm:pt>
    <dgm:pt modelId="{D1264DE9-316C-4966-BAED-2FEFC796D8CD}" type="parTrans" cxnId="{0DBB5E0B-3D01-49D2-BEF0-6A169CC39B89}">
      <dgm:prSet/>
      <dgm:spPr/>
      <dgm:t>
        <a:bodyPr/>
        <a:lstStyle/>
        <a:p>
          <a:endParaRPr lang="en-US"/>
        </a:p>
      </dgm:t>
    </dgm:pt>
    <dgm:pt modelId="{AD868294-4F76-4F4A-ABEB-E90F06363275}" type="sibTrans" cxnId="{0DBB5E0B-3D01-49D2-BEF0-6A169CC39B89}">
      <dgm:prSet/>
      <dgm:spPr/>
      <dgm:t>
        <a:bodyPr/>
        <a:lstStyle/>
        <a:p>
          <a:endParaRPr lang="en-US"/>
        </a:p>
      </dgm:t>
    </dgm:pt>
    <dgm:pt modelId="{A5192388-6BDA-4762-9FFE-B1215258C0DD}">
      <dgm:prSet custT="1"/>
      <dgm:spPr/>
      <dgm:t>
        <a:bodyPr/>
        <a:lstStyle/>
        <a:p>
          <a:r>
            <a:rPr lang="en-US" sz="1400" b="1" i="1" dirty="0"/>
            <a:t>1.‘Individuals and interactions over process and tools.’</a:t>
          </a:r>
          <a:endParaRPr lang="en-US" sz="1400" dirty="0"/>
        </a:p>
      </dgm:t>
    </dgm:pt>
    <dgm:pt modelId="{73ECF9CA-286C-41C7-8CB1-ECCA9B47B8F4}" type="parTrans" cxnId="{BD2EA04E-22DC-4EB3-97CD-BDA4F197882F}">
      <dgm:prSet/>
      <dgm:spPr/>
      <dgm:t>
        <a:bodyPr/>
        <a:lstStyle/>
        <a:p>
          <a:endParaRPr lang="en-US"/>
        </a:p>
      </dgm:t>
    </dgm:pt>
    <dgm:pt modelId="{BEC41950-917A-4581-A3DE-E3E611B6EC4B}" type="sibTrans" cxnId="{BD2EA04E-22DC-4EB3-97CD-BDA4F197882F}">
      <dgm:prSet/>
      <dgm:spPr/>
      <dgm:t>
        <a:bodyPr/>
        <a:lstStyle/>
        <a:p>
          <a:endParaRPr lang="en-US"/>
        </a:p>
      </dgm:t>
    </dgm:pt>
    <dgm:pt modelId="{4BFADB85-B57B-450E-A80B-9B882C771ED0}">
      <dgm:prSet custT="1"/>
      <dgm:spPr/>
      <dgm:t>
        <a:bodyPr/>
        <a:lstStyle/>
        <a:p>
          <a:r>
            <a:rPr lang="en-US" sz="1400" b="1" dirty="0"/>
            <a:t>It highly suggest that we should focus more on our people, the entire staff that is responsible for creating and eventually launching the ‘</a:t>
          </a:r>
          <a:r>
            <a:rPr lang="en-US" sz="1400" b="1" dirty="0" err="1"/>
            <a:t>Worldvisitz</a:t>
          </a:r>
          <a:r>
            <a:rPr lang="en-US" sz="1400" b="1" dirty="0"/>
            <a:t> App’ soon. This step states that our focus should be on competent personnel and that ongoing communication is key. Processes and tools are only given importance if they are helping the team’s performance</a:t>
          </a:r>
          <a:r>
            <a:rPr lang="en-US" sz="1100" b="1" dirty="0"/>
            <a:t>. </a:t>
          </a:r>
        </a:p>
      </dgm:t>
    </dgm:pt>
    <dgm:pt modelId="{13D7CC9E-A201-4034-AA31-A182276C570F}" type="parTrans" cxnId="{9BE49410-B547-412D-A2FE-9B33B740B492}">
      <dgm:prSet/>
      <dgm:spPr/>
      <dgm:t>
        <a:bodyPr/>
        <a:lstStyle/>
        <a:p>
          <a:endParaRPr lang="en-US"/>
        </a:p>
      </dgm:t>
    </dgm:pt>
    <dgm:pt modelId="{FC4DE12D-40B9-4D81-87B2-A5F962CF2B03}" type="sibTrans" cxnId="{9BE49410-B547-412D-A2FE-9B33B740B492}">
      <dgm:prSet/>
      <dgm:spPr/>
      <dgm:t>
        <a:bodyPr/>
        <a:lstStyle/>
        <a:p>
          <a:endParaRPr lang="en-US"/>
        </a:p>
      </dgm:t>
    </dgm:pt>
    <dgm:pt modelId="{B5E858A8-342C-406B-AB0C-221D844DF39B}">
      <dgm:prSet/>
      <dgm:spPr/>
      <dgm:t>
        <a:bodyPr/>
        <a:lstStyle/>
        <a:p>
          <a:pPr>
            <a:defRPr b="1"/>
          </a:pPr>
          <a:r>
            <a:rPr lang="en-US" b="1" i="1" dirty="0"/>
            <a:t>2. ‘Working Software Over Comprehensive Documents.’</a:t>
          </a:r>
          <a:br>
            <a:rPr lang="en-US" b="1" i="1" dirty="0"/>
          </a:br>
          <a:r>
            <a:rPr lang="en-US" dirty="0"/>
            <a:t>Traditional methods of project / product management gave a lot of emphasis on a lot of documentation. Some of these are features, specification, layouts, requirements, test cases, etc. This results in an outdated documentation which may not be even needed. This means a lot of wasted time , energy and other resources. </a:t>
          </a:r>
          <a:br>
            <a:rPr lang="en-US" dirty="0"/>
          </a:br>
          <a:r>
            <a:rPr lang="en-US" dirty="0"/>
            <a:t> </a:t>
          </a:r>
        </a:p>
      </dgm:t>
    </dgm:pt>
    <dgm:pt modelId="{8DAC2A12-E14E-4EF7-B3C8-1E7B558E4E50}" type="parTrans" cxnId="{8AC359A7-EDDE-4F63-B1A8-2895C4540402}">
      <dgm:prSet/>
      <dgm:spPr/>
      <dgm:t>
        <a:bodyPr/>
        <a:lstStyle/>
        <a:p>
          <a:endParaRPr lang="en-US"/>
        </a:p>
      </dgm:t>
    </dgm:pt>
    <dgm:pt modelId="{09540824-BDE8-45C0-B4F5-76DB152A92F4}" type="sibTrans" cxnId="{8AC359A7-EDDE-4F63-B1A8-2895C4540402}">
      <dgm:prSet/>
      <dgm:spPr/>
      <dgm:t>
        <a:bodyPr/>
        <a:lstStyle/>
        <a:p>
          <a:endParaRPr lang="en-US"/>
        </a:p>
      </dgm:t>
    </dgm:pt>
    <dgm:pt modelId="{184AA49D-0336-4339-9054-DAA2A8E8BE72}">
      <dgm:prSet/>
      <dgm:spPr/>
      <dgm:t>
        <a:bodyPr/>
        <a:lstStyle/>
        <a:p>
          <a:pPr>
            <a:defRPr b="1"/>
          </a:pPr>
          <a:r>
            <a:rPr lang="en-US"/>
            <a:t>The Agile Manifesto highly favors feedbacks from working or functioning software.</a:t>
          </a:r>
          <a:br>
            <a:rPr lang="en-US"/>
          </a:br>
          <a:r>
            <a:rPr lang="en-US"/>
            <a:t>All the basic features should be created first, then be given to the end users &amp; stakeholders. The feedback received from the users would then be used for further development &amp; improvement of the Worldvisitz’ app prototype.</a:t>
          </a:r>
        </a:p>
      </dgm:t>
    </dgm:pt>
    <dgm:pt modelId="{759A5C8F-85F2-4CF1-B3B5-E0AE18F4DB5D}" type="parTrans" cxnId="{98F76EE7-3282-42C3-99CF-9F7447342AB4}">
      <dgm:prSet/>
      <dgm:spPr/>
      <dgm:t>
        <a:bodyPr/>
        <a:lstStyle/>
        <a:p>
          <a:endParaRPr lang="en-US"/>
        </a:p>
      </dgm:t>
    </dgm:pt>
    <dgm:pt modelId="{4D9BEAE0-D8F0-487B-8A18-1D9EFBCF5561}" type="sibTrans" cxnId="{98F76EE7-3282-42C3-99CF-9F7447342AB4}">
      <dgm:prSet/>
      <dgm:spPr/>
      <dgm:t>
        <a:bodyPr/>
        <a:lstStyle/>
        <a:p>
          <a:endParaRPr lang="en-US"/>
        </a:p>
      </dgm:t>
    </dgm:pt>
    <dgm:pt modelId="{98CA36F3-AC54-4439-A822-52A8811639DB}" type="pres">
      <dgm:prSet presAssocID="{F87C799B-38B7-4344-B9EC-87407276DDDD}" presName="root" presStyleCnt="0">
        <dgm:presLayoutVars>
          <dgm:dir/>
          <dgm:resizeHandles val="exact"/>
        </dgm:presLayoutVars>
      </dgm:prSet>
      <dgm:spPr/>
    </dgm:pt>
    <dgm:pt modelId="{9781631C-A632-42A5-8543-A261AD82A907}" type="pres">
      <dgm:prSet presAssocID="{57AF841C-B36E-4ABA-8C2C-8DC5B2E6ED97}" presName="compNode" presStyleCnt="0"/>
      <dgm:spPr/>
    </dgm:pt>
    <dgm:pt modelId="{36E9F678-C6EC-4F95-86D7-35512B6A7384}" type="pres">
      <dgm:prSet presAssocID="{57AF841C-B36E-4ABA-8C2C-8DC5B2E6ED9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rrow Circle"/>
        </a:ext>
      </dgm:extLst>
    </dgm:pt>
    <dgm:pt modelId="{1EF6BC1E-065E-44A5-A97A-EAF07B86592F}" type="pres">
      <dgm:prSet presAssocID="{57AF841C-B36E-4ABA-8C2C-8DC5B2E6ED97}" presName="iconSpace" presStyleCnt="0"/>
      <dgm:spPr/>
    </dgm:pt>
    <dgm:pt modelId="{499584E6-30B7-410B-ABF3-98D2C4BC83F7}" type="pres">
      <dgm:prSet presAssocID="{57AF841C-B36E-4ABA-8C2C-8DC5B2E6ED97}" presName="parTx" presStyleLbl="revTx" presStyleIdx="0" presStyleCnt="6">
        <dgm:presLayoutVars>
          <dgm:chMax val="0"/>
          <dgm:chPref val="0"/>
        </dgm:presLayoutVars>
      </dgm:prSet>
      <dgm:spPr/>
    </dgm:pt>
    <dgm:pt modelId="{DDCDC8BB-6857-4F2A-87B9-D0CCF556D5B1}" type="pres">
      <dgm:prSet presAssocID="{57AF841C-B36E-4ABA-8C2C-8DC5B2E6ED97}" presName="txSpace" presStyleCnt="0"/>
      <dgm:spPr/>
    </dgm:pt>
    <dgm:pt modelId="{686404F8-0B30-4000-8046-099102720799}" type="pres">
      <dgm:prSet presAssocID="{57AF841C-B36E-4ABA-8C2C-8DC5B2E6ED97}" presName="desTx" presStyleLbl="revTx" presStyleIdx="1" presStyleCnt="6" custScaleY="536968">
        <dgm:presLayoutVars/>
      </dgm:prSet>
      <dgm:spPr/>
    </dgm:pt>
    <dgm:pt modelId="{61B94119-CBFA-4A92-A33A-33EE1DE4B1E9}" type="pres">
      <dgm:prSet presAssocID="{AD868294-4F76-4F4A-ABEB-E90F06363275}" presName="sibTrans" presStyleCnt="0"/>
      <dgm:spPr/>
    </dgm:pt>
    <dgm:pt modelId="{27458C7D-626A-4749-AF0B-797459B53C99}" type="pres">
      <dgm:prSet presAssocID="{B5E858A8-342C-406B-AB0C-221D844DF39B}" presName="compNode" presStyleCnt="0"/>
      <dgm:spPr/>
    </dgm:pt>
    <dgm:pt modelId="{BCB790B8-AECB-481C-9B87-CC31CEDD720E}" type="pres">
      <dgm:prSet presAssocID="{B5E858A8-342C-406B-AB0C-221D844DF39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erarchy"/>
        </a:ext>
      </dgm:extLst>
    </dgm:pt>
    <dgm:pt modelId="{E9ED138B-D248-46B9-A67B-BCCD0A2D4476}" type="pres">
      <dgm:prSet presAssocID="{B5E858A8-342C-406B-AB0C-221D844DF39B}" presName="iconSpace" presStyleCnt="0"/>
      <dgm:spPr/>
    </dgm:pt>
    <dgm:pt modelId="{6CF65D63-B2DA-497C-B547-09A959E4EB3C}" type="pres">
      <dgm:prSet presAssocID="{B5E858A8-342C-406B-AB0C-221D844DF39B}" presName="parTx" presStyleLbl="revTx" presStyleIdx="2" presStyleCnt="6">
        <dgm:presLayoutVars>
          <dgm:chMax val="0"/>
          <dgm:chPref val="0"/>
        </dgm:presLayoutVars>
      </dgm:prSet>
      <dgm:spPr/>
    </dgm:pt>
    <dgm:pt modelId="{582C7232-D8B7-4017-9019-96E26CFB8482}" type="pres">
      <dgm:prSet presAssocID="{B5E858A8-342C-406B-AB0C-221D844DF39B}" presName="txSpace" presStyleCnt="0"/>
      <dgm:spPr/>
    </dgm:pt>
    <dgm:pt modelId="{3BA9F1C3-4B21-4F56-9800-06039F6D30B2}" type="pres">
      <dgm:prSet presAssocID="{B5E858A8-342C-406B-AB0C-221D844DF39B}" presName="desTx" presStyleLbl="revTx" presStyleIdx="3" presStyleCnt="6">
        <dgm:presLayoutVars/>
      </dgm:prSet>
      <dgm:spPr/>
    </dgm:pt>
    <dgm:pt modelId="{CD404306-2BD2-4935-81D2-D21846F63CA5}" type="pres">
      <dgm:prSet presAssocID="{09540824-BDE8-45C0-B4F5-76DB152A92F4}" presName="sibTrans" presStyleCnt="0"/>
      <dgm:spPr/>
    </dgm:pt>
    <dgm:pt modelId="{5C0F9A6F-871C-4489-814B-7B9766C3D613}" type="pres">
      <dgm:prSet presAssocID="{184AA49D-0336-4339-9054-DAA2A8E8BE72}" presName="compNode" presStyleCnt="0"/>
      <dgm:spPr/>
    </dgm:pt>
    <dgm:pt modelId="{923AFAC1-3038-4347-8204-A49838724F17}" type="pres">
      <dgm:prSet presAssocID="{184AA49D-0336-4339-9054-DAA2A8E8BE7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owchart"/>
        </a:ext>
      </dgm:extLst>
    </dgm:pt>
    <dgm:pt modelId="{6E2C07FB-65E0-4968-B018-7D805D396C74}" type="pres">
      <dgm:prSet presAssocID="{184AA49D-0336-4339-9054-DAA2A8E8BE72}" presName="iconSpace" presStyleCnt="0"/>
      <dgm:spPr/>
    </dgm:pt>
    <dgm:pt modelId="{F2D1A60E-03D6-496B-8FCE-1C4B12850557}" type="pres">
      <dgm:prSet presAssocID="{184AA49D-0336-4339-9054-DAA2A8E8BE72}" presName="parTx" presStyleLbl="revTx" presStyleIdx="4" presStyleCnt="6">
        <dgm:presLayoutVars>
          <dgm:chMax val="0"/>
          <dgm:chPref val="0"/>
        </dgm:presLayoutVars>
      </dgm:prSet>
      <dgm:spPr/>
    </dgm:pt>
    <dgm:pt modelId="{082F7321-7F96-410E-A46C-8E099DE2B6C3}" type="pres">
      <dgm:prSet presAssocID="{184AA49D-0336-4339-9054-DAA2A8E8BE72}" presName="txSpace" presStyleCnt="0"/>
      <dgm:spPr/>
    </dgm:pt>
    <dgm:pt modelId="{D283D37D-C93D-411B-B45A-3FDD040FA366}" type="pres">
      <dgm:prSet presAssocID="{184AA49D-0336-4339-9054-DAA2A8E8BE72}" presName="desTx" presStyleLbl="revTx" presStyleIdx="5" presStyleCnt="6">
        <dgm:presLayoutVars/>
      </dgm:prSet>
      <dgm:spPr/>
    </dgm:pt>
  </dgm:ptLst>
  <dgm:cxnLst>
    <dgm:cxn modelId="{0DBB5E0B-3D01-49D2-BEF0-6A169CC39B89}" srcId="{F87C799B-38B7-4344-B9EC-87407276DDDD}" destId="{57AF841C-B36E-4ABA-8C2C-8DC5B2E6ED97}" srcOrd="0" destOrd="0" parTransId="{D1264DE9-316C-4966-BAED-2FEFC796D8CD}" sibTransId="{AD868294-4F76-4F4A-ABEB-E90F06363275}"/>
    <dgm:cxn modelId="{9BE49410-B547-412D-A2FE-9B33B740B492}" srcId="{A5192388-6BDA-4762-9FFE-B1215258C0DD}" destId="{4BFADB85-B57B-450E-A80B-9B882C771ED0}" srcOrd="0" destOrd="0" parTransId="{13D7CC9E-A201-4034-AA31-A182276C570F}" sibTransId="{FC4DE12D-40B9-4D81-87B2-A5F962CF2B03}"/>
    <dgm:cxn modelId="{D599AA12-66BD-4578-8406-84A9E52F5E89}" type="presOf" srcId="{4BFADB85-B57B-450E-A80B-9B882C771ED0}" destId="{686404F8-0B30-4000-8046-099102720799}" srcOrd="0" destOrd="1" presId="urn:microsoft.com/office/officeart/2018/5/layout/CenteredIconLabelDescriptionList"/>
    <dgm:cxn modelId="{5EEC1165-CE8F-4215-A5B5-BCB9134D4B5D}" type="presOf" srcId="{A5192388-6BDA-4762-9FFE-B1215258C0DD}" destId="{686404F8-0B30-4000-8046-099102720799}" srcOrd="0" destOrd="0" presId="urn:microsoft.com/office/officeart/2018/5/layout/CenteredIconLabelDescriptionList"/>
    <dgm:cxn modelId="{BD2EA04E-22DC-4EB3-97CD-BDA4F197882F}" srcId="{57AF841C-B36E-4ABA-8C2C-8DC5B2E6ED97}" destId="{A5192388-6BDA-4762-9FFE-B1215258C0DD}" srcOrd="0" destOrd="0" parTransId="{73ECF9CA-286C-41C7-8CB1-ECCA9B47B8F4}" sibTransId="{BEC41950-917A-4581-A3DE-E3E611B6EC4B}"/>
    <dgm:cxn modelId="{86D9B5A1-FF22-46F0-8A7D-E407E4006DF1}" type="presOf" srcId="{F87C799B-38B7-4344-B9EC-87407276DDDD}" destId="{98CA36F3-AC54-4439-A822-52A8811639DB}" srcOrd="0" destOrd="0" presId="urn:microsoft.com/office/officeart/2018/5/layout/CenteredIconLabelDescriptionList"/>
    <dgm:cxn modelId="{8AC359A7-EDDE-4F63-B1A8-2895C4540402}" srcId="{F87C799B-38B7-4344-B9EC-87407276DDDD}" destId="{B5E858A8-342C-406B-AB0C-221D844DF39B}" srcOrd="1" destOrd="0" parTransId="{8DAC2A12-E14E-4EF7-B3C8-1E7B558E4E50}" sibTransId="{09540824-BDE8-45C0-B4F5-76DB152A92F4}"/>
    <dgm:cxn modelId="{4E47D6AA-59C9-435B-82D7-6968717FB5B5}" type="presOf" srcId="{184AA49D-0336-4339-9054-DAA2A8E8BE72}" destId="{F2D1A60E-03D6-496B-8FCE-1C4B12850557}" srcOrd="0" destOrd="0" presId="urn:microsoft.com/office/officeart/2018/5/layout/CenteredIconLabelDescriptionList"/>
    <dgm:cxn modelId="{D19D7ECE-3AB2-487C-87DC-D0A393DE581C}" type="presOf" srcId="{B5E858A8-342C-406B-AB0C-221D844DF39B}" destId="{6CF65D63-B2DA-497C-B547-09A959E4EB3C}" srcOrd="0" destOrd="0" presId="urn:microsoft.com/office/officeart/2018/5/layout/CenteredIconLabelDescriptionList"/>
    <dgm:cxn modelId="{F0A95ED7-4592-482F-89B4-96600ACCB81D}" type="presOf" srcId="{57AF841C-B36E-4ABA-8C2C-8DC5B2E6ED97}" destId="{499584E6-30B7-410B-ABF3-98D2C4BC83F7}" srcOrd="0" destOrd="0" presId="urn:microsoft.com/office/officeart/2018/5/layout/CenteredIconLabelDescriptionList"/>
    <dgm:cxn modelId="{98F76EE7-3282-42C3-99CF-9F7447342AB4}" srcId="{F87C799B-38B7-4344-B9EC-87407276DDDD}" destId="{184AA49D-0336-4339-9054-DAA2A8E8BE72}" srcOrd="2" destOrd="0" parTransId="{759A5C8F-85F2-4CF1-B3B5-E0AE18F4DB5D}" sibTransId="{4D9BEAE0-D8F0-487B-8A18-1D9EFBCF5561}"/>
    <dgm:cxn modelId="{418CEB1F-25D6-49FA-A109-08C23FEC5630}" type="presParOf" srcId="{98CA36F3-AC54-4439-A822-52A8811639DB}" destId="{9781631C-A632-42A5-8543-A261AD82A907}" srcOrd="0" destOrd="0" presId="urn:microsoft.com/office/officeart/2018/5/layout/CenteredIconLabelDescriptionList"/>
    <dgm:cxn modelId="{129166AA-A961-40C8-8825-B1F83F04C170}" type="presParOf" srcId="{9781631C-A632-42A5-8543-A261AD82A907}" destId="{36E9F678-C6EC-4F95-86D7-35512B6A7384}" srcOrd="0" destOrd="0" presId="urn:microsoft.com/office/officeart/2018/5/layout/CenteredIconLabelDescriptionList"/>
    <dgm:cxn modelId="{E0EE1D37-BB95-4497-AE5B-7F98808670CC}" type="presParOf" srcId="{9781631C-A632-42A5-8543-A261AD82A907}" destId="{1EF6BC1E-065E-44A5-A97A-EAF07B86592F}" srcOrd="1" destOrd="0" presId="urn:microsoft.com/office/officeart/2018/5/layout/CenteredIconLabelDescriptionList"/>
    <dgm:cxn modelId="{6447B49C-3ADB-4838-9CF2-A93EF4D0AF09}" type="presParOf" srcId="{9781631C-A632-42A5-8543-A261AD82A907}" destId="{499584E6-30B7-410B-ABF3-98D2C4BC83F7}" srcOrd="2" destOrd="0" presId="urn:microsoft.com/office/officeart/2018/5/layout/CenteredIconLabelDescriptionList"/>
    <dgm:cxn modelId="{36326EC2-378D-4BDD-A54F-B6B157A9F194}" type="presParOf" srcId="{9781631C-A632-42A5-8543-A261AD82A907}" destId="{DDCDC8BB-6857-4F2A-87B9-D0CCF556D5B1}" srcOrd="3" destOrd="0" presId="urn:microsoft.com/office/officeart/2018/5/layout/CenteredIconLabelDescriptionList"/>
    <dgm:cxn modelId="{CEF13359-D99D-411F-AFA9-67475FBC2356}" type="presParOf" srcId="{9781631C-A632-42A5-8543-A261AD82A907}" destId="{686404F8-0B30-4000-8046-099102720799}" srcOrd="4" destOrd="0" presId="urn:microsoft.com/office/officeart/2018/5/layout/CenteredIconLabelDescriptionList"/>
    <dgm:cxn modelId="{0B24359A-0255-4666-AEBE-77EBFD061352}" type="presParOf" srcId="{98CA36F3-AC54-4439-A822-52A8811639DB}" destId="{61B94119-CBFA-4A92-A33A-33EE1DE4B1E9}" srcOrd="1" destOrd="0" presId="urn:microsoft.com/office/officeart/2018/5/layout/CenteredIconLabelDescriptionList"/>
    <dgm:cxn modelId="{30428054-88BC-4C38-A3C4-A1DD95FE7C77}" type="presParOf" srcId="{98CA36F3-AC54-4439-A822-52A8811639DB}" destId="{27458C7D-626A-4749-AF0B-797459B53C99}" srcOrd="2" destOrd="0" presId="urn:microsoft.com/office/officeart/2018/5/layout/CenteredIconLabelDescriptionList"/>
    <dgm:cxn modelId="{73B599C5-BB3A-4D64-9E12-4065BE84423E}" type="presParOf" srcId="{27458C7D-626A-4749-AF0B-797459B53C99}" destId="{BCB790B8-AECB-481C-9B87-CC31CEDD720E}" srcOrd="0" destOrd="0" presId="urn:microsoft.com/office/officeart/2018/5/layout/CenteredIconLabelDescriptionList"/>
    <dgm:cxn modelId="{693C60D1-C5C4-407F-8E9F-B20CAAE481CF}" type="presParOf" srcId="{27458C7D-626A-4749-AF0B-797459B53C99}" destId="{E9ED138B-D248-46B9-A67B-BCCD0A2D4476}" srcOrd="1" destOrd="0" presId="urn:microsoft.com/office/officeart/2018/5/layout/CenteredIconLabelDescriptionList"/>
    <dgm:cxn modelId="{A3A86604-D88A-4299-A380-6DEED262C8DD}" type="presParOf" srcId="{27458C7D-626A-4749-AF0B-797459B53C99}" destId="{6CF65D63-B2DA-497C-B547-09A959E4EB3C}" srcOrd="2" destOrd="0" presId="urn:microsoft.com/office/officeart/2018/5/layout/CenteredIconLabelDescriptionList"/>
    <dgm:cxn modelId="{6E4C8B39-48D6-4DEF-87F1-158D8335F027}" type="presParOf" srcId="{27458C7D-626A-4749-AF0B-797459B53C99}" destId="{582C7232-D8B7-4017-9019-96E26CFB8482}" srcOrd="3" destOrd="0" presId="urn:microsoft.com/office/officeart/2018/5/layout/CenteredIconLabelDescriptionList"/>
    <dgm:cxn modelId="{F00FF1D1-2004-4FC0-A986-86A094EDA293}" type="presParOf" srcId="{27458C7D-626A-4749-AF0B-797459B53C99}" destId="{3BA9F1C3-4B21-4F56-9800-06039F6D30B2}" srcOrd="4" destOrd="0" presId="urn:microsoft.com/office/officeart/2018/5/layout/CenteredIconLabelDescriptionList"/>
    <dgm:cxn modelId="{87F238B1-539C-44A3-BF85-56D51E392DAC}" type="presParOf" srcId="{98CA36F3-AC54-4439-A822-52A8811639DB}" destId="{CD404306-2BD2-4935-81D2-D21846F63CA5}" srcOrd="3" destOrd="0" presId="urn:microsoft.com/office/officeart/2018/5/layout/CenteredIconLabelDescriptionList"/>
    <dgm:cxn modelId="{8C7477F3-DF15-4D56-BCBD-DFDA6CD28D9A}" type="presParOf" srcId="{98CA36F3-AC54-4439-A822-52A8811639DB}" destId="{5C0F9A6F-871C-4489-814B-7B9766C3D613}" srcOrd="4" destOrd="0" presId="urn:microsoft.com/office/officeart/2018/5/layout/CenteredIconLabelDescriptionList"/>
    <dgm:cxn modelId="{4C98E1D9-2091-4857-B7F4-B711F07DDD42}" type="presParOf" srcId="{5C0F9A6F-871C-4489-814B-7B9766C3D613}" destId="{923AFAC1-3038-4347-8204-A49838724F17}" srcOrd="0" destOrd="0" presId="urn:microsoft.com/office/officeart/2018/5/layout/CenteredIconLabelDescriptionList"/>
    <dgm:cxn modelId="{DF296FD2-18A0-4884-A652-D003868E8859}" type="presParOf" srcId="{5C0F9A6F-871C-4489-814B-7B9766C3D613}" destId="{6E2C07FB-65E0-4968-B018-7D805D396C74}" srcOrd="1" destOrd="0" presId="urn:microsoft.com/office/officeart/2018/5/layout/CenteredIconLabelDescriptionList"/>
    <dgm:cxn modelId="{FABB5B26-D8D8-4E08-9793-D04A27EAC504}" type="presParOf" srcId="{5C0F9A6F-871C-4489-814B-7B9766C3D613}" destId="{F2D1A60E-03D6-496B-8FCE-1C4B12850557}" srcOrd="2" destOrd="0" presId="urn:microsoft.com/office/officeart/2018/5/layout/CenteredIconLabelDescriptionList"/>
    <dgm:cxn modelId="{209937F5-3F6E-43D4-832F-8946C76E27E5}" type="presParOf" srcId="{5C0F9A6F-871C-4489-814B-7B9766C3D613}" destId="{082F7321-7F96-410E-A46C-8E099DE2B6C3}" srcOrd="3" destOrd="0" presId="urn:microsoft.com/office/officeart/2018/5/layout/CenteredIconLabelDescriptionList"/>
    <dgm:cxn modelId="{E7C3187C-C84A-45FF-8E1D-EA64EA6AC3A6}" type="presParOf" srcId="{5C0F9A6F-871C-4489-814B-7B9766C3D613}" destId="{D283D37D-C93D-411B-B45A-3FDD040FA366}" srcOrd="4" destOrd="0" presId="urn:microsoft.com/office/officeart/2018/5/layout/CenteredIconLabelDescription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A64AAD8-0BDE-40EC-AAA1-AA5021AF9476}" type="doc">
      <dgm:prSet loTypeId="urn:microsoft.com/office/officeart/2018/2/layout/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023B54DD-D582-4343-BCCB-F883E1E365A1}">
      <dgm:prSet/>
      <dgm:spPr/>
      <dgm:t>
        <a:bodyPr/>
        <a:lstStyle/>
        <a:p>
          <a:pPr>
            <a:lnSpc>
              <a:spcPct val="100000"/>
            </a:lnSpc>
            <a:defRPr b="1"/>
          </a:pPr>
          <a:r>
            <a:rPr lang="en-US" b="1" i="1" dirty="0"/>
            <a:t>3. ‘CUSTOMER COLLABORATION OVER CONTRACT NEGOTIATION.’</a:t>
          </a:r>
          <a:endParaRPr lang="en-US" dirty="0"/>
        </a:p>
      </dgm:t>
    </dgm:pt>
    <dgm:pt modelId="{0D4EFFF1-9BD5-47E4-A35D-6E32466EF49F}" type="parTrans" cxnId="{7E291FD4-6C28-4D34-A12D-7839B2BD6F06}">
      <dgm:prSet/>
      <dgm:spPr/>
      <dgm:t>
        <a:bodyPr/>
        <a:lstStyle/>
        <a:p>
          <a:endParaRPr lang="en-US"/>
        </a:p>
      </dgm:t>
    </dgm:pt>
    <dgm:pt modelId="{17C6E103-CA07-4C16-8B10-103320FEBB65}" type="sibTrans" cxnId="{7E291FD4-6C28-4D34-A12D-7839B2BD6F06}">
      <dgm:prSet/>
      <dgm:spPr/>
      <dgm:t>
        <a:bodyPr/>
        <a:lstStyle/>
        <a:p>
          <a:endParaRPr lang="en-US"/>
        </a:p>
      </dgm:t>
    </dgm:pt>
    <dgm:pt modelId="{601B249D-B573-4160-BBD6-0EA122828F12}">
      <dgm:prSet custT="1"/>
      <dgm:spPr/>
      <dgm:t>
        <a:bodyPr/>
        <a:lstStyle/>
        <a:p>
          <a:pPr>
            <a:lnSpc>
              <a:spcPct val="100000"/>
            </a:lnSpc>
          </a:pPr>
          <a:r>
            <a:rPr lang="en-US" sz="1200" b="1" dirty="0"/>
            <a:t>The traditional method was very linear : Contract negotiation &gt; Further Changes &gt; Project Completion. </a:t>
          </a:r>
        </a:p>
      </dgm:t>
    </dgm:pt>
    <dgm:pt modelId="{CCC47D84-5B7C-47AE-84C3-3F89BCD1C49E}" type="parTrans" cxnId="{EE591E90-EB2C-45B8-836C-21E6018EB44D}">
      <dgm:prSet/>
      <dgm:spPr/>
      <dgm:t>
        <a:bodyPr/>
        <a:lstStyle/>
        <a:p>
          <a:endParaRPr lang="en-US"/>
        </a:p>
      </dgm:t>
    </dgm:pt>
    <dgm:pt modelId="{347E770D-30D2-4A29-AD7F-D3FC5287D7AC}" type="sibTrans" cxnId="{EE591E90-EB2C-45B8-836C-21E6018EB44D}">
      <dgm:prSet/>
      <dgm:spPr/>
      <dgm:t>
        <a:bodyPr/>
        <a:lstStyle/>
        <a:p>
          <a:endParaRPr lang="en-US"/>
        </a:p>
      </dgm:t>
    </dgm:pt>
    <dgm:pt modelId="{EE3A916C-EBE5-4A28-86DA-404E67AE4D41}">
      <dgm:prSet custT="1"/>
      <dgm:spPr/>
      <dgm:t>
        <a:bodyPr/>
        <a:lstStyle/>
        <a:p>
          <a:pPr>
            <a:lnSpc>
              <a:spcPct val="100000"/>
            </a:lnSpc>
          </a:pPr>
          <a:r>
            <a:rPr lang="en-US" sz="1200" b="1" dirty="0"/>
            <a:t>This simply meant that user and customer feedback was usually neglected during the entire SDLC ( Software Development Life Cycle). Agile prefers to have a constant feedback all throughout the product development cycle. This ensures that any changes or upgrades made were relevant. Whatever is being developed is also being seen by the customer/ stakeholders/ end users. </a:t>
          </a:r>
        </a:p>
      </dgm:t>
    </dgm:pt>
    <dgm:pt modelId="{8D1413EB-C35D-44B8-BF33-053784AFA418}" type="parTrans" cxnId="{77F1490C-96ED-4B03-A263-760903D8956F}">
      <dgm:prSet/>
      <dgm:spPr/>
      <dgm:t>
        <a:bodyPr/>
        <a:lstStyle/>
        <a:p>
          <a:endParaRPr lang="en-US"/>
        </a:p>
      </dgm:t>
    </dgm:pt>
    <dgm:pt modelId="{C398B665-9F28-49EE-9649-66EAE7387DCA}" type="sibTrans" cxnId="{77F1490C-96ED-4B03-A263-760903D8956F}">
      <dgm:prSet/>
      <dgm:spPr/>
      <dgm:t>
        <a:bodyPr/>
        <a:lstStyle/>
        <a:p>
          <a:endParaRPr lang="en-US"/>
        </a:p>
      </dgm:t>
    </dgm:pt>
    <dgm:pt modelId="{32B21CDC-759D-4680-B835-474A524E81BA}">
      <dgm:prSet/>
      <dgm:spPr/>
      <dgm:t>
        <a:bodyPr/>
        <a:lstStyle/>
        <a:p>
          <a:pPr>
            <a:lnSpc>
              <a:spcPct val="100000"/>
            </a:lnSpc>
            <a:defRPr b="1"/>
          </a:pPr>
          <a:r>
            <a:rPr lang="en-US" b="1" dirty="0"/>
            <a:t>4. ‘RESPONDING TO CHANGE OVER FOLLOWING A PLAN.’</a:t>
          </a:r>
          <a:endParaRPr lang="en-US" dirty="0"/>
        </a:p>
      </dgm:t>
    </dgm:pt>
    <dgm:pt modelId="{270B05F9-1B82-4F97-A604-D2D44380A677}" type="parTrans" cxnId="{8E70FC95-79B3-4A9C-A4F3-C600149D1A71}">
      <dgm:prSet/>
      <dgm:spPr/>
      <dgm:t>
        <a:bodyPr/>
        <a:lstStyle/>
        <a:p>
          <a:endParaRPr lang="en-US"/>
        </a:p>
      </dgm:t>
    </dgm:pt>
    <dgm:pt modelId="{BC5497FE-A6EB-45FA-921A-59E03F6F9B2F}" type="sibTrans" cxnId="{8E70FC95-79B3-4A9C-A4F3-C600149D1A71}">
      <dgm:prSet/>
      <dgm:spPr/>
      <dgm:t>
        <a:bodyPr/>
        <a:lstStyle/>
        <a:p>
          <a:endParaRPr lang="en-US"/>
        </a:p>
      </dgm:t>
    </dgm:pt>
    <dgm:pt modelId="{D4BEA5A6-D08B-4FB9-81AB-036B8AF4A92F}">
      <dgm:prSet/>
      <dgm:spPr/>
      <dgm:t>
        <a:bodyPr/>
        <a:lstStyle/>
        <a:p>
          <a:pPr>
            <a:lnSpc>
              <a:spcPct val="100000"/>
            </a:lnSpc>
            <a:defRPr b="1"/>
          </a:pPr>
          <a:r>
            <a:rPr lang="en-US" dirty="0"/>
            <a:t>* The shortness of iteration means priorities can be shifted &amp; adjusted regularly. Features could be added constantly into the next iteration.</a:t>
          </a:r>
        </a:p>
      </dgm:t>
    </dgm:pt>
    <dgm:pt modelId="{854E3B1C-9606-43BA-A61B-E53219261E97}" type="parTrans" cxnId="{5555BF5F-1FFF-4034-B36C-8E0971B30C39}">
      <dgm:prSet/>
      <dgm:spPr/>
      <dgm:t>
        <a:bodyPr/>
        <a:lstStyle/>
        <a:p>
          <a:endParaRPr lang="en-US"/>
        </a:p>
      </dgm:t>
    </dgm:pt>
    <dgm:pt modelId="{57F42F73-E14D-4F36-87AA-BD26BD578859}" type="sibTrans" cxnId="{5555BF5F-1FFF-4034-B36C-8E0971B30C39}">
      <dgm:prSet/>
      <dgm:spPr/>
      <dgm:t>
        <a:bodyPr/>
        <a:lstStyle/>
        <a:p>
          <a:endParaRPr lang="en-US"/>
        </a:p>
      </dgm:t>
    </dgm:pt>
    <dgm:pt modelId="{03543C73-2B49-48C1-8E84-B4257C0F22B3}" type="pres">
      <dgm:prSet presAssocID="{BA64AAD8-0BDE-40EC-AAA1-AA5021AF9476}" presName="root" presStyleCnt="0">
        <dgm:presLayoutVars>
          <dgm:dir/>
          <dgm:resizeHandles val="exact"/>
        </dgm:presLayoutVars>
      </dgm:prSet>
      <dgm:spPr/>
    </dgm:pt>
    <dgm:pt modelId="{DCA43994-1207-4526-82E2-FF8E6481C9EF}" type="pres">
      <dgm:prSet presAssocID="{023B54DD-D582-4343-BCCB-F883E1E365A1}" presName="compNode" presStyleCnt="0"/>
      <dgm:spPr/>
    </dgm:pt>
    <dgm:pt modelId="{D217B18B-625D-466A-A10C-51F3AC496A43}" type="pres">
      <dgm:prSet presAssocID="{023B54DD-D582-4343-BCCB-F883E1E365A1}" presName="iconRect" presStyleLbl="node1" presStyleIdx="0" presStyleCnt="3" custLinFactNeighborX="54367" custLinFactNeighborY="-7153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andshake"/>
        </a:ext>
      </dgm:extLst>
    </dgm:pt>
    <dgm:pt modelId="{ED42C778-8D7C-4EDE-B3A6-2E0F026F54DA}" type="pres">
      <dgm:prSet presAssocID="{023B54DD-D582-4343-BCCB-F883E1E365A1}" presName="iconSpace" presStyleCnt="0"/>
      <dgm:spPr/>
    </dgm:pt>
    <dgm:pt modelId="{E775E442-EEC5-4085-A96B-185C176DBA68}" type="pres">
      <dgm:prSet presAssocID="{023B54DD-D582-4343-BCCB-F883E1E365A1}" presName="parTx" presStyleLbl="revTx" presStyleIdx="0" presStyleCnt="6" custLinFactNeighborX="334" custLinFactNeighborY="-94965">
        <dgm:presLayoutVars>
          <dgm:chMax val="0"/>
          <dgm:chPref val="0"/>
        </dgm:presLayoutVars>
      </dgm:prSet>
      <dgm:spPr/>
    </dgm:pt>
    <dgm:pt modelId="{F349946B-F9AC-4494-9F91-35E3909BA6DA}" type="pres">
      <dgm:prSet presAssocID="{023B54DD-D582-4343-BCCB-F883E1E365A1}" presName="txSpace" presStyleCnt="0"/>
      <dgm:spPr/>
    </dgm:pt>
    <dgm:pt modelId="{258BB034-DD76-4A8D-BDBB-9CC26ACB60AB}" type="pres">
      <dgm:prSet presAssocID="{023B54DD-D582-4343-BCCB-F883E1E365A1}" presName="desTx" presStyleLbl="revTx" presStyleIdx="1" presStyleCnt="6" custScaleX="141749" custLinFactY="-100000" custLinFactNeighborX="8354" custLinFactNeighborY="-167322">
        <dgm:presLayoutVars/>
      </dgm:prSet>
      <dgm:spPr/>
    </dgm:pt>
    <dgm:pt modelId="{28F458E2-BB91-4CD1-8FFA-38A72060B208}" type="pres">
      <dgm:prSet presAssocID="{17C6E103-CA07-4C16-8B10-103320FEBB65}" presName="sibTrans" presStyleCnt="0"/>
      <dgm:spPr/>
    </dgm:pt>
    <dgm:pt modelId="{4972BD82-08C6-4956-9CED-FC9422581FAB}" type="pres">
      <dgm:prSet presAssocID="{32B21CDC-759D-4680-B835-474A524E81BA}" presName="compNode" presStyleCnt="0"/>
      <dgm:spPr/>
    </dgm:pt>
    <dgm:pt modelId="{F3D78820-B62D-49AA-97CC-4B758114884A}" type="pres">
      <dgm:prSet presAssocID="{32B21CDC-759D-4680-B835-474A524E81BA}" presName="iconRect" presStyleLbl="node1" presStyleIdx="1" presStyleCnt="3" custLinFactX="33900" custLinFactNeighborX="100000" custLinFactNeighborY="-8543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erarchy"/>
        </a:ext>
      </dgm:extLst>
    </dgm:pt>
    <dgm:pt modelId="{ACE2DF4E-2FCF-4F9A-8625-B36623C130AC}" type="pres">
      <dgm:prSet presAssocID="{32B21CDC-759D-4680-B835-474A524E81BA}" presName="iconSpace" presStyleCnt="0"/>
      <dgm:spPr/>
    </dgm:pt>
    <dgm:pt modelId="{64E32588-B0D2-4296-B57E-7DB5B686EED7}" type="pres">
      <dgm:prSet presAssocID="{32B21CDC-759D-4680-B835-474A524E81BA}" presName="parTx" presStyleLbl="revTx" presStyleIdx="2" presStyleCnt="6" custLinFactNeighborX="72849" custLinFactNeighborY="-79767">
        <dgm:presLayoutVars>
          <dgm:chMax val="0"/>
          <dgm:chPref val="0"/>
        </dgm:presLayoutVars>
      </dgm:prSet>
      <dgm:spPr/>
    </dgm:pt>
    <dgm:pt modelId="{4A4C201C-B2EE-486F-9110-339F7E2E4885}" type="pres">
      <dgm:prSet presAssocID="{32B21CDC-759D-4680-B835-474A524E81BA}" presName="txSpace" presStyleCnt="0"/>
      <dgm:spPr/>
    </dgm:pt>
    <dgm:pt modelId="{DDC7E6A6-3004-4A89-88D5-1BC36CED04B4}" type="pres">
      <dgm:prSet presAssocID="{32B21CDC-759D-4680-B835-474A524E81BA}" presName="desTx" presStyleLbl="revTx" presStyleIdx="3" presStyleCnt="6">
        <dgm:presLayoutVars/>
      </dgm:prSet>
      <dgm:spPr/>
    </dgm:pt>
    <dgm:pt modelId="{E1EB5234-BC90-4579-8ABD-16FB0C77BA53}" type="pres">
      <dgm:prSet presAssocID="{BC5497FE-A6EB-45FA-921A-59E03F6F9B2F}" presName="sibTrans" presStyleCnt="0"/>
      <dgm:spPr/>
    </dgm:pt>
    <dgm:pt modelId="{4235F304-EB1B-4621-B960-77752447623F}" type="pres">
      <dgm:prSet presAssocID="{D4BEA5A6-D08B-4FB9-81AB-036B8AF4A92F}" presName="compNode" presStyleCnt="0"/>
      <dgm:spPr/>
    </dgm:pt>
    <dgm:pt modelId="{43C8B47D-6A9D-4489-90D2-4264BD47B8C8}" type="pres">
      <dgm:prSet presAssocID="{D4BEA5A6-D08B-4FB9-81AB-036B8AF4A92F}" presName="iconRect" presStyleLbl="node1" presStyleIdx="2" presStyleCnt="3" custLinFactNeighborX="47685" custLinFactNeighborY="-8775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Arrow Circle"/>
        </a:ext>
      </dgm:extLst>
    </dgm:pt>
    <dgm:pt modelId="{0A71D0BC-1707-48E4-B1F8-AC942730E7A6}" type="pres">
      <dgm:prSet presAssocID="{D4BEA5A6-D08B-4FB9-81AB-036B8AF4A92F}" presName="iconSpace" presStyleCnt="0"/>
      <dgm:spPr/>
    </dgm:pt>
    <dgm:pt modelId="{344C9259-1C05-4390-8BD9-D802620F88C9}" type="pres">
      <dgm:prSet presAssocID="{D4BEA5A6-D08B-4FB9-81AB-036B8AF4A92F}" presName="parTx" presStyleLbl="revTx" presStyleIdx="4" presStyleCnt="6" custScaleY="98296" custLinFactNeighborX="-44731" custLinFactNeighborY="45200">
        <dgm:presLayoutVars>
          <dgm:chMax val="0"/>
          <dgm:chPref val="0"/>
        </dgm:presLayoutVars>
      </dgm:prSet>
      <dgm:spPr/>
    </dgm:pt>
    <dgm:pt modelId="{048AA299-96D8-4A80-B636-9CB679327B31}" type="pres">
      <dgm:prSet presAssocID="{D4BEA5A6-D08B-4FB9-81AB-036B8AF4A92F}" presName="txSpace" presStyleCnt="0"/>
      <dgm:spPr/>
    </dgm:pt>
    <dgm:pt modelId="{DFAAA790-BA82-4285-8673-B8BD6799E8C7}" type="pres">
      <dgm:prSet presAssocID="{D4BEA5A6-D08B-4FB9-81AB-036B8AF4A92F}" presName="desTx" presStyleLbl="revTx" presStyleIdx="5" presStyleCnt="6">
        <dgm:presLayoutVars/>
      </dgm:prSet>
      <dgm:spPr/>
    </dgm:pt>
  </dgm:ptLst>
  <dgm:cxnLst>
    <dgm:cxn modelId="{9D7ADA03-AAA0-43F6-8FBD-76610D272F0E}" type="presOf" srcId="{601B249D-B573-4160-BBD6-0EA122828F12}" destId="{258BB034-DD76-4A8D-BDBB-9CC26ACB60AB}" srcOrd="0" destOrd="0" presId="urn:microsoft.com/office/officeart/2018/2/layout/IconLabelDescriptionList"/>
    <dgm:cxn modelId="{77F1490C-96ED-4B03-A263-760903D8956F}" srcId="{023B54DD-D582-4343-BCCB-F883E1E365A1}" destId="{EE3A916C-EBE5-4A28-86DA-404E67AE4D41}" srcOrd="1" destOrd="0" parTransId="{8D1413EB-C35D-44B8-BF33-053784AFA418}" sibTransId="{C398B665-9F28-49EE-9649-66EAE7387DCA}"/>
    <dgm:cxn modelId="{5555BF5F-1FFF-4034-B36C-8E0971B30C39}" srcId="{BA64AAD8-0BDE-40EC-AAA1-AA5021AF9476}" destId="{D4BEA5A6-D08B-4FB9-81AB-036B8AF4A92F}" srcOrd="2" destOrd="0" parTransId="{854E3B1C-9606-43BA-A61B-E53219261E97}" sibTransId="{57F42F73-E14D-4F36-87AA-BD26BD578859}"/>
    <dgm:cxn modelId="{A8F19D4F-CD78-4C39-BCE0-58AFC23FB96C}" type="presOf" srcId="{D4BEA5A6-D08B-4FB9-81AB-036B8AF4A92F}" destId="{344C9259-1C05-4390-8BD9-D802620F88C9}" srcOrd="0" destOrd="0" presId="urn:microsoft.com/office/officeart/2018/2/layout/IconLabelDescriptionList"/>
    <dgm:cxn modelId="{EE591E90-EB2C-45B8-836C-21E6018EB44D}" srcId="{023B54DD-D582-4343-BCCB-F883E1E365A1}" destId="{601B249D-B573-4160-BBD6-0EA122828F12}" srcOrd="0" destOrd="0" parTransId="{CCC47D84-5B7C-47AE-84C3-3F89BCD1C49E}" sibTransId="{347E770D-30D2-4A29-AD7F-D3FC5287D7AC}"/>
    <dgm:cxn modelId="{8E70FC95-79B3-4A9C-A4F3-C600149D1A71}" srcId="{BA64AAD8-0BDE-40EC-AAA1-AA5021AF9476}" destId="{32B21CDC-759D-4680-B835-474A524E81BA}" srcOrd="1" destOrd="0" parTransId="{270B05F9-1B82-4F97-A604-D2D44380A677}" sibTransId="{BC5497FE-A6EB-45FA-921A-59E03F6F9B2F}"/>
    <dgm:cxn modelId="{6F10A8A6-3F65-419D-B525-6C88C234BFDF}" type="presOf" srcId="{023B54DD-D582-4343-BCCB-F883E1E365A1}" destId="{E775E442-EEC5-4085-A96B-185C176DBA68}" srcOrd="0" destOrd="0" presId="urn:microsoft.com/office/officeart/2018/2/layout/IconLabelDescriptionList"/>
    <dgm:cxn modelId="{AF5C34CC-C8D0-4431-8627-94FEC8E6924F}" type="presOf" srcId="{BA64AAD8-0BDE-40EC-AAA1-AA5021AF9476}" destId="{03543C73-2B49-48C1-8E84-B4257C0F22B3}" srcOrd="0" destOrd="0" presId="urn:microsoft.com/office/officeart/2018/2/layout/IconLabelDescriptionList"/>
    <dgm:cxn modelId="{939F7DCF-6BB8-454C-9080-F129C0D9554D}" type="presOf" srcId="{32B21CDC-759D-4680-B835-474A524E81BA}" destId="{64E32588-B0D2-4296-B57E-7DB5B686EED7}" srcOrd="0" destOrd="0" presId="urn:microsoft.com/office/officeart/2018/2/layout/IconLabelDescriptionList"/>
    <dgm:cxn modelId="{7E291FD4-6C28-4D34-A12D-7839B2BD6F06}" srcId="{BA64AAD8-0BDE-40EC-AAA1-AA5021AF9476}" destId="{023B54DD-D582-4343-BCCB-F883E1E365A1}" srcOrd="0" destOrd="0" parTransId="{0D4EFFF1-9BD5-47E4-A35D-6E32466EF49F}" sibTransId="{17C6E103-CA07-4C16-8B10-103320FEBB65}"/>
    <dgm:cxn modelId="{5514A5E7-AE26-499F-9023-85E791DBCE99}" type="presOf" srcId="{EE3A916C-EBE5-4A28-86DA-404E67AE4D41}" destId="{258BB034-DD76-4A8D-BDBB-9CC26ACB60AB}" srcOrd="0" destOrd="1" presId="urn:microsoft.com/office/officeart/2018/2/layout/IconLabelDescriptionList"/>
    <dgm:cxn modelId="{15AB38C9-7FD7-4A77-8913-9934591939A0}" type="presParOf" srcId="{03543C73-2B49-48C1-8E84-B4257C0F22B3}" destId="{DCA43994-1207-4526-82E2-FF8E6481C9EF}" srcOrd="0" destOrd="0" presId="urn:microsoft.com/office/officeart/2018/2/layout/IconLabelDescriptionList"/>
    <dgm:cxn modelId="{98554AF8-E8ED-4108-AF26-BDFAD17DBC3B}" type="presParOf" srcId="{DCA43994-1207-4526-82E2-FF8E6481C9EF}" destId="{D217B18B-625D-466A-A10C-51F3AC496A43}" srcOrd="0" destOrd="0" presId="urn:microsoft.com/office/officeart/2018/2/layout/IconLabelDescriptionList"/>
    <dgm:cxn modelId="{7EFE1ACA-5B9F-4AD2-8470-D24EB0E5892D}" type="presParOf" srcId="{DCA43994-1207-4526-82E2-FF8E6481C9EF}" destId="{ED42C778-8D7C-4EDE-B3A6-2E0F026F54DA}" srcOrd="1" destOrd="0" presId="urn:microsoft.com/office/officeart/2018/2/layout/IconLabelDescriptionList"/>
    <dgm:cxn modelId="{0EA1F4B9-4D84-4CA0-854D-6BB1928BE87B}" type="presParOf" srcId="{DCA43994-1207-4526-82E2-FF8E6481C9EF}" destId="{E775E442-EEC5-4085-A96B-185C176DBA68}" srcOrd="2" destOrd="0" presId="urn:microsoft.com/office/officeart/2018/2/layout/IconLabelDescriptionList"/>
    <dgm:cxn modelId="{78FCF95D-4F34-4BC0-9340-2A129E3C9559}" type="presParOf" srcId="{DCA43994-1207-4526-82E2-FF8E6481C9EF}" destId="{F349946B-F9AC-4494-9F91-35E3909BA6DA}" srcOrd="3" destOrd="0" presId="urn:microsoft.com/office/officeart/2018/2/layout/IconLabelDescriptionList"/>
    <dgm:cxn modelId="{DF34B3A5-BD37-4B1F-9EAE-C110C9DD7FFA}" type="presParOf" srcId="{DCA43994-1207-4526-82E2-FF8E6481C9EF}" destId="{258BB034-DD76-4A8D-BDBB-9CC26ACB60AB}" srcOrd="4" destOrd="0" presId="urn:microsoft.com/office/officeart/2018/2/layout/IconLabelDescriptionList"/>
    <dgm:cxn modelId="{C66D9EB9-CE5E-4F96-8CB5-A31070D1C791}" type="presParOf" srcId="{03543C73-2B49-48C1-8E84-B4257C0F22B3}" destId="{28F458E2-BB91-4CD1-8FFA-38A72060B208}" srcOrd="1" destOrd="0" presId="urn:microsoft.com/office/officeart/2018/2/layout/IconLabelDescriptionList"/>
    <dgm:cxn modelId="{5BF4EB28-A70E-4341-99FC-07ECE89D3B8B}" type="presParOf" srcId="{03543C73-2B49-48C1-8E84-B4257C0F22B3}" destId="{4972BD82-08C6-4956-9CED-FC9422581FAB}" srcOrd="2" destOrd="0" presId="urn:microsoft.com/office/officeart/2018/2/layout/IconLabelDescriptionList"/>
    <dgm:cxn modelId="{621186B0-77EE-4483-A5E7-616844A374B3}" type="presParOf" srcId="{4972BD82-08C6-4956-9CED-FC9422581FAB}" destId="{F3D78820-B62D-49AA-97CC-4B758114884A}" srcOrd="0" destOrd="0" presId="urn:microsoft.com/office/officeart/2018/2/layout/IconLabelDescriptionList"/>
    <dgm:cxn modelId="{0D244138-C500-4BB2-B072-DE621658FEE8}" type="presParOf" srcId="{4972BD82-08C6-4956-9CED-FC9422581FAB}" destId="{ACE2DF4E-2FCF-4F9A-8625-B36623C130AC}" srcOrd="1" destOrd="0" presId="urn:microsoft.com/office/officeart/2018/2/layout/IconLabelDescriptionList"/>
    <dgm:cxn modelId="{84B179AD-68DD-428C-B33C-8DEFCA9D9AF1}" type="presParOf" srcId="{4972BD82-08C6-4956-9CED-FC9422581FAB}" destId="{64E32588-B0D2-4296-B57E-7DB5B686EED7}" srcOrd="2" destOrd="0" presId="urn:microsoft.com/office/officeart/2018/2/layout/IconLabelDescriptionList"/>
    <dgm:cxn modelId="{FFDD59F9-CAEA-4EF7-AAA4-C1922E9D3EE4}" type="presParOf" srcId="{4972BD82-08C6-4956-9CED-FC9422581FAB}" destId="{4A4C201C-B2EE-486F-9110-339F7E2E4885}" srcOrd="3" destOrd="0" presId="urn:microsoft.com/office/officeart/2018/2/layout/IconLabelDescriptionList"/>
    <dgm:cxn modelId="{89008425-7B3E-4678-9498-FFE6E9D50509}" type="presParOf" srcId="{4972BD82-08C6-4956-9CED-FC9422581FAB}" destId="{DDC7E6A6-3004-4A89-88D5-1BC36CED04B4}" srcOrd="4" destOrd="0" presId="urn:microsoft.com/office/officeart/2018/2/layout/IconLabelDescriptionList"/>
    <dgm:cxn modelId="{ACD80108-4A8F-41F6-97BC-12658D79C37B}" type="presParOf" srcId="{03543C73-2B49-48C1-8E84-B4257C0F22B3}" destId="{E1EB5234-BC90-4579-8ABD-16FB0C77BA53}" srcOrd="3" destOrd="0" presId="urn:microsoft.com/office/officeart/2018/2/layout/IconLabelDescriptionList"/>
    <dgm:cxn modelId="{735D89E1-9F41-4191-8D82-2FE280A4A89A}" type="presParOf" srcId="{03543C73-2B49-48C1-8E84-B4257C0F22B3}" destId="{4235F304-EB1B-4621-B960-77752447623F}" srcOrd="4" destOrd="0" presId="urn:microsoft.com/office/officeart/2018/2/layout/IconLabelDescriptionList"/>
    <dgm:cxn modelId="{E7108E31-7830-4800-A5B2-340C1E76EE4D}" type="presParOf" srcId="{4235F304-EB1B-4621-B960-77752447623F}" destId="{43C8B47D-6A9D-4489-90D2-4264BD47B8C8}" srcOrd="0" destOrd="0" presId="urn:microsoft.com/office/officeart/2018/2/layout/IconLabelDescriptionList"/>
    <dgm:cxn modelId="{8E31BD55-3A79-4FF2-8EDC-25F847C343AB}" type="presParOf" srcId="{4235F304-EB1B-4621-B960-77752447623F}" destId="{0A71D0BC-1707-48E4-B1F8-AC942730E7A6}" srcOrd="1" destOrd="0" presId="urn:microsoft.com/office/officeart/2018/2/layout/IconLabelDescriptionList"/>
    <dgm:cxn modelId="{3A401EA8-6990-4681-A08C-613982464097}" type="presParOf" srcId="{4235F304-EB1B-4621-B960-77752447623F}" destId="{344C9259-1C05-4390-8BD9-D802620F88C9}" srcOrd="2" destOrd="0" presId="urn:microsoft.com/office/officeart/2018/2/layout/IconLabelDescriptionList"/>
    <dgm:cxn modelId="{13780FF6-DF76-4FFA-A95E-82645BEEBAE7}" type="presParOf" srcId="{4235F304-EB1B-4621-B960-77752447623F}" destId="{048AA299-96D8-4A80-B636-9CB679327B31}" srcOrd="3" destOrd="0" presId="urn:microsoft.com/office/officeart/2018/2/layout/IconLabelDescriptionList"/>
    <dgm:cxn modelId="{56C6825F-FD03-4B02-BA81-81B7BE9532E5}" type="presParOf" srcId="{4235F304-EB1B-4621-B960-77752447623F}" destId="{DFAAA790-BA82-4285-8673-B8BD6799E8C7}" srcOrd="4" destOrd="0" presId="urn:microsoft.com/office/officeart/2018/2/layout/IconLabelDescription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DD5C1CD-8D49-417D-814E-16434EA80AC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27DBCEF5-69F3-4E34-93F1-CB4A828D1945}">
      <dgm:prSet custT="1"/>
      <dgm:spPr/>
      <dgm:t>
        <a:bodyPr/>
        <a:lstStyle/>
        <a:p>
          <a:r>
            <a:rPr lang="en-CA" sz="1200" b="1" dirty="0"/>
            <a:t>Product Backlog -  an ordered list of everything that is known to be needed in the product. Considered as the single source of requirements should there be further improvements and/or upgrades. It is the Product Owner who is responsible for this artifact including availability, ordering and contents.</a:t>
          </a:r>
          <a:endParaRPr lang="en-US" sz="1200" b="1" dirty="0"/>
        </a:p>
      </dgm:t>
    </dgm:pt>
    <dgm:pt modelId="{96C9ECED-66E8-4680-814B-CD3243567CAD}" type="parTrans" cxnId="{3436334F-830E-4CC6-974D-A2A0AC8B749A}">
      <dgm:prSet/>
      <dgm:spPr/>
      <dgm:t>
        <a:bodyPr/>
        <a:lstStyle/>
        <a:p>
          <a:endParaRPr lang="en-US"/>
        </a:p>
      </dgm:t>
    </dgm:pt>
    <dgm:pt modelId="{E65000B1-1735-4149-B899-14879078798A}" type="sibTrans" cxnId="{3436334F-830E-4CC6-974D-A2A0AC8B749A}">
      <dgm:prSet/>
      <dgm:spPr/>
      <dgm:t>
        <a:bodyPr/>
        <a:lstStyle/>
        <a:p>
          <a:endParaRPr lang="en-US"/>
        </a:p>
      </dgm:t>
    </dgm:pt>
    <dgm:pt modelId="{378CFFA2-0481-4982-8543-0BE148D7F98E}">
      <dgm:prSet custT="1"/>
      <dgm:spPr/>
      <dgm:t>
        <a:bodyPr/>
        <a:lstStyle/>
        <a:p>
          <a:r>
            <a:rPr lang="en-CA" sz="1400" b="1" dirty="0"/>
            <a:t>Sprint Backlog – It makes all the necessary &amp; vital work that the Development team deems crucial. This normally includes 1 high priority process improvement that is usually identified in the previous ‘Retrospective’ meeting.</a:t>
          </a:r>
          <a:endParaRPr lang="en-US" sz="1400" b="1" dirty="0"/>
        </a:p>
      </dgm:t>
    </dgm:pt>
    <dgm:pt modelId="{9058AE57-DD7E-4C41-9248-0646F5EF0BD1}" type="parTrans" cxnId="{967F5A84-8CE2-4740-8478-3E05747E3893}">
      <dgm:prSet/>
      <dgm:spPr/>
      <dgm:t>
        <a:bodyPr/>
        <a:lstStyle/>
        <a:p>
          <a:endParaRPr lang="en-US"/>
        </a:p>
      </dgm:t>
    </dgm:pt>
    <dgm:pt modelId="{4745CB8B-46C7-4AE7-B4A7-97D2F45AE4CB}" type="sibTrans" cxnId="{967F5A84-8CE2-4740-8478-3E05747E3893}">
      <dgm:prSet/>
      <dgm:spPr/>
      <dgm:t>
        <a:bodyPr/>
        <a:lstStyle/>
        <a:p>
          <a:endParaRPr lang="en-US"/>
        </a:p>
      </dgm:t>
    </dgm:pt>
    <dgm:pt modelId="{75DBD6A4-4220-48A0-9D2F-1D9C7D6A5A03}">
      <dgm:prSet custT="1"/>
      <dgm:spPr/>
      <dgm:t>
        <a:bodyPr/>
        <a:lstStyle/>
        <a:p>
          <a:r>
            <a:rPr lang="en-CA" sz="1400" b="1" dirty="0"/>
            <a:t>Increment – this is defined as the ‘Sum of All the Product Backlog’ items that were done during the initial Sprint. It also includes the value of the increments of all previous Sprints. This step is usually defined as a towards a goal or vision. The main purpose of each specific sprint is to yield potential functionalities</a:t>
          </a:r>
          <a:endParaRPr lang="en-US" sz="1400" b="1" dirty="0"/>
        </a:p>
      </dgm:t>
    </dgm:pt>
    <dgm:pt modelId="{87B6786C-F038-4974-89CF-0D3979AE50B0}" type="parTrans" cxnId="{222F0401-2907-4A64-AADB-35F949252BB2}">
      <dgm:prSet/>
      <dgm:spPr/>
      <dgm:t>
        <a:bodyPr/>
        <a:lstStyle/>
        <a:p>
          <a:endParaRPr lang="en-US"/>
        </a:p>
      </dgm:t>
    </dgm:pt>
    <dgm:pt modelId="{80D539DA-8664-45B6-B513-CC7F98D250CA}" type="sibTrans" cxnId="{222F0401-2907-4A64-AADB-35F949252BB2}">
      <dgm:prSet/>
      <dgm:spPr/>
      <dgm:t>
        <a:bodyPr/>
        <a:lstStyle/>
        <a:p>
          <a:endParaRPr lang="en-US"/>
        </a:p>
      </dgm:t>
    </dgm:pt>
    <dgm:pt modelId="{32708A6A-A80E-4FB4-B49A-BCA007797F3F}" type="pres">
      <dgm:prSet presAssocID="{FDD5C1CD-8D49-417D-814E-16434EA80AC1}" presName="root" presStyleCnt="0">
        <dgm:presLayoutVars>
          <dgm:dir/>
          <dgm:resizeHandles val="exact"/>
        </dgm:presLayoutVars>
      </dgm:prSet>
      <dgm:spPr/>
    </dgm:pt>
    <dgm:pt modelId="{A33CE513-EACE-49A3-9691-C4644EA65C79}" type="pres">
      <dgm:prSet presAssocID="{27DBCEF5-69F3-4E34-93F1-CB4A828D1945}" presName="compNode" presStyleCnt="0"/>
      <dgm:spPr/>
    </dgm:pt>
    <dgm:pt modelId="{5737A614-B780-4207-912A-E509C8586672}" type="pres">
      <dgm:prSet presAssocID="{27DBCEF5-69F3-4E34-93F1-CB4A828D1945}" presName="bgRect" presStyleLbl="bgShp" presStyleIdx="0" presStyleCnt="3"/>
      <dgm:spPr/>
    </dgm:pt>
    <dgm:pt modelId="{45BFCA18-0828-4EB3-9742-51715D2F42B7}" type="pres">
      <dgm:prSet presAssocID="{27DBCEF5-69F3-4E34-93F1-CB4A828D194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ierarchy"/>
        </a:ext>
      </dgm:extLst>
    </dgm:pt>
    <dgm:pt modelId="{5025E400-0C9D-4AA0-B93E-AAEA1FD989E5}" type="pres">
      <dgm:prSet presAssocID="{27DBCEF5-69F3-4E34-93F1-CB4A828D1945}" presName="spaceRect" presStyleCnt="0"/>
      <dgm:spPr/>
    </dgm:pt>
    <dgm:pt modelId="{02833252-61FA-4ADE-AF4C-6926358007B8}" type="pres">
      <dgm:prSet presAssocID="{27DBCEF5-69F3-4E34-93F1-CB4A828D1945}" presName="parTx" presStyleLbl="revTx" presStyleIdx="0" presStyleCnt="3">
        <dgm:presLayoutVars>
          <dgm:chMax val="0"/>
          <dgm:chPref val="0"/>
        </dgm:presLayoutVars>
      </dgm:prSet>
      <dgm:spPr/>
    </dgm:pt>
    <dgm:pt modelId="{DDE5AD0D-ADA3-4F9A-BF3D-EF0F8D91FB96}" type="pres">
      <dgm:prSet presAssocID="{E65000B1-1735-4149-B899-14879078798A}" presName="sibTrans" presStyleCnt="0"/>
      <dgm:spPr/>
    </dgm:pt>
    <dgm:pt modelId="{4649368A-E947-42DC-9187-919FE0220949}" type="pres">
      <dgm:prSet presAssocID="{378CFFA2-0481-4982-8543-0BE148D7F98E}" presName="compNode" presStyleCnt="0"/>
      <dgm:spPr/>
    </dgm:pt>
    <dgm:pt modelId="{AD061C53-2429-4691-922D-DE63DE80DC0A}" type="pres">
      <dgm:prSet presAssocID="{378CFFA2-0481-4982-8543-0BE148D7F98E}" presName="bgRect" presStyleLbl="bgShp" presStyleIdx="1" presStyleCnt="3"/>
      <dgm:spPr/>
    </dgm:pt>
    <dgm:pt modelId="{EB5CF6EA-F9F1-40AA-BDE3-A9DE1B471A8C}" type="pres">
      <dgm:prSet presAssocID="{378CFFA2-0481-4982-8543-0BE148D7F98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ranching Diagram"/>
        </a:ext>
      </dgm:extLst>
    </dgm:pt>
    <dgm:pt modelId="{FBE8CBF8-80BC-4567-BAC6-139614F1C2EE}" type="pres">
      <dgm:prSet presAssocID="{378CFFA2-0481-4982-8543-0BE148D7F98E}" presName="spaceRect" presStyleCnt="0"/>
      <dgm:spPr/>
    </dgm:pt>
    <dgm:pt modelId="{91F12E27-530B-486F-A61E-8CA430036562}" type="pres">
      <dgm:prSet presAssocID="{378CFFA2-0481-4982-8543-0BE148D7F98E}" presName="parTx" presStyleLbl="revTx" presStyleIdx="1" presStyleCnt="3">
        <dgm:presLayoutVars>
          <dgm:chMax val="0"/>
          <dgm:chPref val="0"/>
        </dgm:presLayoutVars>
      </dgm:prSet>
      <dgm:spPr/>
    </dgm:pt>
    <dgm:pt modelId="{92132F88-0B2C-437C-9989-95A6CADC3758}" type="pres">
      <dgm:prSet presAssocID="{4745CB8B-46C7-4AE7-B4A7-97D2F45AE4CB}" presName="sibTrans" presStyleCnt="0"/>
      <dgm:spPr/>
    </dgm:pt>
    <dgm:pt modelId="{277F8467-5FF1-4E3F-A201-EE6C921FBE1A}" type="pres">
      <dgm:prSet presAssocID="{75DBD6A4-4220-48A0-9D2F-1D9C7D6A5A03}" presName="compNode" presStyleCnt="0"/>
      <dgm:spPr/>
    </dgm:pt>
    <dgm:pt modelId="{A1622107-71EE-4280-8A95-11A19A448113}" type="pres">
      <dgm:prSet presAssocID="{75DBD6A4-4220-48A0-9D2F-1D9C7D6A5A03}" presName="bgRect" presStyleLbl="bgShp" presStyleIdx="2" presStyleCnt="3"/>
      <dgm:spPr/>
    </dgm:pt>
    <dgm:pt modelId="{60389726-DE80-428E-9478-FCF19860D3FD}" type="pres">
      <dgm:prSet presAssocID="{75DBD6A4-4220-48A0-9D2F-1D9C7D6A5A0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epeat"/>
        </a:ext>
      </dgm:extLst>
    </dgm:pt>
    <dgm:pt modelId="{1D09136A-142C-4BDD-98B2-976D317F8207}" type="pres">
      <dgm:prSet presAssocID="{75DBD6A4-4220-48A0-9D2F-1D9C7D6A5A03}" presName="spaceRect" presStyleCnt="0"/>
      <dgm:spPr/>
    </dgm:pt>
    <dgm:pt modelId="{A3242E07-C535-49E2-AECD-32080CC49627}" type="pres">
      <dgm:prSet presAssocID="{75DBD6A4-4220-48A0-9D2F-1D9C7D6A5A03}" presName="parTx" presStyleLbl="revTx" presStyleIdx="2" presStyleCnt="3">
        <dgm:presLayoutVars>
          <dgm:chMax val="0"/>
          <dgm:chPref val="0"/>
        </dgm:presLayoutVars>
      </dgm:prSet>
      <dgm:spPr/>
    </dgm:pt>
  </dgm:ptLst>
  <dgm:cxnLst>
    <dgm:cxn modelId="{222F0401-2907-4A64-AADB-35F949252BB2}" srcId="{FDD5C1CD-8D49-417D-814E-16434EA80AC1}" destId="{75DBD6A4-4220-48A0-9D2F-1D9C7D6A5A03}" srcOrd="2" destOrd="0" parTransId="{87B6786C-F038-4974-89CF-0D3979AE50B0}" sibTransId="{80D539DA-8664-45B6-B513-CC7F98D250CA}"/>
    <dgm:cxn modelId="{5B362769-7045-4C31-9E7D-7CCE5FFECD21}" type="presOf" srcId="{27DBCEF5-69F3-4E34-93F1-CB4A828D1945}" destId="{02833252-61FA-4ADE-AF4C-6926358007B8}" srcOrd="0" destOrd="0" presId="urn:microsoft.com/office/officeart/2018/2/layout/IconVerticalSolidList"/>
    <dgm:cxn modelId="{AC4B9849-A4D4-4058-A732-18EF40E26417}" type="presOf" srcId="{FDD5C1CD-8D49-417D-814E-16434EA80AC1}" destId="{32708A6A-A80E-4FB4-B49A-BCA007797F3F}" srcOrd="0" destOrd="0" presId="urn:microsoft.com/office/officeart/2018/2/layout/IconVerticalSolidList"/>
    <dgm:cxn modelId="{3436334F-830E-4CC6-974D-A2A0AC8B749A}" srcId="{FDD5C1CD-8D49-417D-814E-16434EA80AC1}" destId="{27DBCEF5-69F3-4E34-93F1-CB4A828D1945}" srcOrd="0" destOrd="0" parTransId="{96C9ECED-66E8-4680-814B-CD3243567CAD}" sibTransId="{E65000B1-1735-4149-B899-14879078798A}"/>
    <dgm:cxn modelId="{31224652-3AD2-44BD-A066-285DF8C7DD46}" type="presOf" srcId="{75DBD6A4-4220-48A0-9D2F-1D9C7D6A5A03}" destId="{A3242E07-C535-49E2-AECD-32080CC49627}" srcOrd="0" destOrd="0" presId="urn:microsoft.com/office/officeart/2018/2/layout/IconVerticalSolidList"/>
    <dgm:cxn modelId="{967F5A84-8CE2-4740-8478-3E05747E3893}" srcId="{FDD5C1CD-8D49-417D-814E-16434EA80AC1}" destId="{378CFFA2-0481-4982-8543-0BE148D7F98E}" srcOrd="1" destOrd="0" parTransId="{9058AE57-DD7E-4C41-9248-0646F5EF0BD1}" sibTransId="{4745CB8B-46C7-4AE7-B4A7-97D2F45AE4CB}"/>
    <dgm:cxn modelId="{B190BF96-8218-48E1-ADF7-6DAB914DB3C7}" type="presOf" srcId="{378CFFA2-0481-4982-8543-0BE148D7F98E}" destId="{91F12E27-530B-486F-A61E-8CA430036562}" srcOrd="0" destOrd="0" presId="urn:microsoft.com/office/officeart/2018/2/layout/IconVerticalSolidList"/>
    <dgm:cxn modelId="{A1FCAA9C-68EF-4909-B1BB-2ED7598CB0CF}" type="presParOf" srcId="{32708A6A-A80E-4FB4-B49A-BCA007797F3F}" destId="{A33CE513-EACE-49A3-9691-C4644EA65C79}" srcOrd="0" destOrd="0" presId="urn:microsoft.com/office/officeart/2018/2/layout/IconVerticalSolidList"/>
    <dgm:cxn modelId="{724FA7E0-DAB1-4BDB-96BB-28B9E68CB33B}" type="presParOf" srcId="{A33CE513-EACE-49A3-9691-C4644EA65C79}" destId="{5737A614-B780-4207-912A-E509C8586672}" srcOrd="0" destOrd="0" presId="urn:microsoft.com/office/officeart/2018/2/layout/IconVerticalSolidList"/>
    <dgm:cxn modelId="{7CC04EC0-00FC-43F8-9DDC-477D3D865941}" type="presParOf" srcId="{A33CE513-EACE-49A3-9691-C4644EA65C79}" destId="{45BFCA18-0828-4EB3-9742-51715D2F42B7}" srcOrd="1" destOrd="0" presId="urn:microsoft.com/office/officeart/2018/2/layout/IconVerticalSolidList"/>
    <dgm:cxn modelId="{D3344F16-F488-4D21-966C-1EF81559D490}" type="presParOf" srcId="{A33CE513-EACE-49A3-9691-C4644EA65C79}" destId="{5025E400-0C9D-4AA0-B93E-AAEA1FD989E5}" srcOrd="2" destOrd="0" presId="urn:microsoft.com/office/officeart/2018/2/layout/IconVerticalSolidList"/>
    <dgm:cxn modelId="{C2DEC0E6-BF8F-4C6A-9B2A-A366FB614345}" type="presParOf" srcId="{A33CE513-EACE-49A3-9691-C4644EA65C79}" destId="{02833252-61FA-4ADE-AF4C-6926358007B8}" srcOrd="3" destOrd="0" presId="urn:microsoft.com/office/officeart/2018/2/layout/IconVerticalSolidList"/>
    <dgm:cxn modelId="{3E98C9F4-1CE2-4775-B19F-BC31B19EAA0E}" type="presParOf" srcId="{32708A6A-A80E-4FB4-B49A-BCA007797F3F}" destId="{DDE5AD0D-ADA3-4F9A-BF3D-EF0F8D91FB96}" srcOrd="1" destOrd="0" presId="urn:microsoft.com/office/officeart/2018/2/layout/IconVerticalSolidList"/>
    <dgm:cxn modelId="{29B13F46-E8D0-4971-A8C5-F0300FFF92D7}" type="presParOf" srcId="{32708A6A-A80E-4FB4-B49A-BCA007797F3F}" destId="{4649368A-E947-42DC-9187-919FE0220949}" srcOrd="2" destOrd="0" presId="urn:microsoft.com/office/officeart/2018/2/layout/IconVerticalSolidList"/>
    <dgm:cxn modelId="{7DA89046-E2AF-4375-85E7-6F8E8EE26188}" type="presParOf" srcId="{4649368A-E947-42DC-9187-919FE0220949}" destId="{AD061C53-2429-4691-922D-DE63DE80DC0A}" srcOrd="0" destOrd="0" presId="urn:microsoft.com/office/officeart/2018/2/layout/IconVerticalSolidList"/>
    <dgm:cxn modelId="{C783B8B4-5DFA-41FC-8028-0515FD5259E6}" type="presParOf" srcId="{4649368A-E947-42DC-9187-919FE0220949}" destId="{EB5CF6EA-F9F1-40AA-BDE3-A9DE1B471A8C}" srcOrd="1" destOrd="0" presId="urn:microsoft.com/office/officeart/2018/2/layout/IconVerticalSolidList"/>
    <dgm:cxn modelId="{516280FE-0C9D-4D89-BFDD-1A5732BEFE27}" type="presParOf" srcId="{4649368A-E947-42DC-9187-919FE0220949}" destId="{FBE8CBF8-80BC-4567-BAC6-139614F1C2EE}" srcOrd="2" destOrd="0" presId="urn:microsoft.com/office/officeart/2018/2/layout/IconVerticalSolidList"/>
    <dgm:cxn modelId="{3B8C44F3-1FC3-48EA-9EDD-8FA4EEECE34C}" type="presParOf" srcId="{4649368A-E947-42DC-9187-919FE0220949}" destId="{91F12E27-530B-486F-A61E-8CA430036562}" srcOrd="3" destOrd="0" presId="urn:microsoft.com/office/officeart/2018/2/layout/IconVerticalSolidList"/>
    <dgm:cxn modelId="{81592FD4-3478-4238-B18B-65720324BA26}" type="presParOf" srcId="{32708A6A-A80E-4FB4-B49A-BCA007797F3F}" destId="{92132F88-0B2C-437C-9989-95A6CADC3758}" srcOrd="3" destOrd="0" presId="urn:microsoft.com/office/officeart/2018/2/layout/IconVerticalSolidList"/>
    <dgm:cxn modelId="{FFAD8F19-0B55-4242-9844-70D63149B8F9}" type="presParOf" srcId="{32708A6A-A80E-4FB4-B49A-BCA007797F3F}" destId="{277F8467-5FF1-4E3F-A201-EE6C921FBE1A}" srcOrd="4" destOrd="0" presId="urn:microsoft.com/office/officeart/2018/2/layout/IconVerticalSolidList"/>
    <dgm:cxn modelId="{77D8D40A-8D44-47A8-B07D-3667CFF3123C}" type="presParOf" srcId="{277F8467-5FF1-4E3F-A201-EE6C921FBE1A}" destId="{A1622107-71EE-4280-8A95-11A19A448113}" srcOrd="0" destOrd="0" presId="urn:microsoft.com/office/officeart/2018/2/layout/IconVerticalSolidList"/>
    <dgm:cxn modelId="{1D31B99D-6A2F-484E-8C91-FEFE501304D5}" type="presParOf" srcId="{277F8467-5FF1-4E3F-A201-EE6C921FBE1A}" destId="{60389726-DE80-428E-9478-FCF19860D3FD}" srcOrd="1" destOrd="0" presId="urn:microsoft.com/office/officeart/2018/2/layout/IconVerticalSolidList"/>
    <dgm:cxn modelId="{A38781B9-91C8-46F5-8BD0-2E5FC3EAAD7D}" type="presParOf" srcId="{277F8467-5FF1-4E3F-A201-EE6C921FBE1A}" destId="{1D09136A-142C-4BDD-98B2-976D317F8207}" srcOrd="2" destOrd="0" presId="urn:microsoft.com/office/officeart/2018/2/layout/IconVerticalSolidList"/>
    <dgm:cxn modelId="{8E5CC086-3800-4CFA-BB05-3E3C126E9DF3}" type="presParOf" srcId="{277F8467-5FF1-4E3F-A201-EE6C921FBE1A}" destId="{A3242E07-C535-49E2-AECD-32080CC49627}"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101DDA9-7A60-4672-9408-037B8BF0F7EA}" type="doc">
      <dgm:prSet loTypeId="urn:microsoft.com/office/officeart/2018/2/layout/IconVerticalSolidList" loCatId="icon" qsTypeId="urn:microsoft.com/office/officeart/2005/8/quickstyle/simple1" qsCatId="simple" csTypeId="urn:microsoft.com/office/officeart/2018/5/colors/Iconchunking_neutralbg_accent3_2" csCatId="accent3" phldr="1"/>
      <dgm:spPr/>
      <dgm:t>
        <a:bodyPr/>
        <a:lstStyle/>
        <a:p>
          <a:endParaRPr lang="en-US"/>
        </a:p>
      </dgm:t>
    </dgm:pt>
    <dgm:pt modelId="{061C9828-AADE-446B-A5B6-1B930C8B1DE8}">
      <dgm:prSet/>
      <dgm:spPr/>
      <dgm:t>
        <a:bodyPr/>
        <a:lstStyle/>
        <a:p>
          <a:pPr>
            <a:lnSpc>
              <a:spcPct val="100000"/>
            </a:lnSpc>
          </a:pPr>
          <a:r>
            <a:rPr lang="en-CA" b="1" dirty="0"/>
            <a:t>Initially this method started out as a Lean Manufacturing Framework , which was originally conceptualized and used by Toyota Production System.  Originally used only for manufacturing operations, it was later ‘adapted and adopted’ for other development processes. Most notable of all was the software development industry</a:t>
          </a:r>
          <a:r>
            <a:rPr lang="en-CA" dirty="0"/>
            <a:t>. </a:t>
          </a:r>
          <a:endParaRPr lang="en-US" dirty="0"/>
        </a:p>
      </dgm:t>
    </dgm:pt>
    <dgm:pt modelId="{2C610A2C-B199-42AC-952F-4FEBAF5ABA94}" type="parTrans" cxnId="{B83BA7AA-345D-4263-858A-E38B82D4B7A3}">
      <dgm:prSet/>
      <dgm:spPr/>
      <dgm:t>
        <a:bodyPr/>
        <a:lstStyle/>
        <a:p>
          <a:endParaRPr lang="en-US"/>
        </a:p>
      </dgm:t>
    </dgm:pt>
    <dgm:pt modelId="{ED7FA426-716D-40BC-BC3D-2B1DDFDC3AA9}" type="sibTrans" cxnId="{B83BA7AA-345D-4263-858A-E38B82D4B7A3}">
      <dgm:prSet/>
      <dgm:spPr/>
      <dgm:t>
        <a:bodyPr/>
        <a:lstStyle/>
        <a:p>
          <a:endParaRPr lang="en-US"/>
        </a:p>
      </dgm:t>
    </dgm:pt>
    <dgm:pt modelId="{3EBA7695-F62B-434C-A920-507DE7153E48}">
      <dgm:prSet/>
      <dgm:spPr/>
      <dgm:t>
        <a:bodyPr/>
        <a:lstStyle/>
        <a:p>
          <a:pPr>
            <a:lnSpc>
              <a:spcPct val="100000"/>
            </a:lnSpc>
          </a:pPr>
          <a:r>
            <a:rPr lang="en-CA" b="1" dirty="0"/>
            <a:t>Kanban has 4 Core Practices:</a:t>
          </a:r>
          <a:endParaRPr lang="en-US" b="1" dirty="0"/>
        </a:p>
      </dgm:t>
    </dgm:pt>
    <dgm:pt modelId="{8093595B-3D3C-437D-B702-E393960CBE65}" type="parTrans" cxnId="{57CF080D-5546-4B6F-90B0-C0E6D9E74AC0}">
      <dgm:prSet/>
      <dgm:spPr/>
      <dgm:t>
        <a:bodyPr/>
        <a:lstStyle/>
        <a:p>
          <a:endParaRPr lang="en-US"/>
        </a:p>
      </dgm:t>
    </dgm:pt>
    <dgm:pt modelId="{8512A8CD-D369-4774-B60D-D245753015CF}" type="sibTrans" cxnId="{57CF080D-5546-4B6F-90B0-C0E6D9E74AC0}">
      <dgm:prSet/>
      <dgm:spPr/>
      <dgm:t>
        <a:bodyPr/>
        <a:lstStyle/>
        <a:p>
          <a:endParaRPr lang="en-US"/>
        </a:p>
      </dgm:t>
    </dgm:pt>
    <dgm:pt modelId="{6B86CA6B-C989-493B-B590-D6174253D312}">
      <dgm:prSet/>
      <dgm:spPr/>
      <dgm:t>
        <a:bodyPr/>
        <a:lstStyle/>
        <a:p>
          <a:pPr>
            <a:lnSpc>
              <a:spcPct val="100000"/>
            </a:lnSpc>
          </a:pPr>
          <a:r>
            <a:rPr lang="en-CA" b="1" dirty="0"/>
            <a:t>Principle 1: Start with What You Do Now </a:t>
          </a:r>
          <a:endParaRPr lang="en-US" b="1" dirty="0"/>
        </a:p>
      </dgm:t>
    </dgm:pt>
    <dgm:pt modelId="{094F980F-EA31-444A-899F-3A16D4E3C175}" type="parTrans" cxnId="{BDDE95E3-BE7E-46F3-8451-15FDE73B1737}">
      <dgm:prSet/>
      <dgm:spPr/>
      <dgm:t>
        <a:bodyPr/>
        <a:lstStyle/>
        <a:p>
          <a:endParaRPr lang="en-US"/>
        </a:p>
      </dgm:t>
    </dgm:pt>
    <dgm:pt modelId="{CFB174EA-3060-4033-9A44-D99F4C3AF944}" type="sibTrans" cxnId="{BDDE95E3-BE7E-46F3-8451-15FDE73B1737}">
      <dgm:prSet/>
      <dgm:spPr/>
      <dgm:t>
        <a:bodyPr/>
        <a:lstStyle/>
        <a:p>
          <a:endParaRPr lang="en-US"/>
        </a:p>
      </dgm:t>
    </dgm:pt>
    <dgm:pt modelId="{0E41C04C-6A12-4B05-B029-01D1A3CE552F}">
      <dgm:prSet/>
      <dgm:spPr/>
      <dgm:t>
        <a:bodyPr/>
        <a:lstStyle/>
        <a:p>
          <a:pPr>
            <a:lnSpc>
              <a:spcPct val="100000"/>
            </a:lnSpc>
          </a:pPr>
          <a:r>
            <a:rPr lang="en-CA" b="1" dirty="0"/>
            <a:t>The flexibility allows it to be applied on top of other workflows , systems and business processes. This while not disrupting any patterns nor ongoing workflows. </a:t>
          </a:r>
          <a:endParaRPr lang="en-US" b="1" dirty="0"/>
        </a:p>
      </dgm:t>
    </dgm:pt>
    <dgm:pt modelId="{F5EAAA33-0F06-4444-B629-32B0909AED18}" type="parTrans" cxnId="{CA72B545-2FD9-4DB1-BE72-D270E0C8522F}">
      <dgm:prSet/>
      <dgm:spPr/>
      <dgm:t>
        <a:bodyPr/>
        <a:lstStyle/>
        <a:p>
          <a:endParaRPr lang="en-US"/>
        </a:p>
      </dgm:t>
    </dgm:pt>
    <dgm:pt modelId="{967FCDCB-C62C-47F5-B1EC-82C391F824B9}" type="sibTrans" cxnId="{CA72B545-2FD9-4DB1-BE72-D270E0C8522F}">
      <dgm:prSet/>
      <dgm:spPr/>
      <dgm:t>
        <a:bodyPr/>
        <a:lstStyle/>
        <a:p>
          <a:endParaRPr lang="en-US"/>
        </a:p>
      </dgm:t>
    </dgm:pt>
    <dgm:pt modelId="{F1D7C762-84C7-4FE6-9E1E-5779EE2F43BF}">
      <dgm:prSet/>
      <dgm:spPr/>
      <dgm:t>
        <a:bodyPr/>
        <a:lstStyle/>
        <a:p>
          <a:pPr>
            <a:lnSpc>
              <a:spcPct val="100000"/>
            </a:lnSpc>
          </a:pPr>
          <a:r>
            <a:rPr lang="en-CA" b="1" dirty="0"/>
            <a:t>Principle 2:  Agree to Pursue Incremental, Evolutionary Change</a:t>
          </a:r>
          <a:br>
            <a:rPr lang="en-CA" b="1" dirty="0"/>
          </a:br>
          <a:r>
            <a:rPr lang="en-CA" b="1" dirty="0"/>
            <a:t>Having massive nor sweeping changes is absolutely not a part of Kanban. The contrary is being promoted, which means having small, incremental changes and gives the organization enough time to adapt/adjust.</a:t>
          </a:r>
          <a:endParaRPr lang="en-US" b="1" dirty="0"/>
        </a:p>
      </dgm:t>
    </dgm:pt>
    <dgm:pt modelId="{DB6FDC20-3541-4AB7-942C-8649FEDE6536}" type="parTrans" cxnId="{DA448402-FC12-49D3-AC3D-491E337B79F6}">
      <dgm:prSet/>
      <dgm:spPr/>
      <dgm:t>
        <a:bodyPr/>
        <a:lstStyle/>
        <a:p>
          <a:endParaRPr lang="en-US"/>
        </a:p>
      </dgm:t>
    </dgm:pt>
    <dgm:pt modelId="{08B328B8-26AD-4A7A-BDF9-287B43FCBEFC}" type="sibTrans" cxnId="{DA448402-FC12-49D3-AC3D-491E337B79F6}">
      <dgm:prSet/>
      <dgm:spPr/>
      <dgm:t>
        <a:bodyPr/>
        <a:lstStyle/>
        <a:p>
          <a:endParaRPr lang="en-US"/>
        </a:p>
      </dgm:t>
    </dgm:pt>
    <dgm:pt modelId="{53A1A3BF-7E43-4A50-840B-AD6AA7DC8808}" type="pres">
      <dgm:prSet presAssocID="{3101DDA9-7A60-4672-9408-037B8BF0F7EA}" presName="root" presStyleCnt="0">
        <dgm:presLayoutVars>
          <dgm:dir/>
          <dgm:resizeHandles val="exact"/>
        </dgm:presLayoutVars>
      </dgm:prSet>
      <dgm:spPr/>
    </dgm:pt>
    <dgm:pt modelId="{0B6F2043-E966-455B-B912-BE44CB521FFC}" type="pres">
      <dgm:prSet presAssocID="{061C9828-AADE-446B-A5B6-1B930C8B1DE8}" presName="compNode" presStyleCnt="0"/>
      <dgm:spPr/>
    </dgm:pt>
    <dgm:pt modelId="{C0956322-C55D-43A1-8BA7-8C554D894037}" type="pres">
      <dgm:prSet presAssocID="{061C9828-AADE-446B-A5B6-1B930C8B1DE8}" presName="bgRect" presStyleLbl="bgShp" presStyleIdx="0" presStyleCnt="5"/>
      <dgm:spPr/>
    </dgm:pt>
    <dgm:pt modelId="{5648B818-3A66-4FE1-A368-69ED10865BF1}" type="pres">
      <dgm:prSet presAssocID="{061C9828-AADE-446B-A5B6-1B930C8B1DE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DA0E6041-8CCB-4C3A-859E-80C074790AD4}" type="pres">
      <dgm:prSet presAssocID="{061C9828-AADE-446B-A5B6-1B930C8B1DE8}" presName="spaceRect" presStyleCnt="0"/>
      <dgm:spPr/>
    </dgm:pt>
    <dgm:pt modelId="{4C6E7BA1-B387-4669-AA91-A401A3633F1D}" type="pres">
      <dgm:prSet presAssocID="{061C9828-AADE-446B-A5B6-1B930C8B1DE8}" presName="parTx" presStyleLbl="revTx" presStyleIdx="0" presStyleCnt="5">
        <dgm:presLayoutVars>
          <dgm:chMax val="0"/>
          <dgm:chPref val="0"/>
        </dgm:presLayoutVars>
      </dgm:prSet>
      <dgm:spPr/>
    </dgm:pt>
    <dgm:pt modelId="{1BC926D6-AD53-4E8A-B4BD-7D72C54F7E7F}" type="pres">
      <dgm:prSet presAssocID="{ED7FA426-716D-40BC-BC3D-2B1DDFDC3AA9}" presName="sibTrans" presStyleCnt="0"/>
      <dgm:spPr/>
    </dgm:pt>
    <dgm:pt modelId="{15D7702C-4FAC-48B0-849D-5B990F311A6D}" type="pres">
      <dgm:prSet presAssocID="{3EBA7695-F62B-434C-A920-507DE7153E48}" presName="compNode" presStyleCnt="0"/>
      <dgm:spPr/>
    </dgm:pt>
    <dgm:pt modelId="{6E944748-8C8B-42C4-8CC8-E3A6ABB3B7C1}" type="pres">
      <dgm:prSet presAssocID="{3EBA7695-F62B-434C-A920-507DE7153E48}" presName="bgRect" presStyleLbl="bgShp" presStyleIdx="1" presStyleCnt="5"/>
      <dgm:spPr/>
    </dgm:pt>
    <dgm:pt modelId="{F0EF85AD-FE2B-4321-83D8-97AF054EF522}" type="pres">
      <dgm:prSet presAssocID="{3EBA7695-F62B-434C-A920-507DE7153E48}"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epeat"/>
        </a:ext>
      </dgm:extLst>
    </dgm:pt>
    <dgm:pt modelId="{484F6E1A-93ED-4D8A-8EA8-2A09BE588791}" type="pres">
      <dgm:prSet presAssocID="{3EBA7695-F62B-434C-A920-507DE7153E48}" presName="spaceRect" presStyleCnt="0"/>
      <dgm:spPr/>
    </dgm:pt>
    <dgm:pt modelId="{14FDB15D-6101-4E83-9079-5473330A33F0}" type="pres">
      <dgm:prSet presAssocID="{3EBA7695-F62B-434C-A920-507DE7153E48}" presName="parTx" presStyleLbl="revTx" presStyleIdx="1" presStyleCnt="5">
        <dgm:presLayoutVars>
          <dgm:chMax val="0"/>
          <dgm:chPref val="0"/>
        </dgm:presLayoutVars>
      </dgm:prSet>
      <dgm:spPr/>
    </dgm:pt>
    <dgm:pt modelId="{8511E572-9738-4474-8080-2C6F19C26C61}" type="pres">
      <dgm:prSet presAssocID="{8512A8CD-D369-4774-B60D-D245753015CF}" presName="sibTrans" presStyleCnt="0"/>
      <dgm:spPr/>
    </dgm:pt>
    <dgm:pt modelId="{F43B1F87-092C-48AC-ACBC-7B18C1D6EFFF}" type="pres">
      <dgm:prSet presAssocID="{6B86CA6B-C989-493B-B590-D6174253D312}" presName="compNode" presStyleCnt="0"/>
      <dgm:spPr/>
    </dgm:pt>
    <dgm:pt modelId="{46BC82C1-BA9B-4F82-9CFC-8EDFF8CCB58A}" type="pres">
      <dgm:prSet presAssocID="{6B86CA6B-C989-493B-B590-D6174253D312}" presName="bgRect" presStyleLbl="bgShp" presStyleIdx="2" presStyleCnt="5"/>
      <dgm:spPr/>
    </dgm:pt>
    <dgm:pt modelId="{3578335B-5BB6-4D9C-94B2-EAF39B9AB94A}" type="pres">
      <dgm:prSet presAssocID="{6B86CA6B-C989-493B-B590-D6174253D312}"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Quotes"/>
        </a:ext>
      </dgm:extLst>
    </dgm:pt>
    <dgm:pt modelId="{007080F5-6512-464F-81E1-860C60984341}" type="pres">
      <dgm:prSet presAssocID="{6B86CA6B-C989-493B-B590-D6174253D312}" presName="spaceRect" presStyleCnt="0"/>
      <dgm:spPr/>
    </dgm:pt>
    <dgm:pt modelId="{F3483516-F00E-42EF-86B4-A5AF8ECE93B9}" type="pres">
      <dgm:prSet presAssocID="{6B86CA6B-C989-493B-B590-D6174253D312}" presName="parTx" presStyleLbl="revTx" presStyleIdx="2" presStyleCnt="5">
        <dgm:presLayoutVars>
          <dgm:chMax val="0"/>
          <dgm:chPref val="0"/>
        </dgm:presLayoutVars>
      </dgm:prSet>
      <dgm:spPr/>
    </dgm:pt>
    <dgm:pt modelId="{ED07901B-857C-4BAC-A51B-CB1B2DC61F0B}" type="pres">
      <dgm:prSet presAssocID="{CFB174EA-3060-4033-9A44-D99F4C3AF944}" presName="sibTrans" presStyleCnt="0"/>
      <dgm:spPr/>
    </dgm:pt>
    <dgm:pt modelId="{52122E13-A64F-49B8-9876-74465EB6A4C3}" type="pres">
      <dgm:prSet presAssocID="{0E41C04C-6A12-4B05-B029-01D1A3CE552F}" presName="compNode" presStyleCnt="0"/>
      <dgm:spPr/>
    </dgm:pt>
    <dgm:pt modelId="{B978E143-8C5F-4091-A0FC-D395788B3880}" type="pres">
      <dgm:prSet presAssocID="{0E41C04C-6A12-4B05-B029-01D1A3CE552F}" presName="bgRect" presStyleLbl="bgShp" presStyleIdx="3" presStyleCnt="5"/>
      <dgm:spPr/>
    </dgm:pt>
    <dgm:pt modelId="{1D8E2B87-9ED9-4F0A-98CA-5FDD4625CED5}" type="pres">
      <dgm:prSet presAssocID="{0E41C04C-6A12-4B05-B029-01D1A3CE552F}"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lowchart"/>
        </a:ext>
      </dgm:extLst>
    </dgm:pt>
    <dgm:pt modelId="{A84C9ABD-9397-411D-9281-9F233CCEB155}" type="pres">
      <dgm:prSet presAssocID="{0E41C04C-6A12-4B05-B029-01D1A3CE552F}" presName="spaceRect" presStyleCnt="0"/>
      <dgm:spPr/>
    </dgm:pt>
    <dgm:pt modelId="{6FF6B5D3-DC15-4C7B-857A-91E82559E943}" type="pres">
      <dgm:prSet presAssocID="{0E41C04C-6A12-4B05-B029-01D1A3CE552F}" presName="parTx" presStyleLbl="revTx" presStyleIdx="3" presStyleCnt="5">
        <dgm:presLayoutVars>
          <dgm:chMax val="0"/>
          <dgm:chPref val="0"/>
        </dgm:presLayoutVars>
      </dgm:prSet>
      <dgm:spPr/>
    </dgm:pt>
    <dgm:pt modelId="{07FE45E1-0DEF-4571-88EE-21E68F7891AA}" type="pres">
      <dgm:prSet presAssocID="{967FCDCB-C62C-47F5-B1EC-82C391F824B9}" presName="sibTrans" presStyleCnt="0"/>
      <dgm:spPr/>
    </dgm:pt>
    <dgm:pt modelId="{753D1D21-7A49-4484-B707-7F6E529438A5}" type="pres">
      <dgm:prSet presAssocID="{F1D7C762-84C7-4FE6-9E1E-5779EE2F43BF}" presName="compNode" presStyleCnt="0"/>
      <dgm:spPr/>
    </dgm:pt>
    <dgm:pt modelId="{2ED9DFC9-A862-4A56-BCE1-EC451B22562F}" type="pres">
      <dgm:prSet presAssocID="{F1D7C762-84C7-4FE6-9E1E-5779EE2F43BF}" presName="bgRect" presStyleLbl="bgShp" presStyleIdx="4" presStyleCnt="5"/>
      <dgm:spPr/>
    </dgm:pt>
    <dgm:pt modelId="{789A3C33-3986-431B-AEFF-8DCAEBFB7FAB}" type="pres">
      <dgm:prSet presAssocID="{F1D7C762-84C7-4FE6-9E1E-5779EE2F43BF}"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Workflow"/>
        </a:ext>
      </dgm:extLst>
    </dgm:pt>
    <dgm:pt modelId="{2392402B-F825-4037-9100-5D53DCA9840A}" type="pres">
      <dgm:prSet presAssocID="{F1D7C762-84C7-4FE6-9E1E-5779EE2F43BF}" presName="spaceRect" presStyleCnt="0"/>
      <dgm:spPr/>
    </dgm:pt>
    <dgm:pt modelId="{AA45E71D-4174-452C-87A6-CAE0BCBE6466}" type="pres">
      <dgm:prSet presAssocID="{F1D7C762-84C7-4FE6-9E1E-5779EE2F43BF}" presName="parTx" presStyleLbl="revTx" presStyleIdx="4" presStyleCnt="5">
        <dgm:presLayoutVars>
          <dgm:chMax val="0"/>
          <dgm:chPref val="0"/>
        </dgm:presLayoutVars>
      </dgm:prSet>
      <dgm:spPr/>
    </dgm:pt>
  </dgm:ptLst>
  <dgm:cxnLst>
    <dgm:cxn modelId="{DA448402-FC12-49D3-AC3D-491E337B79F6}" srcId="{3101DDA9-7A60-4672-9408-037B8BF0F7EA}" destId="{F1D7C762-84C7-4FE6-9E1E-5779EE2F43BF}" srcOrd="4" destOrd="0" parTransId="{DB6FDC20-3541-4AB7-942C-8649FEDE6536}" sibTransId="{08B328B8-26AD-4A7A-BDF9-287B43FCBEFC}"/>
    <dgm:cxn modelId="{57CF080D-5546-4B6F-90B0-C0E6D9E74AC0}" srcId="{3101DDA9-7A60-4672-9408-037B8BF0F7EA}" destId="{3EBA7695-F62B-434C-A920-507DE7153E48}" srcOrd="1" destOrd="0" parTransId="{8093595B-3D3C-437D-B702-E393960CBE65}" sibTransId="{8512A8CD-D369-4774-B60D-D245753015CF}"/>
    <dgm:cxn modelId="{76B5193F-7856-4885-9B40-7B99F5DF886B}" type="presOf" srcId="{3101DDA9-7A60-4672-9408-037B8BF0F7EA}" destId="{53A1A3BF-7E43-4A50-840B-AD6AA7DC8808}" srcOrd="0" destOrd="0" presId="urn:microsoft.com/office/officeart/2018/2/layout/IconVerticalSolidList"/>
    <dgm:cxn modelId="{CA72B545-2FD9-4DB1-BE72-D270E0C8522F}" srcId="{3101DDA9-7A60-4672-9408-037B8BF0F7EA}" destId="{0E41C04C-6A12-4B05-B029-01D1A3CE552F}" srcOrd="3" destOrd="0" parTransId="{F5EAAA33-0F06-4444-B629-32B0909AED18}" sibTransId="{967FCDCB-C62C-47F5-B1EC-82C391F824B9}"/>
    <dgm:cxn modelId="{C471AB57-14FE-49A1-9517-A29ADCBE590D}" type="presOf" srcId="{061C9828-AADE-446B-A5B6-1B930C8B1DE8}" destId="{4C6E7BA1-B387-4669-AA91-A401A3633F1D}" srcOrd="0" destOrd="0" presId="urn:microsoft.com/office/officeart/2018/2/layout/IconVerticalSolidList"/>
    <dgm:cxn modelId="{AAF8577C-539A-43C1-B071-EC741BD6D30D}" type="presOf" srcId="{F1D7C762-84C7-4FE6-9E1E-5779EE2F43BF}" destId="{AA45E71D-4174-452C-87A6-CAE0BCBE6466}" srcOrd="0" destOrd="0" presId="urn:microsoft.com/office/officeart/2018/2/layout/IconVerticalSolidList"/>
    <dgm:cxn modelId="{E987A09C-8F56-45BE-AAF3-1FB321968378}" type="presOf" srcId="{6B86CA6B-C989-493B-B590-D6174253D312}" destId="{F3483516-F00E-42EF-86B4-A5AF8ECE93B9}" srcOrd="0" destOrd="0" presId="urn:microsoft.com/office/officeart/2018/2/layout/IconVerticalSolidList"/>
    <dgm:cxn modelId="{B83BA7AA-345D-4263-858A-E38B82D4B7A3}" srcId="{3101DDA9-7A60-4672-9408-037B8BF0F7EA}" destId="{061C9828-AADE-446B-A5B6-1B930C8B1DE8}" srcOrd="0" destOrd="0" parTransId="{2C610A2C-B199-42AC-952F-4FEBAF5ABA94}" sibTransId="{ED7FA426-716D-40BC-BC3D-2B1DDFDC3AA9}"/>
    <dgm:cxn modelId="{7BF7C9DA-A43B-4F04-B8EA-1D0F9A1A0992}" type="presOf" srcId="{0E41C04C-6A12-4B05-B029-01D1A3CE552F}" destId="{6FF6B5D3-DC15-4C7B-857A-91E82559E943}" srcOrd="0" destOrd="0" presId="urn:microsoft.com/office/officeart/2018/2/layout/IconVerticalSolidList"/>
    <dgm:cxn modelId="{BDDE95E3-BE7E-46F3-8451-15FDE73B1737}" srcId="{3101DDA9-7A60-4672-9408-037B8BF0F7EA}" destId="{6B86CA6B-C989-493B-B590-D6174253D312}" srcOrd="2" destOrd="0" parTransId="{094F980F-EA31-444A-899F-3A16D4E3C175}" sibTransId="{CFB174EA-3060-4033-9A44-D99F4C3AF944}"/>
    <dgm:cxn modelId="{3599B3F6-3A52-4B32-B33F-21FA1B136C3A}" type="presOf" srcId="{3EBA7695-F62B-434C-A920-507DE7153E48}" destId="{14FDB15D-6101-4E83-9079-5473330A33F0}" srcOrd="0" destOrd="0" presId="urn:microsoft.com/office/officeart/2018/2/layout/IconVerticalSolidList"/>
    <dgm:cxn modelId="{36A84B23-5573-4C4B-859C-5D7F07319DAD}" type="presParOf" srcId="{53A1A3BF-7E43-4A50-840B-AD6AA7DC8808}" destId="{0B6F2043-E966-455B-B912-BE44CB521FFC}" srcOrd="0" destOrd="0" presId="urn:microsoft.com/office/officeart/2018/2/layout/IconVerticalSolidList"/>
    <dgm:cxn modelId="{9FCD5A84-F3BC-4A76-8307-600F27C1B130}" type="presParOf" srcId="{0B6F2043-E966-455B-B912-BE44CB521FFC}" destId="{C0956322-C55D-43A1-8BA7-8C554D894037}" srcOrd="0" destOrd="0" presId="urn:microsoft.com/office/officeart/2018/2/layout/IconVerticalSolidList"/>
    <dgm:cxn modelId="{06748C09-222D-41AA-817B-A974481BEE2E}" type="presParOf" srcId="{0B6F2043-E966-455B-B912-BE44CB521FFC}" destId="{5648B818-3A66-4FE1-A368-69ED10865BF1}" srcOrd="1" destOrd="0" presId="urn:microsoft.com/office/officeart/2018/2/layout/IconVerticalSolidList"/>
    <dgm:cxn modelId="{601548C1-7922-449C-BF4C-4880DE75878D}" type="presParOf" srcId="{0B6F2043-E966-455B-B912-BE44CB521FFC}" destId="{DA0E6041-8CCB-4C3A-859E-80C074790AD4}" srcOrd="2" destOrd="0" presId="urn:microsoft.com/office/officeart/2018/2/layout/IconVerticalSolidList"/>
    <dgm:cxn modelId="{AE15D1C1-F1CC-4856-AB51-D0DAA561B0F0}" type="presParOf" srcId="{0B6F2043-E966-455B-B912-BE44CB521FFC}" destId="{4C6E7BA1-B387-4669-AA91-A401A3633F1D}" srcOrd="3" destOrd="0" presId="urn:microsoft.com/office/officeart/2018/2/layout/IconVerticalSolidList"/>
    <dgm:cxn modelId="{3999FFD4-D7A7-451F-8C25-753CA89D9476}" type="presParOf" srcId="{53A1A3BF-7E43-4A50-840B-AD6AA7DC8808}" destId="{1BC926D6-AD53-4E8A-B4BD-7D72C54F7E7F}" srcOrd="1" destOrd="0" presId="urn:microsoft.com/office/officeart/2018/2/layout/IconVerticalSolidList"/>
    <dgm:cxn modelId="{F8529082-C598-4A62-8B4D-1421FB9E8A2D}" type="presParOf" srcId="{53A1A3BF-7E43-4A50-840B-AD6AA7DC8808}" destId="{15D7702C-4FAC-48B0-849D-5B990F311A6D}" srcOrd="2" destOrd="0" presId="urn:microsoft.com/office/officeart/2018/2/layout/IconVerticalSolidList"/>
    <dgm:cxn modelId="{4FC0DF8D-BAAF-4FB0-BD03-A936BBE5AA94}" type="presParOf" srcId="{15D7702C-4FAC-48B0-849D-5B990F311A6D}" destId="{6E944748-8C8B-42C4-8CC8-E3A6ABB3B7C1}" srcOrd="0" destOrd="0" presId="urn:microsoft.com/office/officeart/2018/2/layout/IconVerticalSolidList"/>
    <dgm:cxn modelId="{5F11E2CD-ED9A-43B3-9AB9-7C46E4192A2A}" type="presParOf" srcId="{15D7702C-4FAC-48B0-849D-5B990F311A6D}" destId="{F0EF85AD-FE2B-4321-83D8-97AF054EF522}" srcOrd="1" destOrd="0" presId="urn:microsoft.com/office/officeart/2018/2/layout/IconVerticalSolidList"/>
    <dgm:cxn modelId="{7B98DB58-6BDE-4A24-827F-941BFA0BC8B2}" type="presParOf" srcId="{15D7702C-4FAC-48B0-849D-5B990F311A6D}" destId="{484F6E1A-93ED-4D8A-8EA8-2A09BE588791}" srcOrd="2" destOrd="0" presId="urn:microsoft.com/office/officeart/2018/2/layout/IconVerticalSolidList"/>
    <dgm:cxn modelId="{94B94EDC-0C5F-4F3E-9619-1230AFCA9E50}" type="presParOf" srcId="{15D7702C-4FAC-48B0-849D-5B990F311A6D}" destId="{14FDB15D-6101-4E83-9079-5473330A33F0}" srcOrd="3" destOrd="0" presId="urn:microsoft.com/office/officeart/2018/2/layout/IconVerticalSolidList"/>
    <dgm:cxn modelId="{0601F3AB-ACB7-4CF8-A3AE-D4F9FED1A4FD}" type="presParOf" srcId="{53A1A3BF-7E43-4A50-840B-AD6AA7DC8808}" destId="{8511E572-9738-4474-8080-2C6F19C26C61}" srcOrd="3" destOrd="0" presId="urn:microsoft.com/office/officeart/2018/2/layout/IconVerticalSolidList"/>
    <dgm:cxn modelId="{1350E171-C817-4CF0-B2FC-F672D58A4BA9}" type="presParOf" srcId="{53A1A3BF-7E43-4A50-840B-AD6AA7DC8808}" destId="{F43B1F87-092C-48AC-ACBC-7B18C1D6EFFF}" srcOrd="4" destOrd="0" presId="urn:microsoft.com/office/officeart/2018/2/layout/IconVerticalSolidList"/>
    <dgm:cxn modelId="{4574CB91-C5D6-4FEF-8E1A-A97BED64B361}" type="presParOf" srcId="{F43B1F87-092C-48AC-ACBC-7B18C1D6EFFF}" destId="{46BC82C1-BA9B-4F82-9CFC-8EDFF8CCB58A}" srcOrd="0" destOrd="0" presId="urn:microsoft.com/office/officeart/2018/2/layout/IconVerticalSolidList"/>
    <dgm:cxn modelId="{53EB4B13-8CC5-4249-8A2C-7D6E4532D251}" type="presParOf" srcId="{F43B1F87-092C-48AC-ACBC-7B18C1D6EFFF}" destId="{3578335B-5BB6-4D9C-94B2-EAF39B9AB94A}" srcOrd="1" destOrd="0" presId="urn:microsoft.com/office/officeart/2018/2/layout/IconVerticalSolidList"/>
    <dgm:cxn modelId="{A67DC502-CC9B-442D-98FA-37AAB74FA330}" type="presParOf" srcId="{F43B1F87-092C-48AC-ACBC-7B18C1D6EFFF}" destId="{007080F5-6512-464F-81E1-860C60984341}" srcOrd="2" destOrd="0" presId="urn:microsoft.com/office/officeart/2018/2/layout/IconVerticalSolidList"/>
    <dgm:cxn modelId="{77AF7222-281E-4BDA-9983-86217EBE21B8}" type="presParOf" srcId="{F43B1F87-092C-48AC-ACBC-7B18C1D6EFFF}" destId="{F3483516-F00E-42EF-86B4-A5AF8ECE93B9}" srcOrd="3" destOrd="0" presId="urn:microsoft.com/office/officeart/2018/2/layout/IconVerticalSolidList"/>
    <dgm:cxn modelId="{8CB826C6-5CA9-4C53-A133-C5BE93D4AE8A}" type="presParOf" srcId="{53A1A3BF-7E43-4A50-840B-AD6AA7DC8808}" destId="{ED07901B-857C-4BAC-A51B-CB1B2DC61F0B}" srcOrd="5" destOrd="0" presId="urn:microsoft.com/office/officeart/2018/2/layout/IconVerticalSolidList"/>
    <dgm:cxn modelId="{9C93032D-8FA8-469E-BB72-0AE65EA68D95}" type="presParOf" srcId="{53A1A3BF-7E43-4A50-840B-AD6AA7DC8808}" destId="{52122E13-A64F-49B8-9876-74465EB6A4C3}" srcOrd="6" destOrd="0" presId="urn:microsoft.com/office/officeart/2018/2/layout/IconVerticalSolidList"/>
    <dgm:cxn modelId="{639B9319-AD50-4F18-9592-4194142EC04C}" type="presParOf" srcId="{52122E13-A64F-49B8-9876-74465EB6A4C3}" destId="{B978E143-8C5F-4091-A0FC-D395788B3880}" srcOrd="0" destOrd="0" presId="urn:microsoft.com/office/officeart/2018/2/layout/IconVerticalSolidList"/>
    <dgm:cxn modelId="{A7127797-8849-4157-8A5F-39C2C7A5C9B1}" type="presParOf" srcId="{52122E13-A64F-49B8-9876-74465EB6A4C3}" destId="{1D8E2B87-9ED9-4F0A-98CA-5FDD4625CED5}" srcOrd="1" destOrd="0" presId="urn:microsoft.com/office/officeart/2018/2/layout/IconVerticalSolidList"/>
    <dgm:cxn modelId="{CCB2C2D2-0203-47CD-820B-E25B47036F54}" type="presParOf" srcId="{52122E13-A64F-49B8-9876-74465EB6A4C3}" destId="{A84C9ABD-9397-411D-9281-9F233CCEB155}" srcOrd="2" destOrd="0" presId="urn:microsoft.com/office/officeart/2018/2/layout/IconVerticalSolidList"/>
    <dgm:cxn modelId="{A076A028-33D4-4551-8EFC-C6CD1F0D2D0B}" type="presParOf" srcId="{52122E13-A64F-49B8-9876-74465EB6A4C3}" destId="{6FF6B5D3-DC15-4C7B-857A-91E82559E943}" srcOrd="3" destOrd="0" presId="urn:microsoft.com/office/officeart/2018/2/layout/IconVerticalSolidList"/>
    <dgm:cxn modelId="{E0100383-9ED3-4679-BB45-74ABD5EFCAA9}" type="presParOf" srcId="{53A1A3BF-7E43-4A50-840B-AD6AA7DC8808}" destId="{07FE45E1-0DEF-4571-88EE-21E68F7891AA}" srcOrd="7" destOrd="0" presId="urn:microsoft.com/office/officeart/2018/2/layout/IconVerticalSolidList"/>
    <dgm:cxn modelId="{F5BC6841-61BB-4C9C-B46A-930AC89E5CD1}" type="presParOf" srcId="{53A1A3BF-7E43-4A50-840B-AD6AA7DC8808}" destId="{753D1D21-7A49-4484-B707-7F6E529438A5}" srcOrd="8" destOrd="0" presId="urn:microsoft.com/office/officeart/2018/2/layout/IconVerticalSolidList"/>
    <dgm:cxn modelId="{13D9894F-FEA5-4391-AD38-1E62C78DAC12}" type="presParOf" srcId="{753D1D21-7A49-4484-B707-7F6E529438A5}" destId="{2ED9DFC9-A862-4A56-BCE1-EC451B22562F}" srcOrd="0" destOrd="0" presId="urn:microsoft.com/office/officeart/2018/2/layout/IconVerticalSolidList"/>
    <dgm:cxn modelId="{E9CC2FD5-2816-40A0-A947-7E26E7C5D068}" type="presParOf" srcId="{753D1D21-7A49-4484-B707-7F6E529438A5}" destId="{789A3C33-3986-431B-AEFF-8DCAEBFB7FAB}" srcOrd="1" destOrd="0" presId="urn:microsoft.com/office/officeart/2018/2/layout/IconVerticalSolidList"/>
    <dgm:cxn modelId="{E33992CD-8B53-4C13-A4F0-E751005E098D}" type="presParOf" srcId="{753D1D21-7A49-4484-B707-7F6E529438A5}" destId="{2392402B-F825-4037-9100-5D53DCA9840A}" srcOrd="2" destOrd="0" presId="urn:microsoft.com/office/officeart/2018/2/layout/IconVerticalSolidList"/>
    <dgm:cxn modelId="{111D289D-4822-4552-AB82-298A7434906D}" type="presParOf" srcId="{753D1D21-7A49-4484-B707-7F6E529438A5}" destId="{AA45E71D-4174-452C-87A6-CAE0BCBE6466}"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B4CE5E9-320E-4304-922B-F5A852A8849F}"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98F01899-565F-4585-BEF8-3D5D37B69520}">
      <dgm:prSet/>
      <dgm:spPr/>
      <dgm:t>
        <a:bodyPr/>
        <a:lstStyle/>
        <a:p>
          <a:r>
            <a:rPr lang="en-CA" b="1" dirty="0"/>
            <a:t>Proven to be very successful in a lot of corporations and organizations. </a:t>
          </a:r>
          <a:endParaRPr lang="en-US" b="1" dirty="0"/>
        </a:p>
      </dgm:t>
    </dgm:pt>
    <dgm:pt modelId="{EFDE9E8C-9378-4D3C-90AB-3A6D35E92B35}" type="parTrans" cxnId="{BFE58102-1EEB-4070-87C5-DD42DB062D02}">
      <dgm:prSet/>
      <dgm:spPr/>
      <dgm:t>
        <a:bodyPr/>
        <a:lstStyle/>
        <a:p>
          <a:endParaRPr lang="en-US"/>
        </a:p>
      </dgm:t>
    </dgm:pt>
    <dgm:pt modelId="{06DB7077-494E-481F-BF2E-DD35C52BF7D8}" type="sibTrans" cxnId="{BFE58102-1EEB-4070-87C5-DD42DB062D02}">
      <dgm:prSet/>
      <dgm:spPr/>
      <dgm:t>
        <a:bodyPr/>
        <a:lstStyle/>
        <a:p>
          <a:endParaRPr lang="en-US"/>
        </a:p>
      </dgm:t>
    </dgm:pt>
    <dgm:pt modelId="{EDD439FC-1363-4E38-B3C4-2F3CDF4CFE5D}">
      <dgm:prSet/>
      <dgm:spPr/>
      <dgm:t>
        <a:bodyPr/>
        <a:lstStyle/>
        <a:p>
          <a:r>
            <a:rPr lang="en-CA" b="1" dirty="0"/>
            <a:t>It stresses on customer satisfaction and CX/UX. It wants to ‘deliver software as you need it. </a:t>
          </a:r>
          <a:endParaRPr lang="en-US" b="1" dirty="0"/>
        </a:p>
      </dgm:t>
    </dgm:pt>
    <dgm:pt modelId="{D86A2B22-D755-428F-83AF-A267B41B5F5C}" type="parTrans" cxnId="{5A6AA371-215B-4218-BB9D-67735C8D818A}">
      <dgm:prSet/>
      <dgm:spPr/>
      <dgm:t>
        <a:bodyPr/>
        <a:lstStyle/>
        <a:p>
          <a:endParaRPr lang="en-US"/>
        </a:p>
      </dgm:t>
    </dgm:pt>
    <dgm:pt modelId="{0C02F456-0745-43F3-BF27-F8DB713FCAFF}" type="sibTrans" cxnId="{5A6AA371-215B-4218-BB9D-67735C8D818A}">
      <dgm:prSet/>
      <dgm:spPr/>
      <dgm:t>
        <a:bodyPr/>
        <a:lstStyle/>
        <a:p>
          <a:endParaRPr lang="en-US"/>
        </a:p>
      </dgm:t>
    </dgm:pt>
    <dgm:pt modelId="{7733EA37-020C-4E99-BAC6-8FD6E35C7DB2}">
      <dgm:prSet/>
      <dgm:spPr/>
      <dgm:t>
        <a:bodyPr/>
        <a:lstStyle/>
        <a:p>
          <a:r>
            <a:rPr lang="en-CA"/>
            <a:t>Improves a software lifecyle project in 5 ways: communication, simplicity, feedback, respect &amp; courage. </a:t>
          </a:r>
          <a:endParaRPr lang="en-US"/>
        </a:p>
      </dgm:t>
    </dgm:pt>
    <dgm:pt modelId="{4FEE6F18-B63D-4C80-8973-C2DB9C541EE4}" type="parTrans" cxnId="{EC33A93B-D56E-4E27-B1D5-9D2F434DCF3A}">
      <dgm:prSet/>
      <dgm:spPr/>
      <dgm:t>
        <a:bodyPr/>
        <a:lstStyle/>
        <a:p>
          <a:endParaRPr lang="en-US"/>
        </a:p>
      </dgm:t>
    </dgm:pt>
    <dgm:pt modelId="{860B764B-1EC0-4F99-8920-23E0CA496CE3}" type="sibTrans" cxnId="{EC33A93B-D56E-4E27-B1D5-9D2F434DCF3A}">
      <dgm:prSet/>
      <dgm:spPr/>
      <dgm:t>
        <a:bodyPr/>
        <a:lstStyle/>
        <a:p>
          <a:endParaRPr lang="en-US"/>
        </a:p>
      </dgm:t>
    </dgm:pt>
    <dgm:pt modelId="{419D4D69-F1AD-4A05-9FB6-F9C4FDBE7F9A}">
      <dgm:prSet/>
      <dgm:spPr/>
      <dgm:t>
        <a:bodyPr/>
        <a:lstStyle/>
        <a:p>
          <a:r>
            <a:rPr lang="en-CA" dirty="0"/>
            <a:t>XP practitioners encourages constant communication with customers/stakeholders and fellow programmers. </a:t>
          </a:r>
          <a:endParaRPr lang="en-US" dirty="0"/>
        </a:p>
      </dgm:t>
    </dgm:pt>
    <dgm:pt modelId="{FB11BE04-254E-45AF-9A8A-E198AB721B8F}" type="parTrans" cxnId="{082D4C02-8404-4CAD-B376-B5438C6387E3}">
      <dgm:prSet/>
      <dgm:spPr/>
      <dgm:t>
        <a:bodyPr/>
        <a:lstStyle/>
        <a:p>
          <a:endParaRPr lang="en-US"/>
        </a:p>
      </dgm:t>
    </dgm:pt>
    <dgm:pt modelId="{A360A46B-C528-400A-833A-6916D2ECDCD5}" type="sibTrans" cxnId="{082D4C02-8404-4CAD-B376-B5438C6387E3}">
      <dgm:prSet/>
      <dgm:spPr/>
      <dgm:t>
        <a:bodyPr/>
        <a:lstStyle/>
        <a:p>
          <a:endParaRPr lang="en-US"/>
        </a:p>
      </dgm:t>
    </dgm:pt>
    <dgm:pt modelId="{ABEE8B18-E949-4A3E-BA4C-B093C2D00FF1}">
      <dgm:prSet/>
      <dgm:spPr/>
      <dgm:t>
        <a:bodyPr/>
        <a:lstStyle/>
        <a:p>
          <a:r>
            <a:rPr lang="en-CA" dirty="0"/>
            <a:t>Keep design as SIMPLE and CLEAN as it could be. </a:t>
          </a:r>
          <a:endParaRPr lang="en-US" dirty="0"/>
        </a:p>
      </dgm:t>
    </dgm:pt>
    <dgm:pt modelId="{268D6F37-78A7-4B3F-9D4C-2CF26C0050E7}" type="parTrans" cxnId="{C9D4204A-3BD0-43B5-BDE7-4BF4532406ED}">
      <dgm:prSet/>
      <dgm:spPr/>
      <dgm:t>
        <a:bodyPr/>
        <a:lstStyle/>
        <a:p>
          <a:endParaRPr lang="en-US"/>
        </a:p>
      </dgm:t>
    </dgm:pt>
    <dgm:pt modelId="{EFE27C5F-5203-4AD7-A12D-3231F855D178}" type="sibTrans" cxnId="{C9D4204A-3BD0-43B5-BDE7-4BF4532406ED}">
      <dgm:prSet/>
      <dgm:spPr/>
      <dgm:t>
        <a:bodyPr/>
        <a:lstStyle/>
        <a:p>
          <a:endParaRPr lang="en-US"/>
        </a:p>
      </dgm:t>
    </dgm:pt>
    <dgm:pt modelId="{04FA319A-3356-40A5-8794-E3CBE26E48FB}">
      <dgm:prSet/>
      <dgm:spPr/>
      <dgm:t>
        <a:bodyPr/>
        <a:lstStyle/>
        <a:p>
          <a:r>
            <a:rPr lang="en-CA"/>
            <a:t>Take pride in its ‘simple rules’ and direct to the point approach on the software development lifecyle.</a:t>
          </a:r>
          <a:endParaRPr lang="en-US"/>
        </a:p>
      </dgm:t>
    </dgm:pt>
    <dgm:pt modelId="{2D39844B-035F-4248-A11E-A6D53993639D}" type="parTrans" cxnId="{1167BC6A-147A-4510-8489-5EC03D4A0A08}">
      <dgm:prSet/>
      <dgm:spPr/>
      <dgm:t>
        <a:bodyPr/>
        <a:lstStyle/>
        <a:p>
          <a:endParaRPr lang="en-US"/>
        </a:p>
      </dgm:t>
    </dgm:pt>
    <dgm:pt modelId="{B4D38311-0E98-4DF5-B6DF-22710D8B087E}" type="sibTrans" cxnId="{1167BC6A-147A-4510-8489-5EC03D4A0A08}">
      <dgm:prSet/>
      <dgm:spPr/>
      <dgm:t>
        <a:bodyPr/>
        <a:lstStyle/>
        <a:p>
          <a:endParaRPr lang="en-US"/>
        </a:p>
      </dgm:t>
    </dgm:pt>
    <dgm:pt modelId="{D8963FEB-E65B-4EA5-B6D9-A2574C20271D}">
      <dgm:prSet/>
      <dgm:spPr/>
      <dgm:t>
        <a:bodyPr/>
        <a:lstStyle/>
        <a:p>
          <a:r>
            <a:rPr lang="en-CA"/>
            <a:t>Can also be used to expand ongoing Scrum or other Agile methodologies. </a:t>
          </a:r>
          <a:endParaRPr lang="en-US"/>
        </a:p>
      </dgm:t>
    </dgm:pt>
    <dgm:pt modelId="{ED7CEA01-836F-4D0C-B884-5CEB2A941E7A}" type="parTrans" cxnId="{A29BF5EC-56C7-4E24-8A45-7CCDA08D6949}">
      <dgm:prSet/>
      <dgm:spPr/>
      <dgm:t>
        <a:bodyPr/>
        <a:lstStyle/>
        <a:p>
          <a:endParaRPr lang="en-US"/>
        </a:p>
      </dgm:t>
    </dgm:pt>
    <dgm:pt modelId="{EF1D59CF-1070-415B-832E-28CB8BEE0269}" type="sibTrans" cxnId="{A29BF5EC-56C7-4E24-8A45-7CCDA08D6949}">
      <dgm:prSet/>
      <dgm:spPr/>
      <dgm:t>
        <a:bodyPr/>
        <a:lstStyle/>
        <a:p>
          <a:endParaRPr lang="en-US"/>
        </a:p>
      </dgm:t>
    </dgm:pt>
    <dgm:pt modelId="{A9966FEA-61FF-4A48-B38D-F0FA2B3E4005}">
      <dgm:prSet/>
      <dgm:spPr/>
      <dgm:t>
        <a:bodyPr/>
        <a:lstStyle/>
        <a:p>
          <a:r>
            <a:rPr lang="en-CA" b="1" dirty="0"/>
            <a:t>The ‘rules of XP’ revolves around :  Planning, Managing, Designing, Coding &amp; Testing. </a:t>
          </a:r>
          <a:endParaRPr lang="en-US" b="1" dirty="0"/>
        </a:p>
      </dgm:t>
    </dgm:pt>
    <dgm:pt modelId="{84E9E3FA-33DB-406D-8AE5-09CCC9B5103D}" type="parTrans" cxnId="{927D2EB9-CBE3-4F80-9D50-512C968D122D}">
      <dgm:prSet/>
      <dgm:spPr/>
      <dgm:t>
        <a:bodyPr/>
        <a:lstStyle/>
        <a:p>
          <a:endParaRPr lang="en-US"/>
        </a:p>
      </dgm:t>
    </dgm:pt>
    <dgm:pt modelId="{A7C1AC09-D709-42CD-991F-71E2B3F9C036}" type="sibTrans" cxnId="{927D2EB9-CBE3-4F80-9D50-512C968D122D}">
      <dgm:prSet/>
      <dgm:spPr/>
      <dgm:t>
        <a:bodyPr/>
        <a:lstStyle/>
        <a:p>
          <a:endParaRPr lang="en-US"/>
        </a:p>
      </dgm:t>
    </dgm:pt>
    <dgm:pt modelId="{6744D73A-907C-4ED7-A93C-6AD1E0112535}">
      <dgm:prSet/>
      <dgm:spPr/>
      <dgm:t>
        <a:bodyPr/>
        <a:lstStyle/>
        <a:p>
          <a:r>
            <a:rPr lang="en-US"/>
            <a:t>The 5 XP Principles are: Rapid Feedback, Assumed Simplicity,  Incremental Changes, Embracing Change, Quality Work</a:t>
          </a:r>
        </a:p>
      </dgm:t>
    </dgm:pt>
    <dgm:pt modelId="{B3CD19F8-6097-4721-9C6D-C1751A316BBC}" type="parTrans" cxnId="{61E8EF9F-75BD-43BB-BDCC-109BD7C0DB58}">
      <dgm:prSet/>
      <dgm:spPr/>
      <dgm:t>
        <a:bodyPr/>
        <a:lstStyle/>
        <a:p>
          <a:endParaRPr lang="en-US"/>
        </a:p>
      </dgm:t>
    </dgm:pt>
    <dgm:pt modelId="{D78D8177-86EA-4916-86AF-618808B8A025}" type="sibTrans" cxnId="{61E8EF9F-75BD-43BB-BDCC-109BD7C0DB58}">
      <dgm:prSet/>
      <dgm:spPr/>
      <dgm:t>
        <a:bodyPr/>
        <a:lstStyle/>
        <a:p>
          <a:endParaRPr lang="en-US"/>
        </a:p>
      </dgm:t>
    </dgm:pt>
    <dgm:pt modelId="{F6DFEDCB-200D-44A3-B761-655FF1AF3BF5}" type="pres">
      <dgm:prSet presAssocID="{5B4CE5E9-320E-4304-922B-F5A852A8849F}" presName="vert0" presStyleCnt="0">
        <dgm:presLayoutVars>
          <dgm:dir/>
          <dgm:animOne val="branch"/>
          <dgm:animLvl val="lvl"/>
        </dgm:presLayoutVars>
      </dgm:prSet>
      <dgm:spPr/>
    </dgm:pt>
    <dgm:pt modelId="{4D01B5AB-F6BE-4AE5-9282-98BDCDAFC50D}" type="pres">
      <dgm:prSet presAssocID="{98F01899-565F-4585-BEF8-3D5D37B69520}" presName="thickLine" presStyleLbl="alignNode1" presStyleIdx="0" presStyleCnt="9"/>
      <dgm:spPr/>
    </dgm:pt>
    <dgm:pt modelId="{BD0DD8E7-DA13-4E9F-8D3C-3460A4F50B61}" type="pres">
      <dgm:prSet presAssocID="{98F01899-565F-4585-BEF8-3D5D37B69520}" presName="horz1" presStyleCnt="0"/>
      <dgm:spPr/>
    </dgm:pt>
    <dgm:pt modelId="{7F51AE6A-BB0C-482B-B496-EF5EE054CC4D}" type="pres">
      <dgm:prSet presAssocID="{98F01899-565F-4585-BEF8-3D5D37B69520}" presName="tx1" presStyleLbl="revTx" presStyleIdx="0" presStyleCnt="9"/>
      <dgm:spPr/>
    </dgm:pt>
    <dgm:pt modelId="{057DF553-FBBE-438A-BE40-370DCA2FC7E3}" type="pres">
      <dgm:prSet presAssocID="{98F01899-565F-4585-BEF8-3D5D37B69520}" presName="vert1" presStyleCnt="0"/>
      <dgm:spPr/>
    </dgm:pt>
    <dgm:pt modelId="{973F4779-4F5A-4C35-803C-1017E7D99174}" type="pres">
      <dgm:prSet presAssocID="{EDD439FC-1363-4E38-B3C4-2F3CDF4CFE5D}" presName="thickLine" presStyleLbl="alignNode1" presStyleIdx="1" presStyleCnt="9"/>
      <dgm:spPr/>
    </dgm:pt>
    <dgm:pt modelId="{2F877BB1-1210-44DA-AECD-4A0B3CBF71C2}" type="pres">
      <dgm:prSet presAssocID="{EDD439FC-1363-4E38-B3C4-2F3CDF4CFE5D}" presName="horz1" presStyleCnt="0"/>
      <dgm:spPr/>
    </dgm:pt>
    <dgm:pt modelId="{0322BD66-782B-416C-AE7D-DFC289B1C560}" type="pres">
      <dgm:prSet presAssocID="{EDD439FC-1363-4E38-B3C4-2F3CDF4CFE5D}" presName="tx1" presStyleLbl="revTx" presStyleIdx="1" presStyleCnt="9"/>
      <dgm:spPr/>
    </dgm:pt>
    <dgm:pt modelId="{B2C7F36E-69A7-488C-91DD-4674E9C6208A}" type="pres">
      <dgm:prSet presAssocID="{EDD439FC-1363-4E38-B3C4-2F3CDF4CFE5D}" presName="vert1" presStyleCnt="0"/>
      <dgm:spPr/>
    </dgm:pt>
    <dgm:pt modelId="{DAEAAF9C-B78D-497B-86CC-B5F4612B6655}" type="pres">
      <dgm:prSet presAssocID="{7733EA37-020C-4E99-BAC6-8FD6E35C7DB2}" presName="thickLine" presStyleLbl="alignNode1" presStyleIdx="2" presStyleCnt="9"/>
      <dgm:spPr/>
    </dgm:pt>
    <dgm:pt modelId="{D44A85ED-8FA0-400B-B140-F69FC2CBA21F}" type="pres">
      <dgm:prSet presAssocID="{7733EA37-020C-4E99-BAC6-8FD6E35C7DB2}" presName="horz1" presStyleCnt="0"/>
      <dgm:spPr/>
    </dgm:pt>
    <dgm:pt modelId="{0E71C2BB-3D18-4E6D-A2C4-B671C5B750B2}" type="pres">
      <dgm:prSet presAssocID="{7733EA37-020C-4E99-BAC6-8FD6E35C7DB2}" presName="tx1" presStyleLbl="revTx" presStyleIdx="2" presStyleCnt="9"/>
      <dgm:spPr/>
    </dgm:pt>
    <dgm:pt modelId="{C14CF6EC-001D-4362-9D5E-6ACC0C7324FD}" type="pres">
      <dgm:prSet presAssocID="{7733EA37-020C-4E99-BAC6-8FD6E35C7DB2}" presName="vert1" presStyleCnt="0"/>
      <dgm:spPr/>
    </dgm:pt>
    <dgm:pt modelId="{B6819A20-61DB-4A9B-84B6-830DA3A1A0A8}" type="pres">
      <dgm:prSet presAssocID="{419D4D69-F1AD-4A05-9FB6-F9C4FDBE7F9A}" presName="thickLine" presStyleLbl="alignNode1" presStyleIdx="3" presStyleCnt="9"/>
      <dgm:spPr/>
    </dgm:pt>
    <dgm:pt modelId="{C9457C93-3B30-4B4A-8EF8-9DB91E5EC214}" type="pres">
      <dgm:prSet presAssocID="{419D4D69-F1AD-4A05-9FB6-F9C4FDBE7F9A}" presName="horz1" presStyleCnt="0"/>
      <dgm:spPr/>
    </dgm:pt>
    <dgm:pt modelId="{055F7838-6255-4A39-A9D2-F336DAA97CA2}" type="pres">
      <dgm:prSet presAssocID="{419D4D69-F1AD-4A05-9FB6-F9C4FDBE7F9A}" presName="tx1" presStyleLbl="revTx" presStyleIdx="3" presStyleCnt="9"/>
      <dgm:spPr/>
    </dgm:pt>
    <dgm:pt modelId="{8E0B62A6-5C5C-402A-AE81-FD2515FA1C15}" type="pres">
      <dgm:prSet presAssocID="{419D4D69-F1AD-4A05-9FB6-F9C4FDBE7F9A}" presName="vert1" presStyleCnt="0"/>
      <dgm:spPr/>
    </dgm:pt>
    <dgm:pt modelId="{CE17779F-076E-4C55-953E-033ABA29BD6E}" type="pres">
      <dgm:prSet presAssocID="{ABEE8B18-E949-4A3E-BA4C-B093C2D00FF1}" presName="thickLine" presStyleLbl="alignNode1" presStyleIdx="4" presStyleCnt="9"/>
      <dgm:spPr/>
    </dgm:pt>
    <dgm:pt modelId="{C7B68B2B-5DA0-4308-B92C-4ABC4FE92C52}" type="pres">
      <dgm:prSet presAssocID="{ABEE8B18-E949-4A3E-BA4C-B093C2D00FF1}" presName="horz1" presStyleCnt="0"/>
      <dgm:spPr/>
    </dgm:pt>
    <dgm:pt modelId="{A4A7D815-F2DD-42CE-BC6E-5C971AC11D6B}" type="pres">
      <dgm:prSet presAssocID="{ABEE8B18-E949-4A3E-BA4C-B093C2D00FF1}" presName="tx1" presStyleLbl="revTx" presStyleIdx="4" presStyleCnt="9"/>
      <dgm:spPr/>
    </dgm:pt>
    <dgm:pt modelId="{4FA8C7D3-26C2-40AC-A03C-18FA4D139E6F}" type="pres">
      <dgm:prSet presAssocID="{ABEE8B18-E949-4A3E-BA4C-B093C2D00FF1}" presName="vert1" presStyleCnt="0"/>
      <dgm:spPr/>
    </dgm:pt>
    <dgm:pt modelId="{B083B4C7-D1BD-4AB0-B039-BE192E6D103F}" type="pres">
      <dgm:prSet presAssocID="{04FA319A-3356-40A5-8794-E3CBE26E48FB}" presName="thickLine" presStyleLbl="alignNode1" presStyleIdx="5" presStyleCnt="9"/>
      <dgm:spPr/>
    </dgm:pt>
    <dgm:pt modelId="{7A6F32AE-8C51-4CC4-AB0A-E6C09D2F9833}" type="pres">
      <dgm:prSet presAssocID="{04FA319A-3356-40A5-8794-E3CBE26E48FB}" presName="horz1" presStyleCnt="0"/>
      <dgm:spPr/>
    </dgm:pt>
    <dgm:pt modelId="{E752DDB7-1482-4384-B1FF-8C0F8F4D76F3}" type="pres">
      <dgm:prSet presAssocID="{04FA319A-3356-40A5-8794-E3CBE26E48FB}" presName="tx1" presStyleLbl="revTx" presStyleIdx="5" presStyleCnt="9"/>
      <dgm:spPr/>
    </dgm:pt>
    <dgm:pt modelId="{E1E800EC-DB3D-447E-961E-F8D2A7D9493D}" type="pres">
      <dgm:prSet presAssocID="{04FA319A-3356-40A5-8794-E3CBE26E48FB}" presName="vert1" presStyleCnt="0"/>
      <dgm:spPr/>
    </dgm:pt>
    <dgm:pt modelId="{AE4FA70F-5F95-4585-B6F4-02C3FC47E9A4}" type="pres">
      <dgm:prSet presAssocID="{D8963FEB-E65B-4EA5-B6D9-A2574C20271D}" presName="thickLine" presStyleLbl="alignNode1" presStyleIdx="6" presStyleCnt="9"/>
      <dgm:spPr/>
    </dgm:pt>
    <dgm:pt modelId="{6EDF474D-7E93-4067-80A2-C108244B0203}" type="pres">
      <dgm:prSet presAssocID="{D8963FEB-E65B-4EA5-B6D9-A2574C20271D}" presName="horz1" presStyleCnt="0"/>
      <dgm:spPr/>
    </dgm:pt>
    <dgm:pt modelId="{966A442F-66FC-49EB-8955-A458B79628A5}" type="pres">
      <dgm:prSet presAssocID="{D8963FEB-E65B-4EA5-B6D9-A2574C20271D}" presName="tx1" presStyleLbl="revTx" presStyleIdx="6" presStyleCnt="9"/>
      <dgm:spPr/>
    </dgm:pt>
    <dgm:pt modelId="{0B8D8D78-7FD6-4859-A2B3-3DCE32BE1679}" type="pres">
      <dgm:prSet presAssocID="{D8963FEB-E65B-4EA5-B6D9-A2574C20271D}" presName="vert1" presStyleCnt="0"/>
      <dgm:spPr/>
    </dgm:pt>
    <dgm:pt modelId="{2FEE5A72-BD92-4CFB-9DE0-4D4406E9B783}" type="pres">
      <dgm:prSet presAssocID="{A9966FEA-61FF-4A48-B38D-F0FA2B3E4005}" presName="thickLine" presStyleLbl="alignNode1" presStyleIdx="7" presStyleCnt="9"/>
      <dgm:spPr/>
    </dgm:pt>
    <dgm:pt modelId="{50F8382F-7B22-428F-BCAA-074A84ECD4DA}" type="pres">
      <dgm:prSet presAssocID="{A9966FEA-61FF-4A48-B38D-F0FA2B3E4005}" presName="horz1" presStyleCnt="0"/>
      <dgm:spPr/>
    </dgm:pt>
    <dgm:pt modelId="{36D15E1F-6E29-4559-9654-22A2319F6462}" type="pres">
      <dgm:prSet presAssocID="{A9966FEA-61FF-4A48-B38D-F0FA2B3E4005}" presName="tx1" presStyleLbl="revTx" presStyleIdx="7" presStyleCnt="9"/>
      <dgm:spPr/>
    </dgm:pt>
    <dgm:pt modelId="{42A89499-E245-40B0-AEF1-9464A1BB9C1A}" type="pres">
      <dgm:prSet presAssocID="{A9966FEA-61FF-4A48-B38D-F0FA2B3E4005}" presName="vert1" presStyleCnt="0"/>
      <dgm:spPr/>
    </dgm:pt>
    <dgm:pt modelId="{D973C096-DAE2-4A12-BADA-A7689A7284A3}" type="pres">
      <dgm:prSet presAssocID="{6744D73A-907C-4ED7-A93C-6AD1E0112535}" presName="thickLine" presStyleLbl="alignNode1" presStyleIdx="8" presStyleCnt="9"/>
      <dgm:spPr/>
    </dgm:pt>
    <dgm:pt modelId="{DB1D41DA-E1AD-4F2D-A428-F670F07B9621}" type="pres">
      <dgm:prSet presAssocID="{6744D73A-907C-4ED7-A93C-6AD1E0112535}" presName="horz1" presStyleCnt="0"/>
      <dgm:spPr/>
    </dgm:pt>
    <dgm:pt modelId="{46A11B21-7FB5-42C9-BB6F-3E4F7EDA875F}" type="pres">
      <dgm:prSet presAssocID="{6744D73A-907C-4ED7-A93C-6AD1E0112535}" presName="tx1" presStyleLbl="revTx" presStyleIdx="8" presStyleCnt="9"/>
      <dgm:spPr/>
    </dgm:pt>
    <dgm:pt modelId="{45A8EEA0-C20C-4EB0-ACF0-8AA5CE6A9442}" type="pres">
      <dgm:prSet presAssocID="{6744D73A-907C-4ED7-A93C-6AD1E0112535}" presName="vert1" presStyleCnt="0"/>
      <dgm:spPr/>
    </dgm:pt>
  </dgm:ptLst>
  <dgm:cxnLst>
    <dgm:cxn modelId="{082D4C02-8404-4CAD-B376-B5438C6387E3}" srcId="{5B4CE5E9-320E-4304-922B-F5A852A8849F}" destId="{419D4D69-F1AD-4A05-9FB6-F9C4FDBE7F9A}" srcOrd="3" destOrd="0" parTransId="{FB11BE04-254E-45AF-9A8A-E198AB721B8F}" sibTransId="{A360A46B-C528-400A-833A-6916D2ECDCD5}"/>
    <dgm:cxn modelId="{BFE58102-1EEB-4070-87C5-DD42DB062D02}" srcId="{5B4CE5E9-320E-4304-922B-F5A852A8849F}" destId="{98F01899-565F-4585-BEF8-3D5D37B69520}" srcOrd="0" destOrd="0" parTransId="{EFDE9E8C-9378-4D3C-90AB-3A6D35E92B35}" sibTransId="{06DB7077-494E-481F-BF2E-DD35C52BF7D8}"/>
    <dgm:cxn modelId="{0ADD2803-891B-4CD0-B809-331E1D6CD432}" type="presOf" srcId="{98F01899-565F-4585-BEF8-3D5D37B69520}" destId="{7F51AE6A-BB0C-482B-B496-EF5EE054CC4D}" srcOrd="0" destOrd="0" presId="urn:microsoft.com/office/officeart/2008/layout/LinedList"/>
    <dgm:cxn modelId="{1C365538-3595-46A8-AB42-5B50C73AF060}" type="presOf" srcId="{EDD439FC-1363-4E38-B3C4-2F3CDF4CFE5D}" destId="{0322BD66-782B-416C-AE7D-DFC289B1C560}" srcOrd="0" destOrd="0" presId="urn:microsoft.com/office/officeart/2008/layout/LinedList"/>
    <dgm:cxn modelId="{EC33A93B-D56E-4E27-B1D5-9D2F434DCF3A}" srcId="{5B4CE5E9-320E-4304-922B-F5A852A8849F}" destId="{7733EA37-020C-4E99-BAC6-8FD6E35C7DB2}" srcOrd="2" destOrd="0" parTransId="{4FEE6F18-B63D-4C80-8973-C2DB9C541EE4}" sibTransId="{860B764B-1EC0-4F99-8920-23E0CA496CE3}"/>
    <dgm:cxn modelId="{DD01F663-0001-4A4E-82FF-078700279453}" type="presOf" srcId="{04FA319A-3356-40A5-8794-E3CBE26E48FB}" destId="{E752DDB7-1482-4384-B1FF-8C0F8F4D76F3}" srcOrd="0" destOrd="0" presId="urn:microsoft.com/office/officeart/2008/layout/LinedList"/>
    <dgm:cxn modelId="{410D3E69-C883-48A9-AA0E-EAFF304AD554}" type="presOf" srcId="{ABEE8B18-E949-4A3E-BA4C-B093C2D00FF1}" destId="{A4A7D815-F2DD-42CE-BC6E-5C971AC11D6B}" srcOrd="0" destOrd="0" presId="urn:microsoft.com/office/officeart/2008/layout/LinedList"/>
    <dgm:cxn modelId="{C9D4204A-3BD0-43B5-BDE7-4BF4532406ED}" srcId="{5B4CE5E9-320E-4304-922B-F5A852A8849F}" destId="{ABEE8B18-E949-4A3E-BA4C-B093C2D00FF1}" srcOrd="4" destOrd="0" parTransId="{268D6F37-78A7-4B3F-9D4C-2CF26C0050E7}" sibTransId="{EFE27C5F-5203-4AD7-A12D-3231F855D178}"/>
    <dgm:cxn modelId="{1167BC6A-147A-4510-8489-5EC03D4A0A08}" srcId="{5B4CE5E9-320E-4304-922B-F5A852A8849F}" destId="{04FA319A-3356-40A5-8794-E3CBE26E48FB}" srcOrd="5" destOrd="0" parTransId="{2D39844B-035F-4248-A11E-A6D53993639D}" sibTransId="{B4D38311-0E98-4DF5-B6DF-22710D8B087E}"/>
    <dgm:cxn modelId="{5A6AA371-215B-4218-BB9D-67735C8D818A}" srcId="{5B4CE5E9-320E-4304-922B-F5A852A8849F}" destId="{EDD439FC-1363-4E38-B3C4-2F3CDF4CFE5D}" srcOrd="1" destOrd="0" parTransId="{D86A2B22-D755-428F-83AF-A267B41B5F5C}" sibTransId="{0C02F456-0745-43F3-BF27-F8DB713FCAFF}"/>
    <dgm:cxn modelId="{DB799176-84EE-41C7-AA43-619B2643FE14}" type="presOf" srcId="{6744D73A-907C-4ED7-A93C-6AD1E0112535}" destId="{46A11B21-7FB5-42C9-BB6F-3E4F7EDA875F}" srcOrd="0" destOrd="0" presId="urn:microsoft.com/office/officeart/2008/layout/LinedList"/>
    <dgm:cxn modelId="{89DFD387-FC01-4418-8DD2-55509A864274}" type="presOf" srcId="{7733EA37-020C-4E99-BAC6-8FD6E35C7DB2}" destId="{0E71C2BB-3D18-4E6D-A2C4-B671C5B750B2}" srcOrd="0" destOrd="0" presId="urn:microsoft.com/office/officeart/2008/layout/LinedList"/>
    <dgm:cxn modelId="{F6273D89-63F7-4C12-BAD7-416E496761E1}" type="presOf" srcId="{A9966FEA-61FF-4A48-B38D-F0FA2B3E4005}" destId="{36D15E1F-6E29-4559-9654-22A2319F6462}" srcOrd="0" destOrd="0" presId="urn:microsoft.com/office/officeart/2008/layout/LinedList"/>
    <dgm:cxn modelId="{70598E8C-30AB-4C47-B132-7985550BD4CB}" type="presOf" srcId="{419D4D69-F1AD-4A05-9FB6-F9C4FDBE7F9A}" destId="{055F7838-6255-4A39-A9D2-F336DAA97CA2}" srcOrd="0" destOrd="0" presId="urn:microsoft.com/office/officeart/2008/layout/LinedList"/>
    <dgm:cxn modelId="{6C06058D-50E2-4809-BDE6-FCEEA1E753D1}" type="presOf" srcId="{5B4CE5E9-320E-4304-922B-F5A852A8849F}" destId="{F6DFEDCB-200D-44A3-B761-655FF1AF3BF5}" srcOrd="0" destOrd="0" presId="urn:microsoft.com/office/officeart/2008/layout/LinedList"/>
    <dgm:cxn modelId="{61E8EF9F-75BD-43BB-BDCC-109BD7C0DB58}" srcId="{5B4CE5E9-320E-4304-922B-F5A852A8849F}" destId="{6744D73A-907C-4ED7-A93C-6AD1E0112535}" srcOrd="8" destOrd="0" parTransId="{B3CD19F8-6097-4721-9C6D-C1751A316BBC}" sibTransId="{D78D8177-86EA-4916-86AF-618808B8A025}"/>
    <dgm:cxn modelId="{927D2EB9-CBE3-4F80-9D50-512C968D122D}" srcId="{5B4CE5E9-320E-4304-922B-F5A852A8849F}" destId="{A9966FEA-61FF-4A48-B38D-F0FA2B3E4005}" srcOrd="7" destOrd="0" parTransId="{84E9E3FA-33DB-406D-8AE5-09CCC9B5103D}" sibTransId="{A7C1AC09-D709-42CD-991F-71E2B3F9C036}"/>
    <dgm:cxn modelId="{1FE301D3-30C8-4BB5-9219-F981817EFC56}" type="presOf" srcId="{D8963FEB-E65B-4EA5-B6D9-A2574C20271D}" destId="{966A442F-66FC-49EB-8955-A458B79628A5}" srcOrd="0" destOrd="0" presId="urn:microsoft.com/office/officeart/2008/layout/LinedList"/>
    <dgm:cxn modelId="{A29BF5EC-56C7-4E24-8A45-7CCDA08D6949}" srcId="{5B4CE5E9-320E-4304-922B-F5A852A8849F}" destId="{D8963FEB-E65B-4EA5-B6D9-A2574C20271D}" srcOrd="6" destOrd="0" parTransId="{ED7CEA01-836F-4D0C-B884-5CEB2A941E7A}" sibTransId="{EF1D59CF-1070-415B-832E-28CB8BEE0269}"/>
    <dgm:cxn modelId="{4C1E4B5B-5F5B-4D59-A9EA-B795F7D49A0B}" type="presParOf" srcId="{F6DFEDCB-200D-44A3-B761-655FF1AF3BF5}" destId="{4D01B5AB-F6BE-4AE5-9282-98BDCDAFC50D}" srcOrd="0" destOrd="0" presId="urn:microsoft.com/office/officeart/2008/layout/LinedList"/>
    <dgm:cxn modelId="{694D0D2D-668E-4986-8268-9EF2A8F37626}" type="presParOf" srcId="{F6DFEDCB-200D-44A3-B761-655FF1AF3BF5}" destId="{BD0DD8E7-DA13-4E9F-8D3C-3460A4F50B61}" srcOrd="1" destOrd="0" presId="urn:microsoft.com/office/officeart/2008/layout/LinedList"/>
    <dgm:cxn modelId="{7BD7E8EB-0FAE-4885-B6B7-ABAECD39453E}" type="presParOf" srcId="{BD0DD8E7-DA13-4E9F-8D3C-3460A4F50B61}" destId="{7F51AE6A-BB0C-482B-B496-EF5EE054CC4D}" srcOrd="0" destOrd="0" presId="urn:microsoft.com/office/officeart/2008/layout/LinedList"/>
    <dgm:cxn modelId="{B531722F-8F32-41A4-80C2-E0350618C900}" type="presParOf" srcId="{BD0DD8E7-DA13-4E9F-8D3C-3460A4F50B61}" destId="{057DF553-FBBE-438A-BE40-370DCA2FC7E3}" srcOrd="1" destOrd="0" presId="urn:microsoft.com/office/officeart/2008/layout/LinedList"/>
    <dgm:cxn modelId="{7212B167-FC26-4C25-BCEB-57BA8714E23A}" type="presParOf" srcId="{F6DFEDCB-200D-44A3-B761-655FF1AF3BF5}" destId="{973F4779-4F5A-4C35-803C-1017E7D99174}" srcOrd="2" destOrd="0" presId="urn:microsoft.com/office/officeart/2008/layout/LinedList"/>
    <dgm:cxn modelId="{0BBBD429-D319-4403-9F62-35D5BAE835F5}" type="presParOf" srcId="{F6DFEDCB-200D-44A3-B761-655FF1AF3BF5}" destId="{2F877BB1-1210-44DA-AECD-4A0B3CBF71C2}" srcOrd="3" destOrd="0" presId="urn:microsoft.com/office/officeart/2008/layout/LinedList"/>
    <dgm:cxn modelId="{0436C980-2435-4C15-87D5-83D669073117}" type="presParOf" srcId="{2F877BB1-1210-44DA-AECD-4A0B3CBF71C2}" destId="{0322BD66-782B-416C-AE7D-DFC289B1C560}" srcOrd="0" destOrd="0" presId="urn:microsoft.com/office/officeart/2008/layout/LinedList"/>
    <dgm:cxn modelId="{A6B98D4D-8671-414F-93F3-49067BB00906}" type="presParOf" srcId="{2F877BB1-1210-44DA-AECD-4A0B3CBF71C2}" destId="{B2C7F36E-69A7-488C-91DD-4674E9C6208A}" srcOrd="1" destOrd="0" presId="urn:microsoft.com/office/officeart/2008/layout/LinedList"/>
    <dgm:cxn modelId="{AF5B8371-6DD4-4A2A-960C-604A507693FC}" type="presParOf" srcId="{F6DFEDCB-200D-44A3-B761-655FF1AF3BF5}" destId="{DAEAAF9C-B78D-497B-86CC-B5F4612B6655}" srcOrd="4" destOrd="0" presId="urn:microsoft.com/office/officeart/2008/layout/LinedList"/>
    <dgm:cxn modelId="{95A9F49B-6024-45FF-BBA2-BA476864E909}" type="presParOf" srcId="{F6DFEDCB-200D-44A3-B761-655FF1AF3BF5}" destId="{D44A85ED-8FA0-400B-B140-F69FC2CBA21F}" srcOrd="5" destOrd="0" presId="urn:microsoft.com/office/officeart/2008/layout/LinedList"/>
    <dgm:cxn modelId="{4FFDFCB3-FCF5-4BCE-B838-6ADF5B837650}" type="presParOf" srcId="{D44A85ED-8FA0-400B-B140-F69FC2CBA21F}" destId="{0E71C2BB-3D18-4E6D-A2C4-B671C5B750B2}" srcOrd="0" destOrd="0" presId="urn:microsoft.com/office/officeart/2008/layout/LinedList"/>
    <dgm:cxn modelId="{3C885C8F-D932-4A35-BB97-7EB0B472F1B2}" type="presParOf" srcId="{D44A85ED-8FA0-400B-B140-F69FC2CBA21F}" destId="{C14CF6EC-001D-4362-9D5E-6ACC0C7324FD}" srcOrd="1" destOrd="0" presId="urn:microsoft.com/office/officeart/2008/layout/LinedList"/>
    <dgm:cxn modelId="{69431711-01A1-4085-9AF1-56704A04D161}" type="presParOf" srcId="{F6DFEDCB-200D-44A3-B761-655FF1AF3BF5}" destId="{B6819A20-61DB-4A9B-84B6-830DA3A1A0A8}" srcOrd="6" destOrd="0" presId="urn:microsoft.com/office/officeart/2008/layout/LinedList"/>
    <dgm:cxn modelId="{A139BAD5-8740-4FBA-B99C-4A71F6DB1FC7}" type="presParOf" srcId="{F6DFEDCB-200D-44A3-B761-655FF1AF3BF5}" destId="{C9457C93-3B30-4B4A-8EF8-9DB91E5EC214}" srcOrd="7" destOrd="0" presId="urn:microsoft.com/office/officeart/2008/layout/LinedList"/>
    <dgm:cxn modelId="{DE528B4C-8A8C-45E2-9BE7-5FC70CE3E6C7}" type="presParOf" srcId="{C9457C93-3B30-4B4A-8EF8-9DB91E5EC214}" destId="{055F7838-6255-4A39-A9D2-F336DAA97CA2}" srcOrd="0" destOrd="0" presId="urn:microsoft.com/office/officeart/2008/layout/LinedList"/>
    <dgm:cxn modelId="{53A50403-22B9-43AD-ABA2-0373FF0EAB8F}" type="presParOf" srcId="{C9457C93-3B30-4B4A-8EF8-9DB91E5EC214}" destId="{8E0B62A6-5C5C-402A-AE81-FD2515FA1C15}" srcOrd="1" destOrd="0" presId="urn:microsoft.com/office/officeart/2008/layout/LinedList"/>
    <dgm:cxn modelId="{A8103243-F202-4652-ADD4-5D9E6CA860A9}" type="presParOf" srcId="{F6DFEDCB-200D-44A3-B761-655FF1AF3BF5}" destId="{CE17779F-076E-4C55-953E-033ABA29BD6E}" srcOrd="8" destOrd="0" presId="urn:microsoft.com/office/officeart/2008/layout/LinedList"/>
    <dgm:cxn modelId="{6A3B70A6-7414-4995-BD3F-D20BAA6D3AAC}" type="presParOf" srcId="{F6DFEDCB-200D-44A3-B761-655FF1AF3BF5}" destId="{C7B68B2B-5DA0-4308-B92C-4ABC4FE92C52}" srcOrd="9" destOrd="0" presId="urn:microsoft.com/office/officeart/2008/layout/LinedList"/>
    <dgm:cxn modelId="{942EE0DE-617B-44F7-81BE-B23B0D00667A}" type="presParOf" srcId="{C7B68B2B-5DA0-4308-B92C-4ABC4FE92C52}" destId="{A4A7D815-F2DD-42CE-BC6E-5C971AC11D6B}" srcOrd="0" destOrd="0" presId="urn:microsoft.com/office/officeart/2008/layout/LinedList"/>
    <dgm:cxn modelId="{D19866A1-8C98-475A-91BB-E5B8BF6B1F4A}" type="presParOf" srcId="{C7B68B2B-5DA0-4308-B92C-4ABC4FE92C52}" destId="{4FA8C7D3-26C2-40AC-A03C-18FA4D139E6F}" srcOrd="1" destOrd="0" presId="urn:microsoft.com/office/officeart/2008/layout/LinedList"/>
    <dgm:cxn modelId="{C1AB347C-9801-4CDD-92D8-E1702943FBC0}" type="presParOf" srcId="{F6DFEDCB-200D-44A3-B761-655FF1AF3BF5}" destId="{B083B4C7-D1BD-4AB0-B039-BE192E6D103F}" srcOrd="10" destOrd="0" presId="urn:microsoft.com/office/officeart/2008/layout/LinedList"/>
    <dgm:cxn modelId="{17D76345-38CD-4AA6-BB01-A2F2CF682C16}" type="presParOf" srcId="{F6DFEDCB-200D-44A3-B761-655FF1AF3BF5}" destId="{7A6F32AE-8C51-4CC4-AB0A-E6C09D2F9833}" srcOrd="11" destOrd="0" presId="urn:microsoft.com/office/officeart/2008/layout/LinedList"/>
    <dgm:cxn modelId="{6F9591B5-82A2-49B2-A394-A941662986A4}" type="presParOf" srcId="{7A6F32AE-8C51-4CC4-AB0A-E6C09D2F9833}" destId="{E752DDB7-1482-4384-B1FF-8C0F8F4D76F3}" srcOrd="0" destOrd="0" presId="urn:microsoft.com/office/officeart/2008/layout/LinedList"/>
    <dgm:cxn modelId="{6C010528-D138-4210-9831-E0FB2625FF9F}" type="presParOf" srcId="{7A6F32AE-8C51-4CC4-AB0A-E6C09D2F9833}" destId="{E1E800EC-DB3D-447E-961E-F8D2A7D9493D}" srcOrd="1" destOrd="0" presId="urn:microsoft.com/office/officeart/2008/layout/LinedList"/>
    <dgm:cxn modelId="{7D78B03F-84BE-41DE-AFD7-A5957C273339}" type="presParOf" srcId="{F6DFEDCB-200D-44A3-B761-655FF1AF3BF5}" destId="{AE4FA70F-5F95-4585-B6F4-02C3FC47E9A4}" srcOrd="12" destOrd="0" presId="urn:microsoft.com/office/officeart/2008/layout/LinedList"/>
    <dgm:cxn modelId="{339C5946-2600-4C46-AED9-5AD2E3B81B40}" type="presParOf" srcId="{F6DFEDCB-200D-44A3-B761-655FF1AF3BF5}" destId="{6EDF474D-7E93-4067-80A2-C108244B0203}" srcOrd="13" destOrd="0" presId="urn:microsoft.com/office/officeart/2008/layout/LinedList"/>
    <dgm:cxn modelId="{C835AC94-10AB-4080-A2DF-56D029D50F3E}" type="presParOf" srcId="{6EDF474D-7E93-4067-80A2-C108244B0203}" destId="{966A442F-66FC-49EB-8955-A458B79628A5}" srcOrd="0" destOrd="0" presId="urn:microsoft.com/office/officeart/2008/layout/LinedList"/>
    <dgm:cxn modelId="{70477EBB-275F-4A64-9769-C5744AC5702E}" type="presParOf" srcId="{6EDF474D-7E93-4067-80A2-C108244B0203}" destId="{0B8D8D78-7FD6-4859-A2B3-3DCE32BE1679}" srcOrd="1" destOrd="0" presId="urn:microsoft.com/office/officeart/2008/layout/LinedList"/>
    <dgm:cxn modelId="{8833E225-D570-48BD-9752-19A7922728DA}" type="presParOf" srcId="{F6DFEDCB-200D-44A3-B761-655FF1AF3BF5}" destId="{2FEE5A72-BD92-4CFB-9DE0-4D4406E9B783}" srcOrd="14" destOrd="0" presId="urn:microsoft.com/office/officeart/2008/layout/LinedList"/>
    <dgm:cxn modelId="{CBFD9A2E-D967-446E-AC87-664F2BD903E8}" type="presParOf" srcId="{F6DFEDCB-200D-44A3-B761-655FF1AF3BF5}" destId="{50F8382F-7B22-428F-BCAA-074A84ECD4DA}" srcOrd="15" destOrd="0" presId="urn:microsoft.com/office/officeart/2008/layout/LinedList"/>
    <dgm:cxn modelId="{E28AE277-E68C-4446-A6F6-B43F4A0DB077}" type="presParOf" srcId="{50F8382F-7B22-428F-BCAA-074A84ECD4DA}" destId="{36D15E1F-6E29-4559-9654-22A2319F6462}" srcOrd="0" destOrd="0" presId="urn:microsoft.com/office/officeart/2008/layout/LinedList"/>
    <dgm:cxn modelId="{C51E3433-3668-45E1-8608-14162E65A1CE}" type="presParOf" srcId="{50F8382F-7B22-428F-BCAA-074A84ECD4DA}" destId="{42A89499-E245-40B0-AEF1-9464A1BB9C1A}" srcOrd="1" destOrd="0" presId="urn:microsoft.com/office/officeart/2008/layout/LinedList"/>
    <dgm:cxn modelId="{E0A19F38-2B57-4E83-AC27-C474B859185E}" type="presParOf" srcId="{F6DFEDCB-200D-44A3-B761-655FF1AF3BF5}" destId="{D973C096-DAE2-4A12-BADA-A7689A7284A3}" srcOrd="16" destOrd="0" presId="urn:microsoft.com/office/officeart/2008/layout/LinedList"/>
    <dgm:cxn modelId="{220345FE-E8AA-4149-A65A-35EEC45A1C29}" type="presParOf" srcId="{F6DFEDCB-200D-44A3-B761-655FF1AF3BF5}" destId="{DB1D41DA-E1AD-4F2D-A428-F670F07B9621}" srcOrd="17" destOrd="0" presId="urn:microsoft.com/office/officeart/2008/layout/LinedList"/>
    <dgm:cxn modelId="{E8ED93FD-5B63-464C-A459-47781C33DACF}" type="presParOf" srcId="{DB1D41DA-E1AD-4F2D-A428-F670F07B9621}" destId="{46A11B21-7FB5-42C9-BB6F-3E4F7EDA875F}" srcOrd="0" destOrd="0" presId="urn:microsoft.com/office/officeart/2008/layout/LinedList"/>
    <dgm:cxn modelId="{E735AE52-AEB6-4A24-9E93-D526E1585889}" type="presParOf" srcId="{DB1D41DA-E1AD-4F2D-A428-F670F07B9621}" destId="{45A8EEA0-C20C-4EB0-ACF0-8AA5CE6A9442}"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E9F678-C6EC-4F95-86D7-35512B6A7384}">
      <dsp:nvSpPr>
        <dsp:cNvPr id="0" name=""/>
        <dsp:cNvSpPr/>
      </dsp:nvSpPr>
      <dsp:spPr>
        <a:xfrm>
          <a:off x="1047158" y="-266126"/>
          <a:ext cx="1114102" cy="11141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99584E6-30B7-410B-ABF3-98D2C4BC83F7}">
      <dsp:nvSpPr>
        <dsp:cNvPr id="0" name=""/>
        <dsp:cNvSpPr/>
      </dsp:nvSpPr>
      <dsp:spPr>
        <a:xfrm>
          <a:off x="12634" y="1030602"/>
          <a:ext cx="3183148" cy="2171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b="1" u="sng" kern="1200"/>
            <a:t>The Agile Manifesto has 4 main values that it lives by. Practitioners of this framework are highly encouraged to utilize these methods in real-life business cases. </a:t>
          </a:r>
          <a:endParaRPr lang="en-US" sz="1400" kern="1200"/>
        </a:p>
      </dsp:txBody>
      <dsp:txXfrm>
        <a:off x="12634" y="1030602"/>
        <a:ext cx="3183148" cy="2171812"/>
      </dsp:txXfrm>
    </dsp:sp>
    <dsp:sp modelId="{686404F8-0B30-4000-8046-099102720799}">
      <dsp:nvSpPr>
        <dsp:cNvPr id="0" name=""/>
        <dsp:cNvSpPr/>
      </dsp:nvSpPr>
      <dsp:spPr>
        <a:xfrm>
          <a:off x="12634" y="1774222"/>
          <a:ext cx="3183148" cy="37188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pPr>
          <a:r>
            <a:rPr lang="en-US" sz="1400" b="1" i="1" kern="1200" dirty="0"/>
            <a:t>1.‘Individuals and interactions over process and tools.’</a:t>
          </a:r>
          <a:endParaRPr lang="en-US" sz="1400" kern="1200" dirty="0"/>
        </a:p>
        <a:p>
          <a:pPr marL="114300" lvl="1" indent="-114300" algn="l" defTabSz="622300">
            <a:lnSpc>
              <a:spcPct val="90000"/>
            </a:lnSpc>
            <a:spcBef>
              <a:spcPct val="0"/>
            </a:spcBef>
            <a:spcAft>
              <a:spcPct val="15000"/>
            </a:spcAft>
            <a:buChar char="•"/>
          </a:pPr>
          <a:r>
            <a:rPr lang="en-US" sz="1400" b="1" kern="1200" dirty="0"/>
            <a:t>It highly suggest that we should focus more on our people, the entire staff that is responsible for creating and eventually launching the ‘</a:t>
          </a:r>
          <a:r>
            <a:rPr lang="en-US" sz="1400" b="1" kern="1200" dirty="0" err="1"/>
            <a:t>Worldvisitz</a:t>
          </a:r>
          <a:r>
            <a:rPr lang="en-US" sz="1400" b="1" kern="1200" dirty="0"/>
            <a:t> App’ soon. This step states that our focus should be on competent personnel and that ongoing communication is key. Processes and tools are only given importance if they are helping the team’s performance</a:t>
          </a:r>
          <a:r>
            <a:rPr lang="en-US" sz="1100" b="1" kern="1200" dirty="0"/>
            <a:t>. </a:t>
          </a:r>
        </a:p>
      </dsp:txBody>
      <dsp:txXfrm>
        <a:off x="12634" y="1774222"/>
        <a:ext cx="3183148" cy="3718831"/>
      </dsp:txXfrm>
    </dsp:sp>
    <dsp:sp modelId="{BCB790B8-AECB-481C-9B87-CC31CEDD720E}">
      <dsp:nvSpPr>
        <dsp:cNvPr id="0" name=""/>
        <dsp:cNvSpPr/>
      </dsp:nvSpPr>
      <dsp:spPr>
        <a:xfrm>
          <a:off x="4787357" y="490441"/>
          <a:ext cx="1114102" cy="11141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CF65D63-B2DA-497C-B547-09A959E4EB3C}">
      <dsp:nvSpPr>
        <dsp:cNvPr id="0" name=""/>
        <dsp:cNvSpPr/>
      </dsp:nvSpPr>
      <dsp:spPr>
        <a:xfrm>
          <a:off x="3752834" y="1787170"/>
          <a:ext cx="3183148" cy="2171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b="1" i="1" kern="1200" dirty="0"/>
            <a:t>2. ‘Working Software Over Comprehensive Documents.’</a:t>
          </a:r>
          <a:br>
            <a:rPr lang="en-US" sz="1400" b="1" i="1" kern="1200" dirty="0"/>
          </a:br>
          <a:r>
            <a:rPr lang="en-US" sz="1400" kern="1200" dirty="0"/>
            <a:t>Traditional methods of project / product management gave a lot of emphasis on a lot of documentation. Some of these are features, specification, layouts, requirements, test cases, etc. This results in an outdated documentation which may not be even needed. This means a lot of wasted time , energy and other resources. </a:t>
          </a:r>
          <a:br>
            <a:rPr lang="en-US" sz="1400" kern="1200" dirty="0"/>
          </a:br>
          <a:r>
            <a:rPr lang="en-US" sz="1400" kern="1200" dirty="0"/>
            <a:t> </a:t>
          </a:r>
        </a:p>
      </dsp:txBody>
      <dsp:txXfrm>
        <a:off x="3752834" y="1787170"/>
        <a:ext cx="3183148" cy="2171812"/>
      </dsp:txXfrm>
    </dsp:sp>
    <dsp:sp modelId="{3BA9F1C3-4B21-4F56-9800-06039F6D30B2}">
      <dsp:nvSpPr>
        <dsp:cNvPr id="0" name=""/>
        <dsp:cNvSpPr/>
      </dsp:nvSpPr>
      <dsp:spPr>
        <a:xfrm>
          <a:off x="3752834" y="4043925"/>
          <a:ext cx="3183148" cy="692561"/>
        </a:xfrm>
        <a:prstGeom prst="rect">
          <a:avLst/>
        </a:prstGeom>
        <a:noFill/>
        <a:ln>
          <a:noFill/>
        </a:ln>
        <a:effectLst/>
      </dsp:spPr>
      <dsp:style>
        <a:lnRef idx="0">
          <a:scrgbClr r="0" g="0" b="0"/>
        </a:lnRef>
        <a:fillRef idx="0">
          <a:scrgbClr r="0" g="0" b="0"/>
        </a:fillRef>
        <a:effectRef idx="0">
          <a:scrgbClr r="0" g="0" b="0"/>
        </a:effectRef>
        <a:fontRef idx="minor"/>
      </dsp:style>
    </dsp:sp>
    <dsp:sp modelId="{923AFAC1-3038-4347-8204-A49838724F17}">
      <dsp:nvSpPr>
        <dsp:cNvPr id="0" name=""/>
        <dsp:cNvSpPr/>
      </dsp:nvSpPr>
      <dsp:spPr>
        <a:xfrm>
          <a:off x="8527557" y="490441"/>
          <a:ext cx="1114102" cy="11141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2D1A60E-03D6-496B-8FCE-1C4B12850557}">
      <dsp:nvSpPr>
        <dsp:cNvPr id="0" name=""/>
        <dsp:cNvSpPr/>
      </dsp:nvSpPr>
      <dsp:spPr>
        <a:xfrm>
          <a:off x="7493034" y="1787170"/>
          <a:ext cx="3183148" cy="2171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a:t>The Agile Manifesto highly favors feedbacks from working or functioning software.</a:t>
          </a:r>
          <a:br>
            <a:rPr lang="en-US" sz="1400" kern="1200"/>
          </a:br>
          <a:r>
            <a:rPr lang="en-US" sz="1400" kern="1200"/>
            <a:t>All the basic features should be created first, then be given to the end users &amp; stakeholders. The feedback received from the users would then be used for further development &amp; improvement of the Worldvisitz’ app prototype.</a:t>
          </a:r>
        </a:p>
      </dsp:txBody>
      <dsp:txXfrm>
        <a:off x="7493034" y="1787170"/>
        <a:ext cx="3183148" cy="2171812"/>
      </dsp:txXfrm>
    </dsp:sp>
    <dsp:sp modelId="{D283D37D-C93D-411B-B45A-3FDD040FA366}">
      <dsp:nvSpPr>
        <dsp:cNvPr id="0" name=""/>
        <dsp:cNvSpPr/>
      </dsp:nvSpPr>
      <dsp:spPr>
        <a:xfrm>
          <a:off x="7493034" y="4043925"/>
          <a:ext cx="3183148" cy="692561"/>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17B18B-625D-466A-A10C-51F3AC496A43}">
      <dsp:nvSpPr>
        <dsp:cNvPr id="0" name=""/>
        <dsp:cNvSpPr/>
      </dsp:nvSpPr>
      <dsp:spPr>
        <a:xfrm>
          <a:off x="1137106" y="268263"/>
          <a:ext cx="987365" cy="98736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775E442-EEC5-4085-A96B-185C176DBA68}">
      <dsp:nvSpPr>
        <dsp:cNvPr id="0" name=""/>
        <dsp:cNvSpPr/>
      </dsp:nvSpPr>
      <dsp:spPr>
        <a:xfrm>
          <a:off x="609727" y="1215513"/>
          <a:ext cx="2821044" cy="8761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b="1" i="1" kern="1200" dirty="0"/>
            <a:t>3. ‘CUSTOMER COLLABORATION OVER CONTRACT NEGOTIATION.’</a:t>
          </a:r>
          <a:endParaRPr lang="en-US" sz="1400" kern="1200" dirty="0"/>
        </a:p>
      </dsp:txBody>
      <dsp:txXfrm>
        <a:off x="609727" y="1215513"/>
        <a:ext cx="2821044" cy="876106"/>
      </dsp:txXfrm>
    </dsp:sp>
    <dsp:sp modelId="{258BB034-DD76-4A8D-BDBB-9CC26ACB60AB}">
      <dsp:nvSpPr>
        <dsp:cNvPr id="0" name=""/>
        <dsp:cNvSpPr/>
      </dsp:nvSpPr>
      <dsp:spPr>
        <a:xfrm>
          <a:off x="247096" y="2048303"/>
          <a:ext cx="3998802" cy="2885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100000"/>
            </a:lnSpc>
            <a:spcBef>
              <a:spcPct val="0"/>
            </a:spcBef>
            <a:spcAft>
              <a:spcPct val="35000"/>
            </a:spcAft>
            <a:buNone/>
          </a:pPr>
          <a:r>
            <a:rPr lang="en-US" sz="1200" b="1" kern="1200" dirty="0"/>
            <a:t>The traditional method was very linear : Contract negotiation &gt; Further Changes &gt; Project Completion. </a:t>
          </a:r>
        </a:p>
        <a:p>
          <a:pPr marL="0" lvl="0" indent="0" algn="l" defTabSz="533400">
            <a:lnSpc>
              <a:spcPct val="100000"/>
            </a:lnSpc>
            <a:spcBef>
              <a:spcPct val="0"/>
            </a:spcBef>
            <a:spcAft>
              <a:spcPct val="35000"/>
            </a:spcAft>
            <a:buNone/>
          </a:pPr>
          <a:r>
            <a:rPr lang="en-US" sz="1200" b="1" kern="1200" dirty="0"/>
            <a:t>This simply meant that user and customer feedback was usually neglected during the entire SDLC ( Software Development Life Cycle). Agile prefers to have a constant feedback all throughout the product development cycle. This ensures that any changes or upgrades made were relevant. Whatever is being developed is also being seen by the customer/ stakeholders/ end users. </a:t>
          </a:r>
        </a:p>
      </dsp:txBody>
      <dsp:txXfrm>
        <a:off x="247096" y="2048303"/>
        <a:ext cx="3998802" cy="288525"/>
      </dsp:txXfrm>
    </dsp:sp>
    <dsp:sp modelId="{F3D78820-B62D-49AA-97CC-4B758114884A}">
      <dsp:nvSpPr>
        <dsp:cNvPr id="0" name=""/>
        <dsp:cNvSpPr/>
      </dsp:nvSpPr>
      <dsp:spPr>
        <a:xfrm>
          <a:off x="5825994" y="202926"/>
          <a:ext cx="987365" cy="98736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4E32588-B0D2-4296-B57E-7DB5B686EED7}">
      <dsp:nvSpPr>
        <dsp:cNvPr id="0" name=""/>
        <dsp:cNvSpPr/>
      </dsp:nvSpPr>
      <dsp:spPr>
        <a:xfrm>
          <a:off x="6559014" y="1420571"/>
          <a:ext cx="2821044" cy="8761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b="1" kern="1200" dirty="0"/>
            <a:t>4. ‘RESPONDING TO CHANGE OVER FOLLOWING A PLAN.’</a:t>
          </a:r>
          <a:endParaRPr lang="en-US" sz="1400" kern="1200" dirty="0"/>
        </a:p>
      </dsp:txBody>
      <dsp:txXfrm>
        <a:off x="6559014" y="1420571"/>
        <a:ext cx="2821044" cy="876106"/>
      </dsp:txXfrm>
    </dsp:sp>
    <dsp:sp modelId="{DDC7E6A6-3004-4A89-88D5-1BC36CED04B4}">
      <dsp:nvSpPr>
        <dsp:cNvPr id="0" name=""/>
        <dsp:cNvSpPr/>
      </dsp:nvSpPr>
      <dsp:spPr>
        <a:xfrm>
          <a:off x="4503911" y="3035317"/>
          <a:ext cx="2821044" cy="896"/>
        </a:xfrm>
        <a:prstGeom prst="rect">
          <a:avLst/>
        </a:prstGeom>
        <a:noFill/>
        <a:ln>
          <a:noFill/>
        </a:ln>
        <a:effectLst/>
      </dsp:spPr>
      <dsp:style>
        <a:lnRef idx="0">
          <a:scrgbClr r="0" g="0" b="0"/>
        </a:lnRef>
        <a:fillRef idx="0">
          <a:scrgbClr r="0" g="0" b="0"/>
        </a:fillRef>
        <a:effectRef idx="0">
          <a:scrgbClr r="0" g="0" b="0"/>
        </a:effectRef>
        <a:fontRef idx="minor"/>
      </dsp:style>
    </dsp:sp>
    <dsp:sp modelId="{43C8B47D-6A9D-4489-90D2-4264BD47B8C8}">
      <dsp:nvSpPr>
        <dsp:cNvPr id="0" name=""/>
        <dsp:cNvSpPr/>
      </dsp:nvSpPr>
      <dsp:spPr>
        <a:xfrm>
          <a:off x="8289464" y="180010"/>
          <a:ext cx="987365" cy="98736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44C9259-1C05-4390-8BD9-D802620F88C9}">
      <dsp:nvSpPr>
        <dsp:cNvPr id="0" name=""/>
        <dsp:cNvSpPr/>
      </dsp:nvSpPr>
      <dsp:spPr>
        <a:xfrm>
          <a:off x="6556757" y="2522880"/>
          <a:ext cx="2821044" cy="8611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dirty="0"/>
            <a:t>* The shortness of iteration means priorities can be shifted &amp; adjusted regularly. Features could be added constantly into the next iteration.</a:t>
          </a:r>
        </a:p>
      </dsp:txBody>
      <dsp:txXfrm>
        <a:off x="6556757" y="2522880"/>
        <a:ext cx="2821044" cy="861178"/>
      </dsp:txXfrm>
    </dsp:sp>
    <dsp:sp modelId="{DFAAA790-BA82-4285-8673-B8BD6799E8C7}">
      <dsp:nvSpPr>
        <dsp:cNvPr id="0" name=""/>
        <dsp:cNvSpPr/>
      </dsp:nvSpPr>
      <dsp:spPr>
        <a:xfrm>
          <a:off x="7818639" y="3035317"/>
          <a:ext cx="2821044" cy="896"/>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37A614-B780-4207-912A-E509C8586672}">
      <dsp:nvSpPr>
        <dsp:cNvPr id="0" name=""/>
        <dsp:cNvSpPr/>
      </dsp:nvSpPr>
      <dsp:spPr>
        <a:xfrm>
          <a:off x="0" y="2997"/>
          <a:ext cx="5971705" cy="143247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BFCA18-0828-4EB3-9742-51715D2F42B7}">
      <dsp:nvSpPr>
        <dsp:cNvPr id="0" name=""/>
        <dsp:cNvSpPr/>
      </dsp:nvSpPr>
      <dsp:spPr>
        <a:xfrm>
          <a:off x="433324" y="325304"/>
          <a:ext cx="788632" cy="7878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2833252-61FA-4ADE-AF4C-6926358007B8}">
      <dsp:nvSpPr>
        <dsp:cNvPr id="0" name=""/>
        <dsp:cNvSpPr/>
      </dsp:nvSpPr>
      <dsp:spPr>
        <a:xfrm>
          <a:off x="1655281" y="2997"/>
          <a:ext cx="4141040" cy="14338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752" tIns="151752" rIns="151752" bIns="151752" numCol="1" spcCol="1270" anchor="ctr" anchorCtr="0">
          <a:noAutofit/>
        </a:bodyPr>
        <a:lstStyle/>
        <a:p>
          <a:pPr marL="0" lvl="0" indent="0" algn="l" defTabSz="533400">
            <a:lnSpc>
              <a:spcPct val="90000"/>
            </a:lnSpc>
            <a:spcBef>
              <a:spcPct val="0"/>
            </a:spcBef>
            <a:spcAft>
              <a:spcPct val="35000"/>
            </a:spcAft>
            <a:buNone/>
          </a:pPr>
          <a:r>
            <a:rPr lang="en-CA" sz="1200" b="1" kern="1200" dirty="0"/>
            <a:t>Product Backlog -  an ordered list of everything that is known to be needed in the product. Considered as the single source of requirements should there be further improvements and/or upgrades. It is the Product Owner who is responsible for this artifact including availability, ordering and contents.</a:t>
          </a:r>
          <a:endParaRPr lang="en-US" sz="1200" b="1" kern="1200" dirty="0"/>
        </a:p>
      </dsp:txBody>
      <dsp:txXfrm>
        <a:off x="1655281" y="2997"/>
        <a:ext cx="4141040" cy="1433877"/>
      </dsp:txXfrm>
    </dsp:sp>
    <dsp:sp modelId="{AD061C53-2429-4691-922D-DE63DE80DC0A}">
      <dsp:nvSpPr>
        <dsp:cNvPr id="0" name=""/>
        <dsp:cNvSpPr/>
      </dsp:nvSpPr>
      <dsp:spPr>
        <a:xfrm>
          <a:off x="0" y="1738743"/>
          <a:ext cx="5971705" cy="143247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5CF6EA-F9F1-40AA-BDE3-A9DE1B471A8C}">
      <dsp:nvSpPr>
        <dsp:cNvPr id="0" name=""/>
        <dsp:cNvSpPr/>
      </dsp:nvSpPr>
      <dsp:spPr>
        <a:xfrm>
          <a:off x="433324" y="2061051"/>
          <a:ext cx="788632" cy="7878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1F12E27-530B-486F-A61E-8CA430036562}">
      <dsp:nvSpPr>
        <dsp:cNvPr id="0" name=""/>
        <dsp:cNvSpPr/>
      </dsp:nvSpPr>
      <dsp:spPr>
        <a:xfrm>
          <a:off x="1655281" y="1738743"/>
          <a:ext cx="4141040" cy="14338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752" tIns="151752" rIns="151752" bIns="151752" numCol="1" spcCol="1270" anchor="ctr" anchorCtr="0">
          <a:noAutofit/>
        </a:bodyPr>
        <a:lstStyle/>
        <a:p>
          <a:pPr marL="0" lvl="0" indent="0" algn="l" defTabSz="622300">
            <a:lnSpc>
              <a:spcPct val="90000"/>
            </a:lnSpc>
            <a:spcBef>
              <a:spcPct val="0"/>
            </a:spcBef>
            <a:spcAft>
              <a:spcPct val="35000"/>
            </a:spcAft>
            <a:buNone/>
          </a:pPr>
          <a:r>
            <a:rPr lang="en-CA" sz="1400" b="1" kern="1200" dirty="0"/>
            <a:t>Sprint Backlog – It makes all the necessary &amp; vital work that the Development team deems crucial. This normally includes 1 high priority process improvement that is usually identified in the previous ‘Retrospective’ meeting.</a:t>
          </a:r>
          <a:endParaRPr lang="en-US" sz="1400" b="1" kern="1200" dirty="0"/>
        </a:p>
      </dsp:txBody>
      <dsp:txXfrm>
        <a:off x="1655281" y="1738743"/>
        <a:ext cx="4141040" cy="1433877"/>
      </dsp:txXfrm>
    </dsp:sp>
    <dsp:sp modelId="{A1622107-71EE-4280-8A95-11A19A448113}">
      <dsp:nvSpPr>
        <dsp:cNvPr id="0" name=""/>
        <dsp:cNvSpPr/>
      </dsp:nvSpPr>
      <dsp:spPr>
        <a:xfrm>
          <a:off x="0" y="3474490"/>
          <a:ext cx="5971705" cy="143247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389726-DE80-428E-9478-FCF19860D3FD}">
      <dsp:nvSpPr>
        <dsp:cNvPr id="0" name=""/>
        <dsp:cNvSpPr/>
      </dsp:nvSpPr>
      <dsp:spPr>
        <a:xfrm>
          <a:off x="433747" y="3796797"/>
          <a:ext cx="788632" cy="7878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3242E07-C535-49E2-AECD-32080CC49627}">
      <dsp:nvSpPr>
        <dsp:cNvPr id="0" name=""/>
        <dsp:cNvSpPr/>
      </dsp:nvSpPr>
      <dsp:spPr>
        <a:xfrm>
          <a:off x="1656128" y="3474490"/>
          <a:ext cx="4141040" cy="14338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752" tIns="151752" rIns="151752" bIns="151752" numCol="1" spcCol="1270" anchor="ctr" anchorCtr="0">
          <a:noAutofit/>
        </a:bodyPr>
        <a:lstStyle/>
        <a:p>
          <a:pPr marL="0" lvl="0" indent="0" algn="l" defTabSz="622300">
            <a:lnSpc>
              <a:spcPct val="90000"/>
            </a:lnSpc>
            <a:spcBef>
              <a:spcPct val="0"/>
            </a:spcBef>
            <a:spcAft>
              <a:spcPct val="35000"/>
            </a:spcAft>
            <a:buNone/>
          </a:pPr>
          <a:r>
            <a:rPr lang="en-CA" sz="1400" b="1" kern="1200" dirty="0"/>
            <a:t>Increment – this is defined as the ‘Sum of All the Product Backlog’ items that were done during the initial Sprint. It also includes the value of the increments of all previous Sprints. This step is usually defined as a towards a goal or vision. The main purpose of each specific sprint is to yield potential functionalities</a:t>
          </a:r>
          <a:endParaRPr lang="en-US" sz="1400" b="1" kern="1200" dirty="0"/>
        </a:p>
      </dsp:txBody>
      <dsp:txXfrm>
        <a:off x="1656128" y="3474490"/>
        <a:ext cx="4141040" cy="143387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956322-C55D-43A1-8BA7-8C554D894037}">
      <dsp:nvSpPr>
        <dsp:cNvPr id="0" name=""/>
        <dsp:cNvSpPr/>
      </dsp:nvSpPr>
      <dsp:spPr>
        <a:xfrm>
          <a:off x="0" y="5117"/>
          <a:ext cx="10656651" cy="5364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48B818-3A66-4FE1-A368-69ED10865BF1}">
      <dsp:nvSpPr>
        <dsp:cNvPr id="0" name=""/>
        <dsp:cNvSpPr/>
      </dsp:nvSpPr>
      <dsp:spPr>
        <a:xfrm>
          <a:off x="162264" y="125809"/>
          <a:ext cx="295313" cy="2950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C6E7BA1-B387-4669-AA91-A401A3633F1D}">
      <dsp:nvSpPr>
        <dsp:cNvPr id="0" name=""/>
        <dsp:cNvSpPr/>
      </dsp:nvSpPr>
      <dsp:spPr>
        <a:xfrm>
          <a:off x="619842" y="5117"/>
          <a:ext cx="9962663" cy="6705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963" tIns="70963" rIns="70963" bIns="70963" numCol="1" spcCol="1270" anchor="ctr" anchorCtr="0">
          <a:noAutofit/>
        </a:bodyPr>
        <a:lstStyle/>
        <a:p>
          <a:pPr marL="0" lvl="0" indent="0" algn="l" defTabSz="622300">
            <a:lnSpc>
              <a:spcPct val="100000"/>
            </a:lnSpc>
            <a:spcBef>
              <a:spcPct val="0"/>
            </a:spcBef>
            <a:spcAft>
              <a:spcPct val="35000"/>
            </a:spcAft>
            <a:buNone/>
          </a:pPr>
          <a:r>
            <a:rPr lang="en-CA" sz="1400" b="1" kern="1200" dirty="0"/>
            <a:t>Initially this method started out as a Lean Manufacturing Framework , which was originally conceptualized and used by Toyota Production System.  Originally used only for manufacturing operations, it was later ‘adapted and adopted’ for other development processes. Most notable of all was the software development industry</a:t>
          </a:r>
          <a:r>
            <a:rPr lang="en-CA" sz="1400" kern="1200" dirty="0"/>
            <a:t>. </a:t>
          </a:r>
          <a:endParaRPr lang="en-US" sz="1400" kern="1200" dirty="0"/>
        </a:p>
      </dsp:txBody>
      <dsp:txXfrm>
        <a:off x="619842" y="5117"/>
        <a:ext cx="9962663" cy="670512"/>
      </dsp:txXfrm>
    </dsp:sp>
    <dsp:sp modelId="{6E944748-8C8B-42C4-8CC8-E3A6ABB3B7C1}">
      <dsp:nvSpPr>
        <dsp:cNvPr id="0" name=""/>
        <dsp:cNvSpPr/>
      </dsp:nvSpPr>
      <dsp:spPr>
        <a:xfrm>
          <a:off x="0" y="843258"/>
          <a:ext cx="10656651" cy="5364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EF85AD-FE2B-4321-83D8-97AF054EF522}">
      <dsp:nvSpPr>
        <dsp:cNvPr id="0" name=""/>
        <dsp:cNvSpPr/>
      </dsp:nvSpPr>
      <dsp:spPr>
        <a:xfrm>
          <a:off x="162264" y="963950"/>
          <a:ext cx="295313" cy="2950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4FDB15D-6101-4E83-9079-5473330A33F0}">
      <dsp:nvSpPr>
        <dsp:cNvPr id="0" name=""/>
        <dsp:cNvSpPr/>
      </dsp:nvSpPr>
      <dsp:spPr>
        <a:xfrm>
          <a:off x="619842" y="843258"/>
          <a:ext cx="9962663" cy="6705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963" tIns="70963" rIns="70963" bIns="70963" numCol="1" spcCol="1270" anchor="ctr" anchorCtr="0">
          <a:noAutofit/>
        </a:bodyPr>
        <a:lstStyle/>
        <a:p>
          <a:pPr marL="0" lvl="0" indent="0" algn="l" defTabSz="622300">
            <a:lnSpc>
              <a:spcPct val="100000"/>
            </a:lnSpc>
            <a:spcBef>
              <a:spcPct val="0"/>
            </a:spcBef>
            <a:spcAft>
              <a:spcPct val="35000"/>
            </a:spcAft>
            <a:buNone/>
          </a:pPr>
          <a:r>
            <a:rPr lang="en-CA" sz="1400" b="1" kern="1200" dirty="0"/>
            <a:t>Kanban has 4 Core Practices:</a:t>
          </a:r>
          <a:endParaRPr lang="en-US" sz="1400" b="1" kern="1200" dirty="0"/>
        </a:p>
      </dsp:txBody>
      <dsp:txXfrm>
        <a:off x="619842" y="843258"/>
        <a:ext cx="9962663" cy="670512"/>
      </dsp:txXfrm>
    </dsp:sp>
    <dsp:sp modelId="{46BC82C1-BA9B-4F82-9CFC-8EDFF8CCB58A}">
      <dsp:nvSpPr>
        <dsp:cNvPr id="0" name=""/>
        <dsp:cNvSpPr/>
      </dsp:nvSpPr>
      <dsp:spPr>
        <a:xfrm>
          <a:off x="0" y="1681399"/>
          <a:ext cx="10656651" cy="5364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78335B-5BB6-4D9C-94B2-EAF39B9AB94A}">
      <dsp:nvSpPr>
        <dsp:cNvPr id="0" name=""/>
        <dsp:cNvSpPr/>
      </dsp:nvSpPr>
      <dsp:spPr>
        <a:xfrm>
          <a:off x="162264" y="1802091"/>
          <a:ext cx="295313" cy="2950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3483516-F00E-42EF-86B4-A5AF8ECE93B9}">
      <dsp:nvSpPr>
        <dsp:cNvPr id="0" name=""/>
        <dsp:cNvSpPr/>
      </dsp:nvSpPr>
      <dsp:spPr>
        <a:xfrm>
          <a:off x="619842" y="1681399"/>
          <a:ext cx="9962663" cy="6705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963" tIns="70963" rIns="70963" bIns="70963" numCol="1" spcCol="1270" anchor="ctr" anchorCtr="0">
          <a:noAutofit/>
        </a:bodyPr>
        <a:lstStyle/>
        <a:p>
          <a:pPr marL="0" lvl="0" indent="0" algn="l" defTabSz="622300">
            <a:lnSpc>
              <a:spcPct val="100000"/>
            </a:lnSpc>
            <a:spcBef>
              <a:spcPct val="0"/>
            </a:spcBef>
            <a:spcAft>
              <a:spcPct val="35000"/>
            </a:spcAft>
            <a:buNone/>
          </a:pPr>
          <a:r>
            <a:rPr lang="en-CA" sz="1400" b="1" kern="1200" dirty="0"/>
            <a:t>Principle 1: Start with What You Do Now </a:t>
          </a:r>
          <a:endParaRPr lang="en-US" sz="1400" b="1" kern="1200" dirty="0"/>
        </a:p>
      </dsp:txBody>
      <dsp:txXfrm>
        <a:off x="619842" y="1681399"/>
        <a:ext cx="9962663" cy="670512"/>
      </dsp:txXfrm>
    </dsp:sp>
    <dsp:sp modelId="{B978E143-8C5F-4091-A0FC-D395788B3880}">
      <dsp:nvSpPr>
        <dsp:cNvPr id="0" name=""/>
        <dsp:cNvSpPr/>
      </dsp:nvSpPr>
      <dsp:spPr>
        <a:xfrm>
          <a:off x="0" y="2519540"/>
          <a:ext cx="10656651" cy="5364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8E2B87-9ED9-4F0A-98CA-5FDD4625CED5}">
      <dsp:nvSpPr>
        <dsp:cNvPr id="0" name=""/>
        <dsp:cNvSpPr/>
      </dsp:nvSpPr>
      <dsp:spPr>
        <a:xfrm>
          <a:off x="162264" y="2640232"/>
          <a:ext cx="295313" cy="29502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FF6B5D3-DC15-4C7B-857A-91E82559E943}">
      <dsp:nvSpPr>
        <dsp:cNvPr id="0" name=""/>
        <dsp:cNvSpPr/>
      </dsp:nvSpPr>
      <dsp:spPr>
        <a:xfrm>
          <a:off x="619842" y="2519540"/>
          <a:ext cx="9962663" cy="6705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963" tIns="70963" rIns="70963" bIns="70963" numCol="1" spcCol="1270" anchor="ctr" anchorCtr="0">
          <a:noAutofit/>
        </a:bodyPr>
        <a:lstStyle/>
        <a:p>
          <a:pPr marL="0" lvl="0" indent="0" algn="l" defTabSz="622300">
            <a:lnSpc>
              <a:spcPct val="100000"/>
            </a:lnSpc>
            <a:spcBef>
              <a:spcPct val="0"/>
            </a:spcBef>
            <a:spcAft>
              <a:spcPct val="35000"/>
            </a:spcAft>
            <a:buNone/>
          </a:pPr>
          <a:r>
            <a:rPr lang="en-CA" sz="1400" b="1" kern="1200" dirty="0"/>
            <a:t>The flexibility allows it to be applied on top of other workflows , systems and business processes. This while not disrupting any patterns nor ongoing workflows. </a:t>
          </a:r>
          <a:endParaRPr lang="en-US" sz="1400" b="1" kern="1200" dirty="0"/>
        </a:p>
      </dsp:txBody>
      <dsp:txXfrm>
        <a:off x="619842" y="2519540"/>
        <a:ext cx="9962663" cy="670512"/>
      </dsp:txXfrm>
    </dsp:sp>
    <dsp:sp modelId="{2ED9DFC9-A862-4A56-BCE1-EC451B22562F}">
      <dsp:nvSpPr>
        <dsp:cNvPr id="0" name=""/>
        <dsp:cNvSpPr/>
      </dsp:nvSpPr>
      <dsp:spPr>
        <a:xfrm>
          <a:off x="0" y="3357680"/>
          <a:ext cx="10656651" cy="5364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9A3C33-3986-431B-AEFF-8DCAEBFB7FAB}">
      <dsp:nvSpPr>
        <dsp:cNvPr id="0" name=""/>
        <dsp:cNvSpPr/>
      </dsp:nvSpPr>
      <dsp:spPr>
        <a:xfrm>
          <a:off x="162264" y="3478373"/>
          <a:ext cx="295313" cy="29502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A45E71D-4174-452C-87A6-CAE0BCBE6466}">
      <dsp:nvSpPr>
        <dsp:cNvPr id="0" name=""/>
        <dsp:cNvSpPr/>
      </dsp:nvSpPr>
      <dsp:spPr>
        <a:xfrm>
          <a:off x="619842" y="3357680"/>
          <a:ext cx="9962663" cy="6705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963" tIns="70963" rIns="70963" bIns="70963" numCol="1" spcCol="1270" anchor="ctr" anchorCtr="0">
          <a:noAutofit/>
        </a:bodyPr>
        <a:lstStyle/>
        <a:p>
          <a:pPr marL="0" lvl="0" indent="0" algn="l" defTabSz="622300">
            <a:lnSpc>
              <a:spcPct val="100000"/>
            </a:lnSpc>
            <a:spcBef>
              <a:spcPct val="0"/>
            </a:spcBef>
            <a:spcAft>
              <a:spcPct val="35000"/>
            </a:spcAft>
            <a:buNone/>
          </a:pPr>
          <a:r>
            <a:rPr lang="en-CA" sz="1400" b="1" kern="1200" dirty="0"/>
            <a:t>Principle 2:  Agree to Pursue Incremental, Evolutionary Change</a:t>
          </a:r>
          <a:br>
            <a:rPr lang="en-CA" sz="1400" b="1" kern="1200" dirty="0"/>
          </a:br>
          <a:r>
            <a:rPr lang="en-CA" sz="1400" b="1" kern="1200" dirty="0"/>
            <a:t>Having massive nor sweeping changes is absolutely not a part of Kanban. The contrary is being promoted, which means having small, incremental changes and gives the organization enough time to adapt/adjust.</a:t>
          </a:r>
          <a:endParaRPr lang="en-US" sz="1400" b="1" kern="1200" dirty="0"/>
        </a:p>
      </dsp:txBody>
      <dsp:txXfrm>
        <a:off x="619842" y="3357680"/>
        <a:ext cx="9962663" cy="67051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01B5AB-F6BE-4AE5-9282-98BDCDAFC50D}">
      <dsp:nvSpPr>
        <dsp:cNvPr id="0" name=""/>
        <dsp:cNvSpPr/>
      </dsp:nvSpPr>
      <dsp:spPr>
        <a:xfrm>
          <a:off x="0" y="631"/>
          <a:ext cx="5741533"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F51AE6A-BB0C-482B-B496-EF5EE054CC4D}">
      <dsp:nvSpPr>
        <dsp:cNvPr id="0" name=""/>
        <dsp:cNvSpPr/>
      </dsp:nvSpPr>
      <dsp:spPr>
        <a:xfrm>
          <a:off x="0" y="631"/>
          <a:ext cx="5741533" cy="574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CA" sz="1600" b="1" kern="1200" dirty="0"/>
            <a:t>Proven to be very successful in a lot of corporations and organizations. </a:t>
          </a:r>
          <a:endParaRPr lang="en-US" sz="1600" b="1" kern="1200" dirty="0"/>
        </a:p>
      </dsp:txBody>
      <dsp:txXfrm>
        <a:off x="0" y="631"/>
        <a:ext cx="5741533" cy="574413"/>
      </dsp:txXfrm>
    </dsp:sp>
    <dsp:sp modelId="{973F4779-4F5A-4C35-803C-1017E7D99174}">
      <dsp:nvSpPr>
        <dsp:cNvPr id="0" name=""/>
        <dsp:cNvSpPr/>
      </dsp:nvSpPr>
      <dsp:spPr>
        <a:xfrm>
          <a:off x="0" y="575044"/>
          <a:ext cx="5741533" cy="0"/>
        </a:xfrm>
        <a:prstGeom prst="line">
          <a:avLst/>
        </a:prstGeom>
        <a:solidFill>
          <a:schemeClr val="accent2">
            <a:hueOff val="-388769"/>
            <a:satOff val="-2057"/>
            <a:lumOff val="-784"/>
            <a:alphaOff val="0"/>
          </a:schemeClr>
        </a:solidFill>
        <a:ln w="19050" cap="rnd" cmpd="sng" algn="ctr">
          <a:solidFill>
            <a:schemeClr val="accent2">
              <a:hueOff val="-388769"/>
              <a:satOff val="-2057"/>
              <a:lumOff val="-78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322BD66-782B-416C-AE7D-DFC289B1C560}">
      <dsp:nvSpPr>
        <dsp:cNvPr id="0" name=""/>
        <dsp:cNvSpPr/>
      </dsp:nvSpPr>
      <dsp:spPr>
        <a:xfrm>
          <a:off x="0" y="575044"/>
          <a:ext cx="5741533" cy="574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CA" sz="1600" b="1" kern="1200" dirty="0"/>
            <a:t>It stresses on customer satisfaction and CX/UX. It wants to ‘deliver software as you need it. </a:t>
          </a:r>
          <a:endParaRPr lang="en-US" sz="1600" b="1" kern="1200" dirty="0"/>
        </a:p>
      </dsp:txBody>
      <dsp:txXfrm>
        <a:off x="0" y="575044"/>
        <a:ext cx="5741533" cy="574413"/>
      </dsp:txXfrm>
    </dsp:sp>
    <dsp:sp modelId="{DAEAAF9C-B78D-497B-86CC-B5F4612B6655}">
      <dsp:nvSpPr>
        <dsp:cNvPr id="0" name=""/>
        <dsp:cNvSpPr/>
      </dsp:nvSpPr>
      <dsp:spPr>
        <a:xfrm>
          <a:off x="0" y="1149458"/>
          <a:ext cx="5741533" cy="0"/>
        </a:xfrm>
        <a:prstGeom prst="line">
          <a:avLst/>
        </a:prstGeom>
        <a:solidFill>
          <a:schemeClr val="accent2">
            <a:hueOff val="-777537"/>
            <a:satOff val="-4113"/>
            <a:lumOff val="-1568"/>
            <a:alphaOff val="0"/>
          </a:schemeClr>
        </a:solidFill>
        <a:ln w="19050" cap="rnd" cmpd="sng" algn="ctr">
          <a:solidFill>
            <a:schemeClr val="accent2">
              <a:hueOff val="-777537"/>
              <a:satOff val="-4113"/>
              <a:lumOff val="-156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E71C2BB-3D18-4E6D-A2C4-B671C5B750B2}">
      <dsp:nvSpPr>
        <dsp:cNvPr id="0" name=""/>
        <dsp:cNvSpPr/>
      </dsp:nvSpPr>
      <dsp:spPr>
        <a:xfrm>
          <a:off x="0" y="1149458"/>
          <a:ext cx="5741533" cy="574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CA" sz="1600" kern="1200"/>
            <a:t>Improves a software lifecyle project in 5 ways: communication, simplicity, feedback, respect &amp; courage. </a:t>
          </a:r>
          <a:endParaRPr lang="en-US" sz="1600" kern="1200"/>
        </a:p>
      </dsp:txBody>
      <dsp:txXfrm>
        <a:off x="0" y="1149458"/>
        <a:ext cx="5741533" cy="574413"/>
      </dsp:txXfrm>
    </dsp:sp>
    <dsp:sp modelId="{B6819A20-61DB-4A9B-84B6-830DA3A1A0A8}">
      <dsp:nvSpPr>
        <dsp:cNvPr id="0" name=""/>
        <dsp:cNvSpPr/>
      </dsp:nvSpPr>
      <dsp:spPr>
        <a:xfrm>
          <a:off x="0" y="1723871"/>
          <a:ext cx="5741533" cy="0"/>
        </a:xfrm>
        <a:prstGeom prst="line">
          <a:avLst/>
        </a:prstGeom>
        <a:solidFill>
          <a:schemeClr val="accent2">
            <a:hueOff val="-1166306"/>
            <a:satOff val="-6170"/>
            <a:lumOff val="-2353"/>
            <a:alphaOff val="0"/>
          </a:schemeClr>
        </a:solidFill>
        <a:ln w="19050" cap="rnd" cmpd="sng" algn="ctr">
          <a:solidFill>
            <a:schemeClr val="accent2">
              <a:hueOff val="-1166306"/>
              <a:satOff val="-6170"/>
              <a:lumOff val="-235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55F7838-6255-4A39-A9D2-F336DAA97CA2}">
      <dsp:nvSpPr>
        <dsp:cNvPr id="0" name=""/>
        <dsp:cNvSpPr/>
      </dsp:nvSpPr>
      <dsp:spPr>
        <a:xfrm>
          <a:off x="0" y="1723871"/>
          <a:ext cx="5741533" cy="574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CA" sz="1600" kern="1200" dirty="0"/>
            <a:t>XP practitioners encourages constant communication with customers/stakeholders and fellow programmers. </a:t>
          </a:r>
          <a:endParaRPr lang="en-US" sz="1600" kern="1200" dirty="0"/>
        </a:p>
      </dsp:txBody>
      <dsp:txXfrm>
        <a:off x="0" y="1723871"/>
        <a:ext cx="5741533" cy="574413"/>
      </dsp:txXfrm>
    </dsp:sp>
    <dsp:sp modelId="{CE17779F-076E-4C55-953E-033ABA29BD6E}">
      <dsp:nvSpPr>
        <dsp:cNvPr id="0" name=""/>
        <dsp:cNvSpPr/>
      </dsp:nvSpPr>
      <dsp:spPr>
        <a:xfrm>
          <a:off x="0" y="2298284"/>
          <a:ext cx="5741533" cy="0"/>
        </a:xfrm>
        <a:prstGeom prst="line">
          <a:avLst/>
        </a:prstGeom>
        <a:solidFill>
          <a:schemeClr val="accent2">
            <a:hueOff val="-1555074"/>
            <a:satOff val="-8227"/>
            <a:lumOff val="-3137"/>
            <a:alphaOff val="0"/>
          </a:schemeClr>
        </a:solidFill>
        <a:ln w="19050" cap="rnd" cmpd="sng" algn="ctr">
          <a:solidFill>
            <a:schemeClr val="accent2">
              <a:hueOff val="-1555074"/>
              <a:satOff val="-8227"/>
              <a:lumOff val="-313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4A7D815-F2DD-42CE-BC6E-5C971AC11D6B}">
      <dsp:nvSpPr>
        <dsp:cNvPr id="0" name=""/>
        <dsp:cNvSpPr/>
      </dsp:nvSpPr>
      <dsp:spPr>
        <a:xfrm>
          <a:off x="0" y="2298284"/>
          <a:ext cx="5741533" cy="574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CA" sz="1600" kern="1200" dirty="0"/>
            <a:t>Keep design as SIMPLE and CLEAN as it could be. </a:t>
          </a:r>
          <a:endParaRPr lang="en-US" sz="1600" kern="1200" dirty="0"/>
        </a:p>
      </dsp:txBody>
      <dsp:txXfrm>
        <a:off x="0" y="2298284"/>
        <a:ext cx="5741533" cy="574413"/>
      </dsp:txXfrm>
    </dsp:sp>
    <dsp:sp modelId="{B083B4C7-D1BD-4AB0-B039-BE192E6D103F}">
      <dsp:nvSpPr>
        <dsp:cNvPr id="0" name=""/>
        <dsp:cNvSpPr/>
      </dsp:nvSpPr>
      <dsp:spPr>
        <a:xfrm>
          <a:off x="0" y="2872698"/>
          <a:ext cx="5741533" cy="0"/>
        </a:xfrm>
        <a:prstGeom prst="line">
          <a:avLst/>
        </a:prstGeom>
        <a:solidFill>
          <a:schemeClr val="accent2">
            <a:hueOff val="-1943843"/>
            <a:satOff val="-10283"/>
            <a:lumOff val="-3921"/>
            <a:alphaOff val="0"/>
          </a:schemeClr>
        </a:solidFill>
        <a:ln w="19050" cap="rnd" cmpd="sng" algn="ctr">
          <a:solidFill>
            <a:schemeClr val="accent2">
              <a:hueOff val="-1943843"/>
              <a:satOff val="-10283"/>
              <a:lumOff val="-392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752DDB7-1482-4384-B1FF-8C0F8F4D76F3}">
      <dsp:nvSpPr>
        <dsp:cNvPr id="0" name=""/>
        <dsp:cNvSpPr/>
      </dsp:nvSpPr>
      <dsp:spPr>
        <a:xfrm>
          <a:off x="0" y="2872698"/>
          <a:ext cx="5741533" cy="574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CA" sz="1600" kern="1200"/>
            <a:t>Take pride in its ‘simple rules’ and direct to the point approach on the software development lifecyle.</a:t>
          </a:r>
          <a:endParaRPr lang="en-US" sz="1600" kern="1200"/>
        </a:p>
      </dsp:txBody>
      <dsp:txXfrm>
        <a:off x="0" y="2872698"/>
        <a:ext cx="5741533" cy="574413"/>
      </dsp:txXfrm>
    </dsp:sp>
    <dsp:sp modelId="{AE4FA70F-5F95-4585-B6F4-02C3FC47E9A4}">
      <dsp:nvSpPr>
        <dsp:cNvPr id="0" name=""/>
        <dsp:cNvSpPr/>
      </dsp:nvSpPr>
      <dsp:spPr>
        <a:xfrm>
          <a:off x="0" y="3447111"/>
          <a:ext cx="5741533" cy="0"/>
        </a:xfrm>
        <a:prstGeom prst="line">
          <a:avLst/>
        </a:prstGeom>
        <a:solidFill>
          <a:schemeClr val="accent2">
            <a:hueOff val="-2332611"/>
            <a:satOff val="-12340"/>
            <a:lumOff val="-4705"/>
            <a:alphaOff val="0"/>
          </a:schemeClr>
        </a:solidFill>
        <a:ln w="19050" cap="rnd" cmpd="sng" algn="ctr">
          <a:solidFill>
            <a:schemeClr val="accent2">
              <a:hueOff val="-2332611"/>
              <a:satOff val="-12340"/>
              <a:lumOff val="-470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6A442F-66FC-49EB-8955-A458B79628A5}">
      <dsp:nvSpPr>
        <dsp:cNvPr id="0" name=""/>
        <dsp:cNvSpPr/>
      </dsp:nvSpPr>
      <dsp:spPr>
        <a:xfrm>
          <a:off x="0" y="3447111"/>
          <a:ext cx="5741533" cy="574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CA" sz="1600" kern="1200"/>
            <a:t>Can also be used to expand ongoing Scrum or other Agile methodologies. </a:t>
          </a:r>
          <a:endParaRPr lang="en-US" sz="1600" kern="1200"/>
        </a:p>
      </dsp:txBody>
      <dsp:txXfrm>
        <a:off x="0" y="3447111"/>
        <a:ext cx="5741533" cy="574413"/>
      </dsp:txXfrm>
    </dsp:sp>
    <dsp:sp modelId="{2FEE5A72-BD92-4CFB-9DE0-4D4406E9B783}">
      <dsp:nvSpPr>
        <dsp:cNvPr id="0" name=""/>
        <dsp:cNvSpPr/>
      </dsp:nvSpPr>
      <dsp:spPr>
        <a:xfrm>
          <a:off x="0" y="4021524"/>
          <a:ext cx="5741533" cy="0"/>
        </a:xfrm>
        <a:prstGeom prst="line">
          <a:avLst/>
        </a:prstGeom>
        <a:solidFill>
          <a:schemeClr val="accent2">
            <a:hueOff val="-2721379"/>
            <a:satOff val="-14396"/>
            <a:lumOff val="-5490"/>
            <a:alphaOff val="0"/>
          </a:schemeClr>
        </a:solidFill>
        <a:ln w="19050" cap="rnd" cmpd="sng" algn="ctr">
          <a:solidFill>
            <a:schemeClr val="accent2">
              <a:hueOff val="-2721379"/>
              <a:satOff val="-14396"/>
              <a:lumOff val="-549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6D15E1F-6E29-4559-9654-22A2319F6462}">
      <dsp:nvSpPr>
        <dsp:cNvPr id="0" name=""/>
        <dsp:cNvSpPr/>
      </dsp:nvSpPr>
      <dsp:spPr>
        <a:xfrm>
          <a:off x="0" y="4021524"/>
          <a:ext cx="5741533" cy="574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CA" sz="1600" b="1" kern="1200" dirty="0"/>
            <a:t>The ‘rules of XP’ revolves around :  Planning, Managing, Designing, Coding &amp; Testing. </a:t>
          </a:r>
          <a:endParaRPr lang="en-US" sz="1600" b="1" kern="1200" dirty="0"/>
        </a:p>
      </dsp:txBody>
      <dsp:txXfrm>
        <a:off x="0" y="4021524"/>
        <a:ext cx="5741533" cy="574413"/>
      </dsp:txXfrm>
    </dsp:sp>
    <dsp:sp modelId="{D973C096-DAE2-4A12-BADA-A7689A7284A3}">
      <dsp:nvSpPr>
        <dsp:cNvPr id="0" name=""/>
        <dsp:cNvSpPr/>
      </dsp:nvSpPr>
      <dsp:spPr>
        <a:xfrm>
          <a:off x="0" y="4595938"/>
          <a:ext cx="5741533" cy="0"/>
        </a:xfrm>
        <a:prstGeom prst="line">
          <a:avLst/>
        </a:prstGeom>
        <a:solidFill>
          <a:schemeClr val="accent2">
            <a:hueOff val="-3110148"/>
            <a:satOff val="-16453"/>
            <a:lumOff val="-6274"/>
            <a:alphaOff val="0"/>
          </a:schemeClr>
        </a:solidFill>
        <a:ln w="19050" cap="rnd" cmpd="sng" algn="ctr">
          <a:solidFill>
            <a:schemeClr val="accent2">
              <a:hueOff val="-3110148"/>
              <a:satOff val="-16453"/>
              <a:lumOff val="-627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6A11B21-7FB5-42C9-BB6F-3E4F7EDA875F}">
      <dsp:nvSpPr>
        <dsp:cNvPr id="0" name=""/>
        <dsp:cNvSpPr/>
      </dsp:nvSpPr>
      <dsp:spPr>
        <a:xfrm>
          <a:off x="0" y="4595938"/>
          <a:ext cx="5741533" cy="574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The 5 XP Principles are: Rapid Feedback, Assumed Simplicity,  Incremental Changes, Embracing Change, Quality Work</a:t>
          </a:r>
        </a:p>
      </dsp:txBody>
      <dsp:txXfrm>
        <a:off x="0" y="4595938"/>
        <a:ext cx="5741533" cy="574413"/>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D8015B-31C2-42A0-91A7-D9975C785C30}" type="datetimeFigureOut">
              <a:rPr lang="en-US" smtClean="0"/>
              <a:t>11/16/2020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25633F-6837-4701-BDFF-EB676214E802}" type="slidenum">
              <a:rPr lang="en-US" smtClean="0"/>
              <a:t>‹#›</a:t>
            </a:fld>
            <a:endParaRPr lang="en-US"/>
          </a:p>
        </p:txBody>
      </p:sp>
    </p:spTree>
    <p:extLst>
      <p:ext uri="{BB962C8B-B14F-4D97-AF65-F5344CB8AC3E}">
        <p14:creationId xmlns:p14="http://schemas.microsoft.com/office/powerpoint/2010/main" val="22407363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25633F-6837-4701-BDFF-EB676214E802}" type="slidenum">
              <a:rPr lang="en-US" smtClean="0"/>
              <a:t>1</a:t>
            </a:fld>
            <a:endParaRPr lang="en-US"/>
          </a:p>
        </p:txBody>
      </p:sp>
    </p:spTree>
    <p:extLst>
      <p:ext uri="{BB962C8B-B14F-4D97-AF65-F5344CB8AC3E}">
        <p14:creationId xmlns:p14="http://schemas.microsoft.com/office/powerpoint/2010/main" val="17430577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SCRUM Framework also has events and artifacts attached to it’s framework. The Scrum Events are: Sprint, Sprint Planning, Daily Scrum, Sprint Review &amp; Sprint Retrospective. </a:t>
            </a:r>
            <a:br>
              <a:rPr lang="en-CA" dirty="0"/>
            </a:br>
            <a:r>
              <a:rPr lang="en-CA" dirty="0"/>
              <a:t>SCRUM Artifacts are the following: Product Backlog, Sprint Backlog and Increment. </a:t>
            </a:r>
            <a:br>
              <a:rPr lang="en-CA" dirty="0"/>
            </a:br>
            <a:br>
              <a:rPr lang="en-CA" dirty="0"/>
            </a:br>
            <a:r>
              <a:rPr lang="en-CA" dirty="0"/>
              <a:t>I will be giving a very brief summary of each on my next slide.</a:t>
            </a:r>
            <a:br>
              <a:rPr lang="en-CA" dirty="0"/>
            </a:br>
            <a:endParaRPr lang="en-US" dirty="0"/>
          </a:p>
        </p:txBody>
      </p:sp>
      <p:sp>
        <p:nvSpPr>
          <p:cNvPr id="4" name="Slide Number Placeholder 3"/>
          <p:cNvSpPr>
            <a:spLocks noGrp="1"/>
          </p:cNvSpPr>
          <p:nvPr>
            <p:ph type="sldNum" sz="quarter" idx="5"/>
          </p:nvPr>
        </p:nvSpPr>
        <p:spPr/>
        <p:txBody>
          <a:bodyPr/>
          <a:lstStyle/>
          <a:p>
            <a:fld id="{E325633F-6837-4701-BDFF-EB676214E802}" type="slidenum">
              <a:rPr lang="en-US" smtClean="0"/>
              <a:t>10</a:t>
            </a:fld>
            <a:endParaRPr lang="en-US"/>
          </a:p>
        </p:txBody>
      </p:sp>
    </p:spTree>
    <p:extLst>
      <p:ext uri="{BB962C8B-B14F-4D97-AF65-F5344CB8AC3E}">
        <p14:creationId xmlns:p14="http://schemas.microsoft.com/office/powerpoint/2010/main" val="32159791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 would like to totally emphasize that I am only giving very brief outlines of the over-all SCRUM Events and SCRUM Artifacts. I already had my decision to recommend a different Agile Framework which is very much in-line with World </a:t>
            </a:r>
            <a:r>
              <a:rPr lang="en-CA" dirty="0" err="1"/>
              <a:t>Visitz</a:t>
            </a:r>
            <a:r>
              <a:rPr lang="en-CA" dirty="0"/>
              <a:t>’ goals. </a:t>
            </a:r>
            <a:br>
              <a:rPr lang="en-CA" dirty="0"/>
            </a:br>
            <a:br>
              <a:rPr lang="en-CA" dirty="0"/>
            </a:br>
            <a:r>
              <a:rPr lang="en-CA" dirty="0"/>
              <a:t>This is the main reason why I am only giving very brief summary of each.</a:t>
            </a:r>
            <a:endParaRPr lang="en-US" dirty="0"/>
          </a:p>
        </p:txBody>
      </p:sp>
      <p:sp>
        <p:nvSpPr>
          <p:cNvPr id="4" name="Slide Number Placeholder 3"/>
          <p:cNvSpPr>
            <a:spLocks noGrp="1"/>
          </p:cNvSpPr>
          <p:nvPr>
            <p:ph type="sldNum" sz="quarter" idx="5"/>
          </p:nvPr>
        </p:nvSpPr>
        <p:spPr/>
        <p:txBody>
          <a:bodyPr/>
          <a:lstStyle/>
          <a:p>
            <a:fld id="{E325633F-6837-4701-BDFF-EB676214E802}" type="slidenum">
              <a:rPr lang="en-US" smtClean="0"/>
              <a:t>11</a:t>
            </a:fld>
            <a:endParaRPr lang="en-US"/>
          </a:p>
        </p:txBody>
      </p:sp>
    </p:spTree>
    <p:extLst>
      <p:ext uri="{BB962C8B-B14F-4D97-AF65-F5344CB8AC3E}">
        <p14:creationId xmlns:p14="http://schemas.microsoft.com/office/powerpoint/2010/main" val="40794398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Scrum Artifacts are composed of the following : </a:t>
            </a:r>
            <a:br>
              <a:rPr lang="en-CA" dirty="0"/>
            </a:br>
            <a:r>
              <a:rPr lang="en-CA" dirty="0"/>
              <a:t>1. Product Backlog </a:t>
            </a:r>
            <a:br>
              <a:rPr lang="en-CA" dirty="0"/>
            </a:br>
            <a:r>
              <a:rPr lang="en-CA" dirty="0"/>
              <a:t>2. Sprint Backlog </a:t>
            </a:r>
            <a:br>
              <a:rPr lang="en-CA" dirty="0"/>
            </a:br>
            <a:r>
              <a:rPr lang="en-CA" dirty="0"/>
              <a:t>3. Increments </a:t>
            </a:r>
            <a:br>
              <a:rPr lang="en-CA" dirty="0"/>
            </a:br>
            <a:br>
              <a:rPr lang="en-CA" dirty="0"/>
            </a:br>
            <a:r>
              <a:rPr lang="en-CA" dirty="0"/>
              <a:t>Each of these 3 have their own respective functionalities and uses within the Agile </a:t>
            </a:r>
            <a:r>
              <a:rPr lang="en-CA" dirty="0" err="1"/>
              <a:t>lifecyle</a:t>
            </a:r>
            <a:endParaRPr lang="en-US" dirty="0"/>
          </a:p>
        </p:txBody>
      </p:sp>
      <p:sp>
        <p:nvSpPr>
          <p:cNvPr id="4" name="Slide Number Placeholder 3"/>
          <p:cNvSpPr>
            <a:spLocks noGrp="1"/>
          </p:cNvSpPr>
          <p:nvPr>
            <p:ph type="sldNum" sz="quarter" idx="5"/>
          </p:nvPr>
        </p:nvSpPr>
        <p:spPr/>
        <p:txBody>
          <a:bodyPr/>
          <a:lstStyle/>
          <a:p>
            <a:fld id="{E325633F-6837-4701-BDFF-EB676214E802}" type="slidenum">
              <a:rPr lang="en-US" smtClean="0"/>
              <a:t>12</a:t>
            </a:fld>
            <a:endParaRPr lang="en-US"/>
          </a:p>
        </p:txBody>
      </p:sp>
    </p:spTree>
    <p:extLst>
      <p:ext uri="{BB962C8B-B14F-4D97-AF65-F5344CB8AC3E}">
        <p14:creationId xmlns:p14="http://schemas.microsoft.com/office/powerpoint/2010/main" val="5824069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Kanban Principle 1: Start with what you do now: </a:t>
            </a:r>
            <a:br>
              <a:rPr lang="en-CA" dirty="0"/>
            </a:br>
            <a:r>
              <a:rPr lang="en-CA" dirty="0"/>
              <a:t>Kanban is very versatile that it gives the practitioner / team to utilize it in all types of organizational setups. It also prides itself as not having any form of ‘culture shock’ nor extreme , sudden changes. </a:t>
            </a:r>
            <a:br>
              <a:rPr lang="en-CA" dirty="0"/>
            </a:br>
            <a:br>
              <a:rPr lang="en-CA" dirty="0"/>
            </a:br>
            <a:r>
              <a:rPr lang="en-CA" dirty="0"/>
              <a:t>Principle 2:  Kanban was totally designed to meet minimal resistance. It was proven by practitioners of this framework that having sudden, extreme changes to any organization’s frameworks usually creates chaos. Perhaps this was very true especially in manufacturing corporations that employed LEAN and/or SIX SIGMA Principles. </a:t>
            </a:r>
            <a:endParaRPr lang="en-US" dirty="0"/>
          </a:p>
        </p:txBody>
      </p:sp>
      <p:sp>
        <p:nvSpPr>
          <p:cNvPr id="4" name="Slide Number Placeholder 3"/>
          <p:cNvSpPr>
            <a:spLocks noGrp="1"/>
          </p:cNvSpPr>
          <p:nvPr>
            <p:ph type="sldNum" sz="quarter" idx="5"/>
          </p:nvPr>
        </p:nvSpPr>
        <p:spPr/>
        <p:txBody>
          <a:bodyPr/>
          <a:lstStyle/>
          <a:p>
            <a:fld id="{E325633F-6837-4701-BDFF-EB676214E802}" type="slidenum">
              <a:rPr lang="en-US" smtClean="0"/>
              <a:t>13</a:t>
            </a:fld>
            <a:endParaRPr lang="en-US"/>
          </a:p>
        </p:txBody>
      </p:sp>
    </p:spTree>
    <p:extLst>
      <p:ext uri="{BB962C8B-B14F-4D97-AF65-F5344CB8AC3E}">
        <p14:creationId xmlns:p14="http://schemas.microsoft.com/office/powerpoint/2010/main" val="3961594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Principle 3 : Just like the first 2 principles, Kanban does not promote any form of drastic management changes. It was solely designed to promote the slow incremental &amp; logical changes. </a:t>
            </a:r>
            <a:br>
              <a:rPr lang="en-CA" dirty="0"/>
            </a:br>
            <a:r>
              <a:rPr lang="en-CA" dirty="0"/>
              <a:t>It actually encourages changes.</a:t>
            </a:r>
            <a:endParaRPr lang="en-US" dirty="0"/>
          </a:p>
        </p:txBody>
      </p:sp>
      <p:sp>
        <p:nvSpPr>
          <p:cNvPr id="4" name="Slide Number Placeholder 3"/>
          <p:cNvSpPr>
            <a:spLocks noGrp="1"/>
          </p:cNvSpPr>
          <p:nvPr>
            <p:ph type="sldNum" sz="quarter" idx="5"/>
          </p:nvPr>
        </p:nvSpPr>
        <p:spPr/>
        <p:txBody>
          <a:bodyPr/>
          <a:lstStyle/>
          <a:p>
            <a:fld id="{E325633F-6837-4701-BDFF-EB676214E802}" type="slidenum">
              <a:rPr lang="en-US" smtClean="0"/>
              <a:t>14</a:t>
            </a:fld>
            <a:endParaRPr lang="en-US"/>
          </a:p>
        </p:txBody>
      </p:sp>
    </p:spTree>
    <p:extLst>
      <p:ext uri="{BB962C8B-B14F-4D97-AF65-F5344CB8AC3E}">
        <p14:creationId xmlns:p14="http://schemas.microsoft.com/office/powerpoint/2010/main" val="22792217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is a simply over view of Extreme Programming or XP. This is my Agile framework of choice. I would partner this framework with ‘Pair Programming’. </a:t>
            </a:r>
            <a:br>
              <a:rPr lang="en-CA" dirty="0"/>
            </a:br>
            <a:r>
              <a:rPr lang="en-CA" dirty="0"/>
              <a:t>Due to the nature of </a:t>
            </a:r>
            <a:r>
              <a:rPr lang="en-CA" dirty="0" err="1"/>
              <a:t>Worldvizit’s</a:t>
            </a:r>
            <a:r>
              <a:rPr lang="en-CA" dirty="0"/>
              <a:t> situation, I have concluded that XP with Pair Programming would bring out the BEST results possible, especially if the expected release date is within an 18 month time frame. </a:t>
            </a:r>
            <a:endParaRPr lang="en-US" dirty="0"/>
          </a:p>
        </p:txBody>
      </p:sp>
      <p:sp>
        <p:nvSpPr>
          <p:cNvPr id="4" name="Slide Number Placeholder 3"/>
          <p:cNvSpPr>
            <a:spLocks noGrp="1"/>
          </p:cNvSpPr>
          <p:nvPr>
            <p:ph type="sldNum" sz="quarter" idx="5"/>
          </p:nvPr>
        </p:nvSpPr>
        <p:spPr/>
        <p:txBody>
          <a:bodyPr/>
          <a:lstStyle/>
          <a:p>
            <a:fld id="{E325633F-6837-4701-BDFF-EB676214E802}" type="slidenum">
              <a:rPr lang="en-US" smtClean="0"/>
              <a:t>15</a:t>
            </a:fld>
            <a:endParaRPr lang="en-US"/>
          </a:p>
        </p:txBody>
      </p:sp>
    </p:spTree>
    <p:extLst>
      <p:ext uri="{BB962C8B-B14F-4D97-AF65-F5344CB8AC3E}">
        <p14:creationId xmlns:p14="http://schemas.microsoft.com/office/powerpoint/2010/main" val="3543081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325633F-6837-4701-BDFF-EB676214E802}" type="slidenum">
              <a:rPr lang="en-US" smtClean="0"/>
              <a:t>16</a:t>
            </a:fld>
            <a:endParaRPr lang="en-US"/>
          </a:p>
        </p:txBody>
      </p:sp>
    </p:spTree>
    <p:extLst>
      <p:ext uri="{BB962C8B-B14F-4D97-AF65-F5344CB8AC3E}">
        <p14:creationId xmlns:p14="http://schemas.microsoft.com/office/powerpoint/2010/main" val="17233863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25633F-6837-4701-BDFF-EB676214E802}" type="slidenum">
              <a:rPr lang="en-US" smtClean="0"/>
              <a:t>17</a:t>
            </a:fld>
            <a:endParaRPr lang="en-US"/>
          </a:p>
        </p:txBody>
      </p:sp>
    </p:spTree>
    <p:extLst>
      <p:ext uri="{BB962C8B-B14F-4D97-AF65-F5344CB8AC3E}">
        <p14:creationId xmlns:p14="http://schemas.microsoft.com/office/powerpoint/2010/main" val="11806646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As mentioned, XP or Extreme Programming has been my choice of Framework for </a:t>
            </a:r>
            <a:r>
              <a:rPr lang="en-CA" dirty="0" err="1"/>
              <a:t>WolrdVisitz</a:t>
            </a:r>
            <a:r>
              <a:rPr lang="en-CA" dirty="0"/>
              <a:t>. Based on the over-all requirements, the timelines, observing the skill sets of each team member and as a whole, XP would be the super maximal framework. </a:t>
            </a:r>
            <a:br>
              <a:rPr lang="en-CA" dirty="0"/>
            </a:br>
            <a:br>
              <a:rPr lang="en-CA" dirty="0"/>
            </a:br>
            <a:r>
              <a:rPr lang="en-CA" dirty="0"/>
              <a:t>Apart form being a very flexible and dynamic methodology, XP highly focuses has several aspects or ‘ceremonies’ that would further enhance the capabilities of our 4 developers. </a:t>
            </a:r>
            <a:br>
              <a:rPr lang="en-CA" dirty="0"/>
            </a:br>
            <a:br>
              <a:rPr lang="en-CA" dirty="0"/>
            </a:br>
            <a:r>
              <a:rPr lang="en-CA" dirty="0"/>
              <a:t>I would also highly advocate that all 4 developers would have constant communication by using tools like Slack, JIRA and the </a:t>
            </a:r>
            <a:r>
              <a:rPr lang="en-CA" dirty="0" err="1"/>
              <a:t>occassional</a:t>
            </a:r>
            <a:r>
              <a:rPr lang="en-CA" dirty="0"/>
              <a:t> Zoom meetings.</a:t>
            </a:r>
            <a:br>
              <a:rPr lang="en-CA" dirty="0"/>
            </a:br>
            <a:br>
              <a:rPr lang="en-CA" dirty="0"/>
            </a:br>
            <a:r>
              <a:rPr lang="en-CA" dirty="0"/>
              <a:t>Pair Programming is a ‘ceremony’ of XP that I would highly advocate to our coders. This would not only give them a time to further reflect and observe the code written but also to have an ‘ongoing brainstorming’ while code is being written in an alternating fashion. </a:t>
            </a:r>
            <a:br>
              <a:rPr lang="en-CA" dirty="0"/>
            </a:br>
            <a:br>
              <a:rPr lang="en-CA" dirty="0"/>
            </a:br>
            <a:r>
              <a:rPr lang="en-CA" dirty="0"/>
              <a:t>As early as now, I would also like to mention that near the middle part of the project, I have decided that we should hire 3 external consultants that are highly specialized in the following areas:</a:t>
            </a:r>
            <a:br>
              <a:rPr lang="en-CA" dirty="0"/>
            </a:br>
            <a:br>
              <a:rPr lang="en-CA" dirty="0"/>
            </a:br>
            <a:r>
              <a:rPr lang="en-CA" dirty="0"/>
              <a:t>1. SQL Development </a:t>
            </a:r>
          </a:p>
          <a:p>
            <a:r>
              <a:rPr lang="en-CA" dirty="0"/>
              <a:t>2. Busines Intelligence / ETL </a:t>
            </a:r>
            <a:br>
              <a:rPr lang="en-CA" dirty="0"/>
            </a:br>
            <a:r>
              <a:rPr lang="en-CA" dirty="0"/>
              <a:t>3. Search Engine Optimization ( SEO).  </a:t>
            </a:r>
            <a:endParaRPr lang="en-US" dirty="0"/>
          </a:p>
        </p:txBody>
      </p:sp>
      <p:sp>
        <p:nvSpPr>
          <p:cNvPr id="4" name="Slide Number Placeholder 3"/>
          <p:cNvSpPr>
            <a:spLocks noGrp="1"/>
          </p:cNvSpPr>
          <p:nvPr>
            <p:ph type="sldNum" sz="quarter" idx="5"/>
          </p:nvPr>
        </p:nvSpPr>
        <p:spPr/>
        <p:txBody>
          <a:bodyPr/>
          <a:lstStyle/>
          <a:p>
            <a:fld id="{E325633F-6837-4701-BDFF-EB676214E802}" type="slidenum">
              <a:rPr lang="en-US" smtClean="0"/>
              <a:t>18</a:t>
            </a:fld>
            <a:endParaRPr lang="en-US"/>
          </a:p>
        </p:txBody>
      </p:sp>
    </p:spTree>
    <p:extLst>
      <p:ext uri="{BB962C8B-B14F-4D97-AF65-F5344CB8AC3E}">
        <p14:creationId xmlns:p14="http://schemas.microsoft.com/office/powerpoint/2010/main" val="19225562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Agile has a huge difference and advantages over the traditional waterfall. </a:t>
            </a:r>
            <a:br>
              <a:rPr lang="en-CA" dirty="0"/>
            </a:br>
            <a:r>
              <a:rPr lang="en-CA" dirty="0"/>
              <a:t>As I have mentioned in the previous slides, Any methodology from Agile is extremely flexible. </a:t>
            </a:r>
            <a:br>
              <a:rPr lang="en-CA" dirty="0"/>
            </a:br>
            <a:br>
              <a:rPr lang="en-CA" dirty="0"/>
            </a:br>
            <a:r>
              <a:rPr lang="en-CA" dirty="0"/>
              <a:t>I’d like to point out the following 4 key components of Extreme Programming or XP that would be highly beneficial for </a:t>
            </a:r>
            <a:r>
              <a:rPr lang="en-CA" dirty="0" err="1"/>
              <a:t>Worldvisitz</a:t>
            </a:r>
            <a:r>
              <a:rPr lang="en-CA" dirty="0"/>
              <a:t>: </a:t>
            </a:r>
            <a:br>
              <a:rPr lang="en-CA" dirty="0"/>
            </a:br>
            <a:br>
              <a:rPr lang="en-CA" dirty="0"/>
            </a:br>
            <a:r>
              <a:rPr lang="en-CA" dirty="0"/>
              <a:t>1. Ongoing Flow of Communication</a:t>
            </a:r>
            <a:br>
              <a:rPr lang="en-CA" dirty="0"/>
            </a:br>
            <a:r>
              <a:rPr lang="en-CA" dirty="0"/>
              <a:t>2. Ceremonies of the XP Framework </a:t>
            </a:r>
          </a:p>
          <a:p>
            <a:r>
              <a:rPr lang="en-CA" dirty="0"/>
              <a:t>3. Roles within XP </a:t>
            </a:r>
          </a:p>
          <a:p>
            <a:r>
              <a:rPr lang="en-CA" dirty="0"/>
              <a:t>4. XP is non traditional.</a:t>
            </a:r>
            <a:endParaRPr lang="en-US" dirty="0"/>
          </a:p>
        </p:txBody>
      </p:sp>
      <p:sp>
        <p:nvSpPr>
          <p:cNvPr id="4" name="Slide Number Placeholder 3"/>
          <p:cNvSpPr>
            <a:spLocks noGrp="1"/>
          </p:cNvSpPr>
          <p:nvPr>
            <p:ph type="sldNum" sz="quarter" idx="5"/>
          </p:nvPr>
        </p:nvSpPr>
        <p:spPr/>
        <p:txBody>
          <a:bodyPr/>
          <a:lstStyle/>
          <a:p>
            <a:fld id="{E325633F-6837-4701-BDFF-EB676214E802}" type="slidenum">
              <a:rPr lang="en-US" smtClean="0"/>
              <a:t>19</a:t>
            </a:fld>
            <a:endParaRPr lang="en-US"/>
          </a:p>
        </p:txBody>
      </p:sp>
    </p:spTree>
    <p:extLst>
      <p:ext uri="{BB962C8B-B14F-4D97-AF65-F5344CB8AC3E}">
        <p14:creationId xmlns:p14="http://schemas.microsoft.com/office/powerpoint/2010/main" val="3063662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Agile has absolutely a lot of benefits to give to any organization. </a:t>
            </a:r>
            <a:br>
              <a:rPr lang="en-CA" dirty="0"/>
            </a:br>
            <a:br>
              <a:rPr lang="en-CA" dirty="0"/>
            </a:br>
            <a:r>
              <a:rPr lang="en-CA" sz="1200" dirty="0"/>
              <a:t>AGILE is an extremely flexible &amp; powerful tool for software development.  It does provide process &amp; efficiency benefits to the entire development team and it also provides business-case benefits to the organization as well. </a:t>
            </a:r>
          </a:p>
          <a:p>
            <a:endParaRPr lang="en-CA" sz="1200" dirty="0"/>
          </a:p>
          <a:p>
            <a:r>
              <a:rPr lang="en-CA" sz="1200" dirty="0"/>
              <a:t>I’ve outlined the 8 key be</a:t>
            </a:r>
            <a:endParaRPr lang="en-US" dirty="0"/>
          </a:p>
        </p:txBody>
      </p:sp>
      <p:sp>
        <p:nvSpPr>
          <p:cNvPr id="4" name="Slide Number Placeholder 3"/>
          <p:cNvSpPr>
            <a:spLocks noGrp="1"/>
          </p:cNvSpPr>
          <p:nvPr>
            <p:ph type="sldNum" sz="quarter" idx="5"/>
          </p:nvPr>
        </p:nvSpPr>
        <p:spPr/>
        <p:txBody>
          <a:bodyPr/>
          <a:lstStyle/>
          <a:p>
            <a:fld id="{E325633F-6837-4701-BDFF-EB676214E802}" type="slidenum">
              <a:rPr lang="en-US" smtClean="0"/>
              <a:t>2</a:t>
            </a:fld>
            <a:endParaRPr lang="en-US"/>
          </a:p>
        </p:txBody>
      </p:sp>
    </p:spTree>
    <p:extLst>
      <p:ext uri="{BB962C8B-B14F-4D97-AF65-F5344CB8AC3E}">
        <p14:creationId xmlns:p14="http://schemas.microsoft.com/office/powerpoint/2010/main" val="22965075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I’d like to give a very quick 5 step overview of ‘SCALING AGILE’ methodology. </a:t>
            </a:r>
            <a:br>
              <a:rPr lang="en-CA" dirty="0"/>
            </a:br>
            <a:br>
              <a:rPr lang="en-CA" dirty="0"/>
            </a:br>
            <a:r>
              <a:rPr lang="en-CA" dirty="0"/>
              <a:t>For starters, ‘SCALING AGILE’ simply means implementing Agile on a variety of projects, mostly large scale projects.  As it states, </a:t>
            </a:r>
            <a:br>
              <a:rPr lang="en-CA" dirty="0"/>
            </a:br>
            <a:r>
              <a:rPr lang="en-CA" dirty="0"/>
              <a:t>implementing it ‘AT SCALE’. </a:t>
            </a:r>
            <a:br>
              <a:rPr lang="en-CA" dirty="0"/>
            </a:br>
            <a:r>
              <a:rPr lang="en-CA" dirty="0"/>
              <a:t>SCALING AGILE is usually beneficial for extremely large scale enterprises that have  ongoing large scale projects.</a:t>
            </a:r>
            <a:br>
              <a:rPr lang="en-CA" dirty="0"/>
            </a:br>
            <a:br>
              <a:rPr lang="en-CA" dirty="0"/>
            </a:br>
            <a:r>
              <a:rPr lang="en-CA" dirty="0"/>
              <a:t>I have made a 4 step outline or overview for scaling agile.</a:t>
            </a:r>
            <a:br>
              <a:rPr lang="en-CA" dirty="0"/>
            </a:br>
            <a:br>
              <a:rPr lang="en-CA" dirty="0"/>
            </a:br>
            <a:r>
              <a:rPr lang="en-CA" dirty="0"/>
              <a:t>These are:</a:t>
            </a:r>
            <a:br>
              <a:rPr lang="en-CA" dirty="0"/>
            </a:br>
            <a:r>
              <a:rPr lang="en-CA" dirty="0"/>
              <a:t>1. Start with an MVP</a:t>
            </a:r>
          </a:p>
          <a:p>
            <a:r>
              <a:rPr lang="en-CA" dirty="0"/>
              <a:t>2. Create a product backlog </a:t>
            </a:r>
          </a:p>
          <a:p>
            <a:r>
              <a:rPr lang="en-CA" dirty="0"/>
              <a:t>3. Create a culture of collaboration</a:t>
            </a:r>
          </a:p>
          <a:p>
            <a:r>
              <a:rPr lang="en-CA" dirty="0"/>
              <a:t>4. Use 1 among the large scale frameworks</a:t>
            </a:r>
          </a:p>
          <a:p>
            <a:r>
              <a:rPr lang="en-CA" dirty="0"/>
              <a:t>5. Ongoing training/ continuing education aka ‘Lifelong Learning’</a:t>
            </a:r>
            <a:endParaRPr lang="en-US" dirty="0"/>
          </a:p>
        </p:txBody>
      </p:sp>
      <p:sp>
        <p:nvSpPr>
          <p:cNvPr id="4" name="Slide Number Placeholder 3"/>
          <p:cNvSpPr>
            <a:spLocks noGrp="1"/>
          </p:cNvSpPr>
          <p:nvPr>
            <p:ph type="sldNum" sz="quarter" idx="5"/>
          </p:nvPr>
        </p:nvSpPr>
        <p:spPr/>
        <p:txBody>
          <a:bodyPr/>
          <a:lstStyle/>
          <a:p>
            <a:fld id="{E325633F-6837-4701-BDFF-EB676214E802}" type="slidenum">
              <a:rPr lang="en-US" smtClean="0"/>
              <a:t>20</a:t>
            </a:fld>
            <a:endParaRPr lang="en-US"/>
          </a:p>
        </p:txBody>
      </p:sp>
    </p:spTree>
    <p:extLst>
      <p:ext uri="{BB962C8B-B14F-4D97-AF65-F5344CB8AC3E}">
        <p14:creationId xmlns:p14="http://schemas.microsoft.com/office/powerpoint/2010/main" val="1175375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Agile has a LOT of differences and advantages over the traditional waterfall method.</a:t>
            </a:r>
          </a:p>
          <a:p>
            <a:endParaRPr lang="en-CA" dirty="0"/>
          </a:p>
          <a:p>
            <a:r>
              <a:rPr lang="en-CA" dirty="0"/>
              <a:t>Some of these are:</a:t>
            </a:r>
          </a:p>
          <a:p>
            <a:pPr marL="228600" indent="-228600">
              <a:buAutoNum type="arabicPeriod"/>
            </a:pPr>
            <a:r>
              <a:rPr lang="en-CA" dirty="0"/>
              <a:t>Agile being more flexible and non linear </a:t>
            </a:r>
          </a:p>
          <a:p>
            <a:pPr marL="228600" indent="-228600">
              <a:buAutoNum type="arabicPeriod"/>
            </a:pPr>
            <a:r>
              <a:rPr lang="en-CA" dirty="0"/>
              <a:t>Agile having ongoing iterations</a:t>
            </a:r>
          </a:p>
          <a:p>
            <a:pPr marL="228600" indent="-228600">
              <a:buAutoNum type="arabicPeriod"/>
            </a:pPr>
            <a:r>
              <a:rPr lang="en-CA" dirty="0"/>
              <a:t>Agile allows testing in various phases and is non strict</a:t>
            </a:r>
          </a:p>
          <a:p>
            <a:pPr marL="228600" indent="-228600">
              <a:buAutoNum type="arabicPeriod"/>
            </a:pPr>
            <a:r>
              <a:rPr lang="en-CA" dirty="0"/>
              <a:t>There is more than 1 development cycle in Agile </a:t>
            </a:r>
          </a:p>
          <a:p>
            <a:pPr marL="228600" indent="-228600">
              <a:buAutoNum type="arabicPeriod"/>
            </a:pPr>
            <a:r>
              <a:rPr lang="en-CA" dirty="0"/>
              <a:t>Sprints or phases are part of Agile. Waterfall only has 1 </a:t>
            </a:r>
          </a:p>
          <a:p>
            <a:pPr marL="228600" indent="-228600">
              <a:buAutoNum type="arabicPeriod"/>
            </a:pPr>
            <a:r>
              <a:rPr lang="en-CA" dirty="0"/>
              <a:t>Agile is definitely non- stringent and strict as oppose dot waterfall </a:t>
            </a:r>
          </a:p>
          <a:p>
            <a:pPr marL="228600" indent="-228600">
              <a:buAutoNum type="arabicPeriod"/>
            </a:pPr>
            <a:r>
              <a:rPr lang="en-CA" dirty="0"/>
              <a:t>Agile is extremely ideal ad beneficial to tasks &amp; processes that involves constant changes; such as our </a:t>
            </a:r>
            <a:r>
              <a:rPr lang="en-CA" dirty="0" err="1"/>
              <a:t>Worldvisitz</a:t>
            </a:r>
            <a:r>
              <a:rPr lang="en-CA" dirty="0"/>
              <a:t> project.</a:t>
            </a:r>
            <a:endParaRPr lang="en-US" dirty="0"/>
          </a:p>
        </p:txBody>
      </p:sp>
      <p:sp>
        <p:nvSpPr>
          <p:cNvPr id="4" name="Slide Number Placeholder 3"/>
          <p:cNvSpPr>
            <a:spLocks noGrp="1"/>
          </p:cNvSpPr>
          <p:nvPr>
            <p:ph type="sldNum" sz="quarter" idx="5"/>
          </p:nvPr>
        </p:nvSpPr>
        <p:spPr/>
        <p:txBody>
          <a:bodyPr/>
          <a:lstStyle/>
          <a:p>
            <a:fld id="{E325633F-6837-4701-BDFF-EB676214E802}" type="slidenum">
              <a:rPr lang="en-US" smtClean="0"/>
              <a:t>3</a:t>
            </a:fld>
            <a:endParaRPr lang="en-US"/>
          </a:p>
        </p:txBody>
      </p:sp>
    </p:spTree>
    <p:extLst>
      <p:ext uri="{BB962C8B-B14F-4D97-AF65-F5344CB8AC3E}">
        <p14:creationId xmlns:p14="http://schemas.microsoft.com/office/powerpoint/2010/main" val="17070688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Agile Manifesto is a complete representation of the entire AGILE FRAMEOWRK. </a:t>
            </a:r>
            <a:br>
              <a:rPr lang="en-CA" dirty="0"/>
            </a:br>
            <a:r>
              <a:rPr lang="en-CA" dirty="0"/>
              <a:t>It acts as both a ‘standard manual’ and as a ‘guide’ where practitioners and Agile experts can all use a the main reference. </a:t>
            </a:r>
            <a:br>
              <a:rPr lang="en-CA" dirty="0"/>
            </a:br>
            <a:br>
              <a:rPr lang="en-CA" dirty="0"/>
            </a:br>
            <a:r>
              <a:rPr lang="en-CA" dirty="0"/>
              <a:t>Agile has 4 Values and 12 Principles that also acts not just as ‘commandments’ but also as a ‘structural guide’ for the Agile team. </a:t>
            </a:r>
            <a:br>
              <a:rPr lang="en-CA" dirty="0"/>
            </a:br>
            <a:r>
              <a:rPr lang="en-CA" dirty="0"/>
              <a:t>Just by browsing at these 4 values and 12 principles, it could automatically be inferred that Agile has way more advantages over Waterfall. This is one of the many reasons why I chose Agile over the traditional Waterfall method. </a:t>
            </a:r>
            <a:endParaRPr lang="en-US" dirty="0"/>
          </a:p>
        </p:txBody>
      </p:sp>
      <p:sp>
        <p:nvSpPr>
          <p:cNvPr id="4" name="Slide Number Placeholder 3"/>
          <p:cNvSpPr>
            <a:spLocks noGrp="1"/>
          </p:cNvSpPr>
          <p:nvPr>
            <p:ph type="sldNum" sz="quarter" idx="5"/>
          </p:nvPr>
        </p:nvSpPr>
        <p:spPr/>
        <p:txBody>
          <a:bodyPr/>
          <a:lstStyle/>
          <a:p>
            <a:fld id="{E325633F-6837-4701-BDFF-EB676214E802}" type="slidenum">
              <a:rPr lang="en-US" smtClean="0"/>
              <a:t>4</a:t>
            </a:fld>
            <a:endParaRPr lang="en-US"/>
          </a:p>
        </p:txBody>
      </p:sp>
    </p:spTree>
    <p:extLst>
      <p:ext uri="{BB962C8B-B14F-4D97-AF65-F5344CB8AC3E}">
        <p14:creationId xmlns:p14="http://schemas.microsoft.com/office/powerpoint/2010/main" val="27220922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Customer Collaboration is given more importance than contract negotiation in Agile</a:t>
            </a:r>
          </a:p>
          <a:p>
            <a:endParaRPr lang="en-CA" dirty="0"/>
          </a:p>
          <a:p>
            <a:r>
              <a:rPr lang="en-CA" dirty="0"/>
              <a:t>Also, Agile highly prefers the flexible approach of ‘responding to change’ as opposed to simply following a strict plan. </a:t>
            </a:r>
            <a:endParaRPr lang="en-US" dirty="0"/>
          </a:p>
        </p:txBody>
      </p:sp>
      <p:sp>
        <p:nvSpPr>
          <p:cNvPr id="4" name="Slide Number Placeholder 3"/>
          <p:cNvSpPr>
            <a:spLocks noGrp="1"/>
          </p:cNvSpPr>
          <p:nvPr>
            <p:ph type="sldNum" sz="quarter" idx="5"/>
          </p:nvPr>
        </p:nvSpPr>
        <p:spPr/>
        <p:txBody>
          <a:bodyPr/>
          <a:lstStyle/>
          <a:p>
            <a:fld id="{E325633F-6837-4701-BDFF-EB676214E802}" type="slidenum">
              <a:rPr lang="en-US" smtClean="0"/>
              <a:t>5</a:t>
            </a:fld>
            <a:endParaRPr lang="en-US"/>
          </a:p>
        </p:txBody>
      </p:sp>
    </p:spTree>
    <p:extLst>
      <p:ext uri="{BB962C8B-B14F-4D97-AF65-F5344CB8AC3E}">
        <p14:creationId xmlns:p14="http://schemas.microsoft.com/office/powerpoint/2010/main" val="5460922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I’d like to highlight the first 3 Principles of the Agile Framework:</a:t>
            </a:r>
          </a:p>
          <a:p>
            <a:endParaRPr lang="en-CA" dirty="0"/>
          </a:p>
          <a:p>
            <a:pPr marL="228600" indent="-228600">
              <a:buAutoNum type="arabicPeriod"/>
            </a:pPr>
            <a:r>
              <a:rPr lang="en-CA" dirty="0"/>
              <a:t>Priority to Satisfy the Customer</a:t>
            </a:r>
          </a:p>
          <a:p>
            <a:pPr marL="228600" indent="-228600">
              <a:buAutoNum type="arabicPeriod"/>
            </a:pPr>
            <a:r>
              <a:rPr lang="en-CA" dirty="0"/>
              <a:t>Welcoming to changing requirements </a:t>
            </a:r>
          </a:p>
          <a:p>
            <a:pPr marL="228600" indent="-228600">
              <a:buAutoNum type="arabicPeriod"/>
            </a:pPr>
            <a:r>
              <a:rPr lang="en-CA" dirty="0"/>
              <a:t>Delivery of effective working </a:t>
            </a:r>
            <a:r>
              <a:rPr lang="en-CA" dirty="0" err="1"/>
              <a:t>fotware</a:t>
            </a:r>
            <a:endParaRPr lang="en-US" dirty="0"/>
          </a:p>
        </p:txBody>
      </p:sp>
      <p:sp>
        <p:nvSpPr>
          <p:cNvPr id="4" name="Slide Number Placeholder 3"/>
          <p:cNvSpPr>
            <a:spLocks noGrp="1"/>
          </p:cNvSpPr>
          <p:nvPr>
            <p:ph type="sldNum" sz="quarter" idx="5"/>
          </p:nvPr>
        </p:nvSpPr>
        <p:spPr/>
        <p:txBody>
          <a:bodyPr/>
          <a:lstStyle/>
          <a:p>
            <a:fld id="{E325633F-6837-4701-BDFF-EB676214E802}" type="slidenum">
              <a:rPr lang="en-US" smtClean="0"/>
              <a:t>6</a:t>
            </a:fld>
            <a:endParaRPr lang="en-US"/>
          </a:p>
        </p:txBody>
      </p:sp>
    </p:spTree>
    <p:extLst>
      <p:ext uri="{BB962C8B-B14F-4D97-AF65-F5344CB8AC3E}">
        <p14:creationId xmlns:p14="http://schemas.microsoft.com/office/powerpoint/2010/main" val="42443907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Now I will be summarizing the 4</a:t>
            </a:r>
            <a:r>
              <a:rPr lang="en-CA" baseline="30000" dirty="0"/>
              <a:t>th</a:t>
            </a:r>
            <a:r>
              <a:rPr lang="en-CA" dirty="0"/>
              <a:t> to 6</a:t>
            </a:r>
            <a:r>
              <a:rPr lang="en-CA" baseline="30000" dirty="0"/>
              <a:t>th</a:t>
            </a:r>
            <a:r>
              <a:rPr lang="en-CA" dirty="0"/>
              <a:t> principles of Agile:</a:t>
            </a:r>
          </a:p>
          <a:p>
            <a:r>
              <a:rPr lang="en-CA" dirty="0"/>
              <a:t>4. Business People and Tech persons must work hand in hand’</a:t>
            </a:r>
          </a:p>
          <a:p>
            <a:r>
              <a:rPr lang="en-CA" dirty="0"/>
              <a:t>5. Projects should be built around motivated people </a:t>
            </a:r>
          </a:p>
          <a:p>
            <a:r>
              <a:rPr lang="en-CA" dirty="0"/>
              <a:t>6. Face to face communication is the top priority if the entire team is collocated.</a:t>
            </a:r>
          </a:p>
          <a:p>
            <a:endParaRPr lang="en-CA" dirty="0"/>
          </a:p>
          <a:p>
            <a:r>
              <a:rPr lang="en-CA" dirty="0"/>
              <a:t>** I’d like to point out that due to the ongoing global pandemic, plus some </a:t>
            </a:r>
            <a:r>
              <a:rPr lang="en-CA" dirty="0" err="1"/>
              <a:t>timezone</a:t>
            </a:r>
            <a:r>
              <a:rPr lang="en-CA" dirty="0"/>
              <a:t> and location differences, only a few members would be having face to face meetings either each other</a:t>
            </a:r>
            <a:endParaRPr lang="en-US" dirty="0"/>
          </a:p>
        </p:txBody>
      </p:sp>
      <p:sp>
        <p:nvSpPr>
          <p:cNvPr id="4" name="Slide Number Placeholder 3"/>
          <p:cNvSpPr>
            <a:spLocks noGrp="1"/>
          </p:cNvSpPr>
          <p:nvPr>
            <p:ph type="sldNum" sz="quarter" idx="5"/>
          </p:nvPr>
        </p:nvSpPr>
        <p:spPr/>
        <p:txBody>
          <a:bodyPr/>
          <a:lstStyle/>
          <a:p>
            <a:fld id="{E325633F-6837-4701-BDFF-EB676214E802}" type="slidenum">
              <a:rPr lang="en-US" smtClean="0"/>
              <a:t>7</a:t>
            </a:fld>
            <a:endParaRPr lang="en-US"/>
          </a:p>
        </p:txBody>
      </p:sp>
    </p:spTree>
    <p:extLst>
      <p:ext uri="{BB962C8B-B14F-4D97-AF65-F5344CB8AC3E}">
        <p14:creationId xmlns:p14="http://schemas.microsoft.com/office/powerpoint/2010/main" val="18812755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7</a:t>
            </a:r>
            <a:r>
              <a:rPr lang="en-CA" baseline="30000" dirty="0"/>
              <a:t>th</a:t>
            </a:r>
            <a:r>
              <a:rPr lang="en-CA" dirty="0"/>
              <a:t> to 9</a:t>
            </a:r>
            <a:r>
              <a:rPr lang="en-CA" baseline="30000" dirty="0"/>
              <a:t>th</a:t>
            </a:r>
            <a:r>
              <a:rPr lang="en-CA" dirty="0"/>
              <a:t> principle of Agile are:</a:t>
            </a:r>
          </a:p>
          <a:p>
            <a:r>
              <a:rPr lang="en-CA" dirty="0"/>
              <a:t>7. The main measure of Progress is a working software </a:t>
            </a:r>
          </a:p>
          <a:p>
            <a:r>
              <a:rPr lang="en-CA" dirty="0"/>
              <a:t>8. Sustainable Development is a priority of Agile </a:t>
            </a:r>
          </a:p>
          <a:p>
            <a:r>
              <a:rPr lang="en-CA" dirty="0"/>
              <a:t>9. Extreme attention 7 focus to technical excellence and good usability (UX/CX) is prioritized </a:t>
            </a:r>
            <a:endParaRPr lang="en-US" dirty="0"/>
          </a:p>
        </p:txBody>
      </p:sp>
      <p:sp>
        <p:nvSpPr>
          <p:cNvPr id="4" name="Slide Number Placeholder 3"/>
          <p:cNvSpPr>
            <a:spLocks noGrp="1"/>
          </p:cNvSpPr>
          <p:nvPr>
            <p:ph type="sldNum" sz="quarter" idx="5"/>
          </p:nvPr>
        </p:nvSpPr>
        <p:spPr/>
        <p:txBody>
          <a:bodyPr/>
          <a:lstStyle/>
          <a:p>
            <a:fld id="{E325633F-6837-4701-BDFF-EB676214E802}" type="slidenum">
              <a:rPr lang="en-US" smtClean="0"/>
              <a:t>8</a:t>
            </a:fld>
            <a:endParaRPr lang="en-US"/>
          </a:p>
        </p:txBody>
      </p:sp>
    </p:spTree>
    <p:extLst>
      <p:ext uri="{BB962C8B-B14F-4D97-AF65-F5344CB8AC3E}">
        <p14:creationId xmlns:p14="http://schemas.microsoft.com/office/powerpoint/2010/main" val="39395894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10</a:t>
            </a:r>
            <a:r>
              <a:rPr lang="en-CA" baseline="30000" dirty="0"/>
              <a:t>th</a:t>
            </a:r>
            <a:r>
              <a:rPr lang="en-CA" dirty="0"/>
              <a:t> to 12</a:t>
            </a:r>
            <a:r>
              <a:rPr lang="en-CA" baseline="30000" dirty="0"/>
              <a:t>th</a:t>
            </a:r>
            <a:r>
              <a:rPr lang="en-CA" dirty="0"/>
              <a:t> principles of Agile are:</a:t>
            </a:r>
          </a:p>
          <a:p>
            <a:endParaRPr lang="en-CA" dirty="0"/>
          </a:p>
          <a:p>
            <a:r>
              <a:rPr lang="en-CA" dirty="0"/>
              <a:t>10. Simplicity – to maximize the amount of work not done is given priority</a:t>
            </a:r>
          </a:p>
          <a:p>
            <a:r>
              <a:rPr lang="en-CA" dirty="0"/>
              <a:t>11. Self Organized teams deliver excellent results </a:t>
            </a:r>
          </a:p>
          <a:p>
            <a:r>
              <a:rPr lang="en-CA" dirty="0"/>
              <a:t>12. Team reflections on regular intervals and </a:t>
            </a:r>
            <a:r>
              <a:rPr lang="en-CA" dirty="0" err="1"/>
              <a:t>and</a:t>
            </a:r>
            <a:r>
              <a:rPr lang="en-CA" dirty="0"/>
              <a:t> behaviour is adjusted accordingly </a:t>
            </a:r>
            <a:endParaRPr lang="en-US" dirty="0"/>
          </a:p>
        </p:txBody>
      </p:sp>
      <p:sp>
        <p:nvSpPr>
          <p:cNvPr id="4" name="Slide Number Placeholder 3"/>
          <p:cNvSpPr>
            <a:spLocks noGrp="1"/>
          </p:cNvSpPr>
          <p:nvPr>
            <p:ph type="sldNum" sz="quarter" idx="5"/>
          </p:nvPr>
        </p:nvSpPr>
        <p:spPr/>
        <p:txBody>
          <a:bodyPr/>
          <a:lstStyle/>
          <a:p>
            <a:fld id="{E325633F-6837-4701-BDFF-EB676214E802}" type="slidenum">
              <a:rPr lang="en-US" smtClean="0"/>
              <a:t>9</a:t>
            </a:fld>
            <a:endParaRPr lang="en-US"/>
          </a:p>
        </p:txBody>
      </p:sp>
    </p:spTree>
    <p:extLst>
      <p:ext uri="{BB962C8B-B14F-4D97-AF65-F5344CB8AC3E}">
        <p14:creationId xmlns:p14="http://schemas.microsoft.com/office/powerpoint/2010/main" val="5091770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11/16/2020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11/16/2020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11/16/2020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jp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3.png"/><Relationship Id="rId7" Type="http://schemas.openxmlformats.org/officeDocument/2006/relationships/diagramColors" Target="../diagrams/colors3.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3.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jpeg"/><Relationship Id="rId7" Type="http://schemas.openxmlformats.org/officeDocument/2006/relationships/diagramColors" Target="../diagrams/colors4.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5.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2.png"/><Relationship Id="rId7" Type="http://schemas.openxmlformats.org/officeDocument/2006/relationships/diagramColors" Target="../diagrams/colors5.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8.svg"/><Relationship Id="rId4" Type="http://schemas.openxmlformats.org/officeDocument/2006/relationships/image" Target="../media/image37.pn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40.jpe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jpeg"/><Relationship Id="rId7" Type="http://schemas.openxmlformats.org/officeDocument/2006/relationships/diagramQuickStyle" Target="../diagrams/quickStyle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3.png"/><Relationship Id="rId9" Type="http://schemas.microsoft.com/office/2007/relationships/diagramDrawing" Target="../diagrams/drawing1.xml"/></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1.jpeg"/><Relationship Id="rId7" Type="http://schemas.openxmlformats.org/officeDocument/2006/relationships/diagramQuickStyle" Target="../diagrams/quickStyle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3.png"/><Relationship Id="rId9" Type="http://schemas.microsoft.com/office/2007/relationships/diagramDrawing" Target="../diagrams/drawing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61245-8BBD-43D6-912B-D9EE54C87B4B}"/>
              </a:ext>
            </a:extLst>
          </p:cNvPr>
          <p:cNvSpPr>
            <a:spLocks noGrp="1"/>
          </p:cNvSpPr>
          <p:nvPr>
            <p:ph type="ctrTitle"/>
          </p:nvPr>
        </p:nvSpPr>
        <p:spPr>
          <a:xfrm>
            <a:off x="486877" y="2250385"/>
            <a:ext cx="4529422" cy="2601011"/>
          </a:xfrm>
        </p:spPr>
        <p:txBody>
          <a:bodyPr>
            <a:normAutofit/>
          </a:bodyPr>
          <a:lstStyle/>
          <a:p>
            <a:pPr algn="l">
              <a:lnSpc>
                <a:spcPct val="90000"/>
              </a:lnSpc>
            </a:pPr>
            <a:r>
              <a:rPr lang="en-CA" sz="4400" b="1" dirty="0">
                <a:effectLst>
                  <a:outerShdw blurRad="38100" dist="38100" dir="2700000" algn="tl">
                    <a:srgbClr val="000000">
                      <a:alpha val="43137"/>
                    </a:srgbClr>
                  </a:outerShdw>
                </a:effectLst>
              </a:rPr>
              <a:t>World </a:t>
            </a:r>
            <a:r>
              <a:rPr lang="en-CA" sz="4400" b="1" dirty="0" err="1">
                <a:effectLst>
                  <a:outerShdw blurRad="38100" dist="38100" dir="2700000" algn="tl">
                    <a:srgbClr val="000000">
                      <a:alpha val="43137"/>
                    </a:srgbClr>
                  </a:outerShdw>
                </a:effectLst>
              </a:rPr>
              <a:t>visitz</a:t>
            </a:r>
            <a:r>
              <a:rPr lang="en-CA" sz="4400" b="1">
                <a:effectLst>
                  <a:outerShdw blurRad="38100" dist="38100" dir="2700000" algn="tl">
                    <a:srgbClr val="000000">
                      <a:alpha val="43137"/>
                    </a:srgbClr>
                  </a:outerShdw>
                </a:effectLst>
              </a:rPr>
              <a:t> – Selling the leadership team</a:t>
            </a:r>
            <a:br>
              <a:rPr lang="en-CA" sz="4400" b="1">
                <a:effectLst>
                  <a:outerShdw blurRad="38100" dist="38100" dir="2700000" algn="tl">
                    <a:srgbClr val="000000">
                      <a:alpha val="43137"/>
                    </a:srgbClr>
                  </a:outerShdw>
                </a:effectLst>
              </a:rPr>
            </a:br>
            <a:endParaRPr lang="en-US" sz="4400" b="1" dirty="0">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10D3671B-77E3-4452-A9C9-96A67FF1825A}"/>
              </a:ext>
            </a:extLst>
          </p:cNvPr>
          <p:cNvSpPr>
            <a:spLocks noGrp="1"/>
          </p:cNvSpPr>
          <p:nvPr>
            <p:ph type="subTitle" idx="1"/>
          </p:nvPr>
        </p:nvSpPr>
        <p:spPr>
          <a:xfrm>
            <a:off x="486877" y="4851397"/>
            <a:ext cx="4529422" cy="914403"/>
          </a:xfrm>
        </p:spPr>
        <p:txBody>
          <a:bodyPr>
            <a:normAutofit/>
          </a:bodyPr>
          <a:lstStyle/>
          <a:p>
            <a:pPr algn="l">
              <a:lnSpc>
                <a:spcPct val="90000"/>
              </a:lnSpc>
            </a:pPr>
            <a:r>
              <a:rPr lang="en-CA" sz="1000"/>
              <a:t>Part 1(AGILE FOUNDATIONS): how world </a:t>
            </a:r>
            <a:r>
              <a:rPr lang="en-CA" sz="1000" err="1"/>
              <a:t>visitz</a:t>
            </a:r>
            <a:r>
              <a:rPr lang="en-CA" sz="1000"/>
              <a:t> can benefit from agile software development</a:t>
            </a:r>
          </a:p>
          <a:p>
            <a:pPr algn="l">
              <a:lnSpc>
                <a:spcPct val="90000"/>
              </a:lnSpc>
            </a:pPr>
            <a:endParaRPr lang="en-CA" sz="1000"/>
          </a:p>
          <a:p>
            <a:pPr algn="l">
              <a:lnSpc>
                <a:spcPct val="90000"/>
              </a:lnSpc>
            </a:pPr>
            <a:r>
              <a:rPr lang="en-CA" sz="1000"/>
              <a:t>Part 2(AGILE ONBOARDING): the optimal agile framework for </a:t>
            </a:r>
            <a:r>
              <a:rPr lang="en-CA" sz="1000" err="1"/>
              <a:t>wolrdvisitz</a:t>
            </a:r>
            <a:endParaRPr lang="en-US" sz="1000"/>
          </a:p>
        </p:txBody>
      </p:sp>
      <p:sp>
        <p:nvSpPr>
          <p:cNvPr id="12" name="Freeform 5">
            <a:extLst>
              <a:ext uri="{FF2B5EF4-FFF2-40B4-BE49-F238E27FC236}">
                <a16:creationId xmlns:a16="http://schemas.microsoft.com/office/drawing/2014/main" id="{383ABEA8-C940-4E63-9425-2636E3E96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14" name="Freeform 14">
            <a:extLst>
              <a:ext uri="{FF2B5EF4-FFF2-40B4-BE49-F238E27FC236}">
                <a16:creationId xmlns:a16="http://schemas.microsoft.com/office/drawing/2014/main" id="{94E1F0CE-2445-403C-A97B-5F9410D8FD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A2930BEC-23C3-4943-BF3E-1489DF19FE9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7" name="Straight Connector 16">
              <a:extLst>
                <a:ext uri="{FF2B5EF4-FFF2-40B4-BE49-F238E27FC236}">
                  <a16:creationId xmlns:a16="http://schemas.microsoft.com/office/drawing/2014/main" id="{5EE21198-6B2F-44DD-8ED1-08DBFDAC2E1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33853C-FCDB-4072-A38A-F528AAFBBFD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DF60640-56C1-4C2D-957C-A789DDD093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DBC8BAD-82DB-43C8-93D0-4CC4E2E95C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CFCEA8D-83B8-4970-9BC8-EDA33C5EBA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4345168-CE91-4C7A-BA9B-2AFCC817B35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4C9779D-5807-497E-BDDA-12ECD503407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3B09AA2-4E46-45A7-88C3-B77EBA9C87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8ED08BD-C105-46BF-B6B0-9F80A5B381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C4D9F2C-627F-4C7A-B40A-78BCA3BC54F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248C129-86EE-4990-94FD-5931AD9197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AB33CEB-3A03-483A-8E91-8E1943D84D8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00F4D10-7D5F-4765-A1AE-2F8CB7A39A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BE66C8F-A0F6-46E9-B972-C7D4A8FFB01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D614F2D-DA48-4D64-8BFE-4117C2E1CE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2F83623-F07F-4A93-999E-67D5E4862B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B81F61E-B3F1-4730-A58B-C55D10BC089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2BF85AD-1922-4E38-87C6-287DC9439DD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0323152-1BCA-4B09-BF43-597B5ABFE2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16FA10F-4820-4210-BD18-A541FFDE5C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C83EE3B-D583-44FD-8551-97D34E80D58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AE834B5-319F-4E49-B39F-751A8792EFB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3845535-477D-4E7B-B4F8-2CE3E5AF7BF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7747927-13DA-4A4F-87AA-86E8D3D29C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E899985-4FD6-485D-9006-4708F48C5B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F1CB23D-807B-454C-B639-82CE0670E99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53295B9-732A-4D6D-91F1-03B91EB4F4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BB9D0F5-242C-4D55-93CB-9A32D2FC4F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C9AD0A8-54D7-406A-81E4-B0B4257DA2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14846DC-ACE3-449F-8465-4385A9CEC3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51768A72-A55A-4170-BD6F-F5E044A4B8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97196028-3C6E-4164-9319-995F2D2C224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87037486-DA11-4DB7-A63F-7B3F53312F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150956A-3D95-44EA-BB7D-340891BBC1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58EA563-057B-4962-BD55-A9B16A3D00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D2DEBB62-6CF4-4666-BBC6-45BE4E6F5F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E7B7F07-D687-4AA4-9EC8-6D12373A2D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7D3C7D5A-9C54-4EAD-B5AC-9EA3C62242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5D845C49-1615-49DC-9137-9BB1FD331FD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05A45E8-D654-4F65-ADFA-C534AA86912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CE5F5EA-83DF-432D-B01C-EE510FBBC6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BAB43556-FBEB-4AFE-ABE6-C5DDB6F1DE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5FEDFA0A-B41D-474D-9560-852C0B0CF0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1C1FE481-1269-41D6-898E-7F3BCA9F1F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7BB1618C-0A00-47BD-B77A-F72DFAC6DD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4DFF1B51-61EA-4306-B86A-2CEB48F15C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6ADF9854-1522-4F7F-8477-0F838601E8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E78EA2C-1DB6-493B-8DBB-5D11A9D0759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119DC58-4A07-4F18-82F5-851C513C5FC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A9A2687-5092-4705-B775-C09E61CF6D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90A8E5C5-1A42-46BE-90D6-E2AFB29291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2CAECC0B-1C7F-4349-9BC6-66A68F9170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B7D50278-8916-4102-8C76-2EA2E1CCF3C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323209FF-E334-4CCE-86D6-B17F3C85BB7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6853839-0FD3-4E16-AE08-1698F5B71C7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BA8790F0-552C-41DD-AE6C-257B378A9B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A7F97A08-46BA-4ACC-873F-27DF9CD900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510347AC-CBEE-4D99-93E2-8B060D6C03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10445D16-8C32-44AD-B8E2-B5716A3B76E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E454F76-C337-406E-9892-CE67FCA734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35DF4D40-BED2-4EE1-97FC-8456FD24ED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DCBD62B4-CD5B-4B82-9C4D-4B7C517A9F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63B09B44-3747-41F4-AF15-849F94BDF0E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E7B87D5F-111A-458C-AF49-5B168BED4D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898E8FA5-EF63-49AF-B78B-50D03647304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F522AB1B-D532-46BC-B1F8-E0E8BE80BDF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70F7F324-7A69-4D1E-A4B4-F8BE4CFD0F6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66EED720-808A-4918-A4E5-43475B2094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6E6C9635-DF11-42EF-B7D0-F4B0421879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44375B25-5409-44CC-A33D-AC60D8DD02F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D8CA0C31-A1A1-4BE5-BF95-7AE8ECF8E9F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7C4BE7C7-D6AC-4F1C-BD18-9DABDB3C66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B2D9C4C0-AE48-4A10-887A-6228903FF70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77D20CE6-88F8-4E3E-87A4-717246F82AC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8539F24A-EF5C-4195-B834-1BEAAEAC2F4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B08B35F9-6E28-4A86-B329-B0AEC19F1A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9B420921-5C06-44E1-938C-02BCE255BA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570DE2DB-6FAF-4ECD-943E-D556B7DF35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pic>
        <p:nvPicPr>
          <p:cNvPr id="5" name="Picture 4" descr="A picture containing drawing, plate&#10;&#10;Description automatically generated">
            <a:extLst>
              <a:ext uri="{FF2B5EF4-FFF2-40B4-BE49-F238E27FC236}">
                <a16:creationId xmlns:a16="http://schemas.microsoft.com/office/drawing/2014/main" id="{2B34B86F-59AB-44F6-BC5D-9F0228B27768}"/>
              </a:ext>
            </a:extLst>
          </p:cNvPr>
          <p:cNvPicPr>
            <a:picLocks noChangeAspect="1"/>
          </p:cNvPicPr>
          <p:nvPr/>
        </p:nvPicPr>
        <p:blipFill>
          <a:blip r:embed="rId4"/>
          <a:stretch>
            <a:fillRect/>
          </a:stretch>
        </p:blipFill>
        <p:spPr>
          <a:xfrm>
            <a:off x="6871786" y="2342304"/>
            <a:ext cx="4653340" cy="998107"/>
          </a:xfrm>
          <a:prstGeom prst="rect">
            <a:avLst/>
          </a:prstGeom>
        </p:spPr>
      </p:pic>
      <p:pic>
        <p:nvPicPr>
          <p:cNvPr id="7" name="Picture 6" descr="A picture containing logo&#10;&#10;Description automatically generated">
            <a:extLst>
              <a:ext uri="{FF2B5EF4-FFF2-40B4-BE49-F238E27FC236}">
                <a16:creationId xmlns:a16="http://schemas.microsoft.com/office/drawing/2014/main" id="{F125D068-D61B-42FF-8ECB-A1D3DBD7CED3}"/>
              </a:ext>
            </a:extLst>
          </p:cNvPr>
          <p:cNvPicPr>
            <a:picLocks noChangeAspect="1"/>
          </p:cNvPicPr>
          <p:nvPr/>
        </p:nvPicPr>
        <p:blipFill>
          <a:blip r:embed="rId5"/>
          <a:stretch>
            <a:fillRect/>
          </a:stretch>
        </p:blipFill>
        <p:spPr>
          <a:xfrm>
            <a:off x="8192012" y="4123994"/>
            <a:ext cx="2012888" cy="2219821"/>
          </a:xfrm>
          <a:prstGeom prst="rect">
            <a:avLst/>
          </a:prstGeom>
        </p:spPr>
      </p:pic>
    </p:spTree>
    <p:extLst>
      <p:ext uri="{BB962C8B-B14F-4D97-AF65-F5344CB8AC3E}">
        <p14:creationId xmlns:p14="http://schemas.microsoft.com/office/powerpoint/2010/main" val="632654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8B7A3-DE58-41F3-A3DC-1344505B8E82}"/>
              </a:ext>
            </a:extLst>
          </p:cNvPr>
          <p:cNvSpPr>
            <a:spLocks noGrp="1"/>
          </p:cNvSpPr>
          <p:nvPr>
            <p:ph type="title"/>
          </p:nvPr>
        </p:nvSpPr>
        <p:spPr>
          <a:xfrm>
            <a:off x="685801" y="579748"/>
            <a:ext cx="3771899" cy="1918355"/>
          </a:xfrm>
        </p:spPr>
        <p:txBody>
          <a:bodyPr anchor="b">
            <a:normAutofit/>
          </a:bodyPr>
          <a:lstStyle/>
          <a:p>
            <a:r>
              <a:rPr lang="en-CA" sz="2400" b="1" u="sng" dirty="0"/>
              <a:t>PART 2:  THE OPTIMAL AGILE FRAMEWORK FOR WORLDVISITZ (scrum, Kanban &amp;  </a:t>
            </a:r>
            <a:r>
              <a:rPr lang="en-CA" sz="2400" b="1" u="sng" dirty="0" err="1"/>
              <a:t>xp</a:t>
            </a:r>
            <a:r>
              <a:rPr lang="en-CA" sz="2400" b="1" u="sng" dirty="0"/>
              <a:t>)</a:t>
            </a:r>
            <a:endParaRPr lang="en-US" sz="2400" b="1" u="sng" dirty="0"/>
          </a:p>
        </p:txBody>
      </p:sp>
      <p:sp>
        <p:nvSpPr>
          <p:cNvPr id="3" name="Content Placeholder 2">
            <a:extLst>
              <a:ext uri="{FF2B5EF4-FFF2-40B4-BE49-F238E27FC236}">
                <a16:creationId xmlns:a16="http://schemas.microsoft.com/office/drawing/2014/main" id="{C688B86C-4807-4394-8FBE-CC117662C156}"/>
              </a:ext>
            </a:extLst>
          </p:cNvPr>
          <p:cNvSpPr>
            <a:spLocks noGrp="1"/>
          </p:cNvSpPr>
          <p:nvPr>
            <p:ph idx="1"/>
          </p:nvPr>
        </p:nvSpPr>
        <p:spPr>
          <a:xfrm>
            <a:off x="685801" y="3009900"/>
            <a:ext cx="4696904" cy="3268352"/>
          </a:xfrm>
        </p:spPr>
        <p:txBody>
          <a:bodyPr anchor="t">
            <a:normAutofit fontScale="92500" lnSpcReduction="20000"/>
          </a:bodyPr>
          <a:lstStyle/>
          <a:p>
            <a:pPr marL="0" indent="0">
              <a:lnSpc>
                <a:spcPct val="90000"/>
              </a:lnSpc>
              <a:buNone/>
            </a:pPr>
            <a:r>
              <a:rPr lang="en-CA" sz="1600" dirty="0"/>
              <a:t>A BRIEF OVERVIEW OF THE 3 MAIN AGILE FRAMEWORKS: </a:t>
            </a:r>
          </a:p>
          <a:p>
            <a:pPr marL="0" indent="0">
              <a:lnSpc>
                <a:spcPct val="90000"/>
              </a:lnSpc>
              <a:buNone/>
            </a:pPr>
            <a:r>
              <a:rPr lang="en-CA" sz="1600" dirty="0"/>
              <a:t>1. SCRUM</a:t>
            </a:r>
          </a:p>
          <a:p>
            <a:pPr>
              <a:lnSpc>
                <a:spcPct val="90000"/>
              </a:lnSpc>
            </a:pPr>
            <a:r>
              <a:rPr lang="en-CA" sz="1600" dirty="0"/>
              <a:t>A lightweight, simple to understand and difficult to master framework. Utilized to address complex adaptive problems. </a:t>
            </a:r>
          </a:p>
          <a:p>
            <a:pPr marL="0" indent="0">
              <a:lnSpc>
                <a:spcPct val="90000"/>
              </a:lnSpc>
              <a:buNone/>
            </a:pPr>
            <a:endParaRPr lang="en-CA" sz="1600" dirty="0"/>
          </a:p>
          <a:p>
            <a:pPr>
              <a:lnSpc>
                <a:spcPct val="90000"/>
              </a:lnSpc>
            </a:pPr>
            <a:r>
              <a:rPr lang="en-CA" sz="1600" dirty="0"/>
              <a:t>Highly emphasizes simplicity &amp; implements the scientific method of ‘empiricism’. Focuses on people rather than tools and documentations.</a:t>
            </a:r>
          </a:p>
          <a:p>
            <a:pPr marL="0" indent="0">
              <a:lnSpc>
                <a:spcPct val="90000"/>
              </a:lnSpc>
              <a:buNone/>
            </a:pPr>
            <a:endParaRPr lang="en-CA" sz="1600" dirty="0"/>
          </a:p>
          <a:p>
            <a:pPr>
              <a:lnSpc>
                <a:spcPct val="90000"/>
              </a:lnSpc>
            </a:pPr>
            <a:r>
              <a:rPr lang="en-CA" sz="1600" dirty="0"/>
              <a:t>Scrum Teams are assigned to the following members: Product Owner, Scrum Master &amp; Development Team Member</a:t>
            </a:r>
          </a:p>
          <a:p>
            <a:pPr marL="0" indent="0">
              <a:lnSpc>
                <a:spcPct val="90000"/>
              </a:lnSpc>
              <a:buNone/>
            </a:pPr>
            <a:endParaRPr lang="en-CA" sz="1200" dirty="0"/>
          </a:p>
          <a:p>
            <a:pPr>
              <a:lnSpc>
                <a:spcPct val="90000"/>
              </a:lnSpc>
            </a:pPr>
            <a:endParaRPr lang="en-CA" sz="1200" dirty="0"/>
          </a:p>
          <a:p>
            <a:pPr>
              <a:lnSpc>
                <a:spcPct val="90000"/>
              </a:lnSpc>
            </a:pPr>
            <a:endParaRPr lang="en-CA" sz="1200" dirty="0"/>
          </a:p>
          <a:p>
            <a:pPr>
              <a:lnSpc>
                <a:spcPct val="90000"/>
              </a:lnSpc>
            </a:pPr>
            <a:endParaRPr lang="en-CA" sz="1200" dirty="0"/>
          </a:p>
          <a:p>
            <a:pPr>
              <a:lnSpc>
                <a:spcPct val="90000"/>
              </a:lnSpc>
            </a:pPr>
            <a:endParaRPr lang="en-CA" sz="1200" dirty="0"/>
          </a:p>
          <a:p>
            <a:pPr>
              <a:lnSpc>
                <a:spcPct val="90000"/>
              </a:lnSpc>
            </a:pPr>
            <a:endParaRPr lang="en-CA" sz="1200" dirty="0"/>
          </a:p>
          <a:p>
            <a:pPr>
              <a:lnSpc>
                <a:spcPct val="90000"/>
              </a:lnSpc>
            </a:pPr>
            <a:endParaRPr lang="en-CA" sz="1200" dirty="0"/>
          </a:p>
          <a:p>
            <a:pPr>
              <a:lnSpc>
                <a:spcPct val="90000"/>
              </a:lnSpc>
            </a:pPr>
            <a:endParaRPr lang="en-CA" sz="1200" dirty="0"/>
          </a:p>
          <a:p>
            <a:pPr>
              <a:lnSpc>
                <a:spcPct val="90000"/>
              </a:lnSpc>
            </a:pPr>
            <a:endParaRPr lang="en-CA" sz="1200" dirty="0"/>
          </a:p>
          <a:p>
            <a:pPr>
              <a:lnSpc>
                <a:spcPct val="90000"/>
              </a:lnSpc>
            </a:pPr>
            <a:endParaRPr lang="en-CA" sz="1200" dirty="0"/>
          </a:p>
          <a:p>
            <a:pPr>
              <a:lnSpc>
                <a:spcPct val="90000"/>
              </a:lnSpc>
            </a:pPr>
            <a:endParaRPr lang="en-US" sz="1200" dirty="0"/>
          </a:p>
        </p:txBody>
      </p:sp>
      <p:pic>
        <p:nvPicPr>
          <p:cNvPr id="5" name="Picture 4" descr="Diagram&#10;&#10;Description automatically generated">
            <a:extLst>
              <a:ext uri="{FF2B5EF4-FFF2-40B4-BE49-F238E27FC236}">
                <a16:creationId xmlns:a16="http://schemas.microsoft.com/office/drawing/2014/main" id="{F7CC5520-8337-41F5-8A73-B62CF3D13E74}"/>
              </a:ext>
            </a:extLst>
          </p:cNvPr>
          <p:cNvPicPr>
            <a:picLocks noChangeAspect="1"/>
          </p:cNvPicPr>
          <p:nvPr/>
        </p:nvPicPr>
        <p:blipFill>
          <a:blip r:embed="rId4"/>
          <a:stretch>
            <a:fillRect/>
          </a:stretch>
        </p:blipFill>
        <p:spPr>
          <a:xfrm>
            <a:off x="5762527" y="1913773"/>
            <a:ext cx="5978527" cy="299759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982018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1EB41F2-E181-4D4D-9131-A30F6B0A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D63CC92-C517-4C71-9222-4579252CD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70839"/>
          </a:xfrm>
          <a:custGeom>
            <a:avLst/>
            <a:gdLst>
              <a:gd name="connsiteX0" fmla="*/ 0 w 12192000"/>
              <a:gd name="connsiteY0" fmla="*/ 0 h 2270839"/>
              <a:gd name="connsiteX1" fmla="*/ 12192000 w 12192000"/>
              <a:gd name="connsiteY1" fmla="*/ 0 h 2270839"/>
              <a:gd name="connsiteX2" fmla="*/ 12192000 w 12192000"/>
              <a:gd name="connsiteY2" fmla="*/ 213719 h 2270839"/>
              <a:gd name="connsiteX3" fmla="*/ 12192000 w 12192000"/>
              <a:gd name="connsiteY3" fmla="*/ 471948 h 2270839"/>
              <a:gd name="connsiteX4" fmla="*/ 12192000 w 12192000"/>
              <a:gd name="connsiteY4" fmla="*/ 519830 h 2270839"/>
              <a:gd name="connsiteX5" fmla="*/ 12192000 w 12192000"/>
              <a:gd name="connsiteY5" fmla="*/ 744793 h 2270839"/>
              <a:gd name="connsiteX6" fmla="*/ 12192000 w 12192000"/>
              <a:gd name="connsiteY6" fmla="*/ 1754021 h 2270839"/>
              <a:gd name="connsiteX7" fmla="*/ 11957522 w 12192000"/>
              <a:gd name="connsiteY7" fmla="*/ 1797923 h 2270839"/>
              <a:gd name="connsiteX8" fmla="*/ 11679973 w 12192000"/>
              <a:gd name="connsiteY8" fmla="*/ 1847667 h 2270839"/>
              <a:gd name="connsiteX9" fmla="*/ 11401197 w 12192000"/>
              <a:gd name="connsiteY9" fmla="*/ 1896360 h 2270839"/>
              <a:gd name="connsiteX10" fmla="*/ 11121192 w 12192000"/>
              <a:gd name="connsiteY10" fmla="*/ 1938046 h 2270839"/>
              <a:gd name="connsiteX11" fmla="*/ 10842416 w 12192000"/>
              <a:gd name="connsiteY11" fmla="*/ 1980083 h 2270839"/>
              <a:gd name="connsiteX12" fmla="*/ 10562411 w 12192000"/>
              <a:gd name="connsiteY12" fmla="*/ 2019318 h 2270839"/>
              <a:gd name="connsiteX13" fmla="*/ 10286091 w 12192000"/>
              <a:gd name="connsiteY13" fmla="*/ 2052947 h 2270839"/>
              <a:gd name="connsiteX14" fmla="*/ 10006086 w 12192000"/>
              <a:gd name="connsiteY14" fmla="*/ 2084825 h 2270839"/>
              <a:gd name="connsiteX15" fmla="*/ 9727310 w 12192000"/>
              <a:gd name="connsiteY15" fmla="*/ 2113901 h 2270839"/>
              <a:gd name="connsiteX16" fmla="*/ 9453445 w 12192000"/>
              <a:gd name="connsiteY16" fmla="*/ 2139123 h 2270839"/>
              <a:gd name="connsiteX17" fmla="*/ 9175897 w 12192000"/>
              <a:gd name="connsiteY17" fmla="*/ 2164345 h 2270839"/>
              <a:gd name="connsiteX18" fmla="*/ 8902033 w 12192000"/>
              <a:gd name="connsiteY18" fmla="*/ 2185364 h 2270839"/>
              <a:gd name="connsiteX19" fmla="*/ 8628169 w 12192000"/>
              <a:gd name="connsiteY19" fmla="*/ 2201828 h 2270839"/>
              <a:gd name="connsiteX20" fmla="*/ 8355533 w 12192000"/>
              <a:gd name="connsiteY20" fmla="*/ 2218994 h 2270839"/>
              <a:gd name="connsiteX21" fmla="*/ 8085353 w 12192000"/>
              <a:gd name="connsiteY21" fmla="*/ 2233356 h 2270839"/>
              <a:gd name="connsiteX22" fmla="*/ 7817629 w 12192000"/>
              <a:gd name="connsiteY22" fmla="*/ 2243515 h 2270839"/>
              <a:gd name="connsiteX23" fmla="*/ 7549905 w 12192000"/>
              <a:gd name="connsiteY23" fmla="*/ 2252273 h 2270839"/>
              <a:gd name="connsiteX24" fmla="*/ 7284638 w 12192000"/>
              <a:gd name="connsiteY24" fmla="*/ 2260680 h 2270839"/>
              <a:gd name="connsiteX25" fmla="*/ 7023055 w 12192000"/>
              <a:gd name="connsiteY25" fmla="*/ 2264534 h 2270839"/>
              <a:gd name="connsiteX26" fmla="*/ 6761472 w 12192000"/>
              <a:gd name="connsiteY26" fmla="*/ 2268737 h 2270839"/>
              <a:gd name="connsiteX27" fmla="*/ 6503573 w 12192000"/>
              <a:gd name="connsiteY27" fmla="*/ 2270839 h 2270839"/>
              <a:gd name="connsiteX28" fmla="*/ 6248130 w 12192000"/>
              <a:gd name="connsiteY28" fmla="*/ 2268737 h 2270839"/>
              <a:gd name="connsiteX29" fmla="*/ 5995144 w 12192000"/>
              <a:gd name="connsiteY29" fmla="*/ 2268737 h 2270839"/>
              <a:gd name="connsiteX30" fmla="*/ 5744613 w 12192000"/>
              <a:gd name="connsiteY30" fmla="*/ 2264534 h 2270839"/>
              <a:gd name="connsiteX31" fmla="*/ 5498995 w 12192000"/>
              <a:gd name="connsiteY31" fmla="*/ 2258228 h 2270839"/>
              <a:gd name="connsiteX32" fmla="*/ 5255834 w 12192000"/>
              <a:gd name="connsiteY32" fmla="*/ 2252273 h 2270839"/>
              <a:gd name="connsiteX33" fmla="*/ 5017584 w 12192000"/>
              <a:gd name="connsiteY33" fmla="*/ 2245617 h 2270839"/>
              <a:gd name="connsiteX34" fmla="*/ 4780562 w 12192000"/>
              <a:gd name="connsiteY34" fmla="*/ 2235458 h 2270839"/>
              <a:gd name="connsiteX35" fmla="*/ 4547227 w 12192000"/>
              <a:gd name="connsiteY35" fmla="*/ 2224598 h 2270839"/>
              <a:gd name="connsiteX36" fmla="*/ 4318800 w 12192000"/>
              <a:gd name="connsiteY36" fmla="*/ 2214790 h 2270839"/>
              <a:gd name="connsiteX37" fmla="*/ 3873004 w 12192000"/>
              <a:gd name="connsiteY37" fmla="*/ 2187115 h 2270839"/>
              <a:gd name="connsiteX38" fmla="*/ 3445628 w 12192000"/>
              <a:gd name="connsiteY38" fmla="*/ 2157690 h 2270839"/>
              <a:gd name="connsiteX39" fmla="*/ 3035446 w 12192000"/>
              <a:gd name="connsiteY39" fmla="*/ 2126862 h 2270839"/>
              <a:gd name="connsiteX40" fmla="*/ 2647370 w 12192000"/>
              <a:gd name="connsiteY40" fmla="*/ 2092883 h 2270839"/>
              <a:gd name="connsiteX41" fmla="*/ 2276487 w 12192000"/>
              <a:gd name="connsiteY41" fmla="*/ 2057501 h 2270839"/>
              <a:gd name="connsiteX42" fmla="*/ 1932621 w 12192000"/>
              <a:gd name="connsiteY42" fmla="*/ 2019318 h 2270839"/>
              <a:gd name="connsiteX43" fmla="*/ 1609634 w 12192000"/>
              <a:gd name="connsiteY43" fmla="*/ 1981835 h 2270839"/>
              <a:gd name="connsiteX44" fmla="*/ 1312435 w 12192000"/>
              <a:gd name="connsiteY44" fmla="*/ 1944352 h 2270839"/>
              <a:gd name="connsiteX45" fmla="*/ 1039799 w 12192000"/>
              <a:gd name="connsiteY45" fmla="*/ 1908971 h 2270839"/>
              <a:gd name="connsiteX46" fmla="*/ 797865 w 12192000"/>
              <a:gd name="connsiteY46" fmla="*/ 1875341 h 2270839"/>
              <a:gd name="connsiteX47" fmla="*/ 579265 w 12192000"/>
              <a:gd name="connsiteY47" fmla="*/ 1843463 h 2270839"/>
              <a:gd name="connsiteX48" fmla="*/ 395052 w 12192000"/>
              <a:gd name="connsiteY48" fmla="*/ 1816840 h 2270839"/>
              <a:gd name="connsiteX49" fmla="*/ 240312 w 12192000"/>
              <a:gd name="connsiteY49" fmla="*/ 1791617 h 2270839"/>
              <a:gd name="connsiteX50" fmla="*/ 27853 w 12192000"/>
              <a:gd name="connsiteY50" fmla="*/ 1755536 h 2270839"/>
              <a:gd name="connsiteX51" fmla="*/ 0 w 12192000"/>
              <a:gd name="connsiteY51" fmla="*/ 1750823 h 2270839"/>
              <a:gd name="connsiteX52" fmla="*/ 0 w 12192000"/>
              <a:gd name="connsiteY52" fmla="*/ 744793 h 2270839"/>
              <a:gd name="connsiteX53" fmla="*/ 0 w 12192000"/>
              <a:gd name="connsiteY53" fmla="*/ 519830 h 2270839"/>
              <a:gd name="connsiteX54" fmla="*/ 0 w 12192000"/>
              <a:gd name="connsiteY54" fmla="*/ 471948 h 2270839"/>
              <a:gd name="connsiteX55" fmla="*/ 0 w 12192000"/>
              <a:gd name="connsiteY55" fmla="*/ 213719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2270839">
                <a:moveTo>
                  <a:pt x="0" y="0"/>
                </a:moveTo>
                <a:lnTo>
                  <a:pt x="12192000" y="0"/>
                </a:lnTo>
                <a:lnTo>
                  <a:pt x="12192000" y="213719"/>
                </a:lnTo>
                <a:lnTo>
                  <a:pt x="12192000" y="471948"/>
                </a:lnTo>
                <a:lnTo>
                  <a:pt x="12192000" y="519830"/>
                </a:lnTo>
                <a:lnTo>
                  <a:pt x="12192000" y="744793"/>
                </a:lnTo>
                <a:lnTo>
                  <a:pt x="12192000" y="1754021"/>
                </a:lnTo>
                <a:lnTo>
                  <a:pt x="11957522" y="1797923"/>
                </a:lnTo>
                <a:lnTo>
                  <a:pt x="11679973" y="1847667"/>
                </a:lnTo>
                <a:lnTo>
                  <a:pt x="11401197" y="1896360"/>
                </a:lnTo>
                <a:lnTo>
                  <a:pt x="11121192" y="1938046"/>
                </a:lnTo>
                <a:lnTo>
                  <a:pt x="10842416" y="1980083"/>
                </a:lnTo>
                <a:lnTo>
                  <a:pt x="10562411" y="2019318"/>
                </a:lnTo>
                <a:lnTo>
                  <a:pt x="10286091" y="2052947"/>
                </a:lnTo>
                <a:lnTo>
                  <a:pt x="10006086" y="2084825"/>
                </a:lnTo>
                <a:lnTo>
                  <a:pt x="9727310" y="2113901"/>
                </a:lnTo>
                <a:lnTo>
                  <a:pt x="9453445" y="2139123"/>
                </a:lnTo>
                <a:lnTo>
                  <a:pt x="9175897" y="2164345"/>
                </a:lnTo>
                <a:lnTo>
                  <a:pt x="8902033" y="2185364"/>
                </a:lnTo>
                <a:lnTo>
                  <a:pt x="8628169" y="2201828"/>
                </a:lnTo>
                <a:lnTo>
                  <a:pt x="8355533" y="2218994"/>
                </a:lnTo>
                <a:lnTo>
                  <a:pt x="8085353" y="2233356"/>
                </a:lnTo>
                <a:lnTo>
                  <a:pt x="7817629" y="2243515"/>
                </a:lnTo>
                <a:lnTo>
                  <a:pt x="7549905" y="2252273"/>
                </a:lnTo>
                <a:lnTo>
                  <a:pt x="7284638" y="2260680"/>
                </a:lnTo>
                <a:lnTo>
                  <a:pt x="7023055" y="2264534"/>
                </a:lnTo>
                <a:lnTo>
                  <a:pt x="6761472" y="2268737"/>
                </a:lnTo>
                <a:lnTo>
                  <a:pt x="6503573" y="2270839"/>
                </a:lnTo>
                <a:lnTo>
                  <a:pt x="6248130" y="2268737"/>
                </a:lnTo>
                <a:lnTo>
                  <a:pt x="5995144" y="2268737"/>
                </a:lnTo>
                <a:lnTo>
                  <a:pt x="5744613" y="2264534"/>
                </a:lnTo>
                <a:lnTo>
                  <a:pt x="5498995" y="2258228"/>
                </a:lnTo>
                <a:lnTo>
                  <a:pt x="5255834" y="2252273"/>
                </a:lnTo>
                <a:lnTo>
                  <a:pt x="5017584" y="2245617"/>
                </a:lnTo>
                <a:lnTo>
                  <a:pt x="4780562" y="2235458"/>
                </a:lnTo>
                <a:lnTo>
                  <a:pt x="4547227" y="2224598"/>
                </a:lnTo>
                <a:lnTo>
                  <a:pt x="4318800" y="2214790"/>
                </a:lnTo>
                <a:lnTo>
                  <a:pt x="3873004" y="2187115"/>
                </a:lnTo>
                <a:lnTo>
                  <a:pt x="3445628" y="2157690"/>
                </a:lnTo>
                <a:lnTo>
                  <a:pt x="3035446" y="2126862"/>
                </a:lnTo>
                <a:lnTo>
                  <a:pt x="2647370" y="2092883"/>
                </a:lnTo>
                <a:lnTo>
                  <a:pt x="2276487" y="2057501"/>
                </a:lnTo>
                <a:lnTo>
                  <a:pt x="1932621" y="2019318"/>
                </a:lnTo>
                <a:lnTo>
                  <a:pt x="1609634" y="1981835"/>
                </a:lnTo>
                <a:lnTo>
                  <a:pt x="1312435" y="1944352"/>
                </a:lnTo>
                <a:lnTo>
                  <a:pt x="1039799" y="1908971"/>
                </a:lnTo>
                <a:lnTo>
                  <a:pt x="797865" y="1875341"/>
                </a:lnTo>
                <a:lnTo>
                  <a:pt x="579265" y="1843463"/>
                </a:lnTo>
                <a:lnTo>
                  <a:pt x="395052" y="1816840"/>
                </a:lnTo>
                <a:lnTo>
                  <a:pt x="240312" y="1791617"/>
                </a:lnTo>
                <a:lnTo>
                  <a:pt x="27853" y="1755536"/>
                </a:lnTo>
                <a:lnTo>
                  <a:pt x="0" y="1750823"/>
                </a:lnTo>
                <a:lnTo>
                  <a:pt x="0" y="744793"/>
                </a:lnTo>
                <a:lnTo>
                  <a:pt x="0" y="519830"/>
                </a:lnTo>
                <a:lnTo>
                  <a:pt x="0" y="471948"/>
                </a:lnTo>
                <a:lnTo>
                  <a:pt x="0" y="213719"/>
                </a:lnTo>
                <a:close/>
              </a:path>
            </a:pathLst>
          </a:custGeom>
          <a:solidFill>
            <a:schemeClr val="tx2"/>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12" name="Picture 11">
            <a:extLst>
              <a:ext uri="{FF2B5EF4-FFF2-40B4-BE49-F238E27FC236}">
                <a16:creationId xmlns:a16="http://schemas.microsoft.com/office/drawing/2014/main" id="{40A39FDC-39F4-4CB7-873B-8D786EC025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25900" b="63148"/>
          <a:stretch/>
        </p:blipFill>
        <p:spPr>
          <a:xfrm>
            <a:off x="4071257" y="1"/>
            <a:ext cx="8117568" cy="2270839"/>
          </a:xfrm>
          <a:custGeom>
            <a:avLst/>
            <a:gdLst>
              <a:gd name="connsiteX0" fmla="*/ 0 w 8117568"/>
              <a:gd name="connsiteY0" fmla="*/ 0 h 2270839"/>
              <a:gd name="connsiteX1" fmla="*/ 8117568 w 8117568"/>
              <a:gd name="connsiteY1" fmla="*/ 0 h 2270839"/>
              <a:gd name="connsiteX2" fmla="*/ 8117568 w 8117568"/>
              <a:gd name="connsiteY2" fmla="*/ 1754616 h 2270839"/>
              <a:gd name="connsiteX3" fmla="*/ 7886265 w 8117568"/>
              <a:gd name="connsiteY3" fmla="*/ 1797923 h 2270839"/>
              <a:gd name="connsiteX4" fmla="*/ 7608716 w 8117568"/>
              <a:gd name="connsiteY4" fmla="*/ 1847667 h 2270839"/>
              <a:gd name="connsiteX5" fmla="*/ 7329940 w 8117568"/>
              <a:gd name="connsiteY5" fmla="*/ 1896360 h 2270839"/>
              <a:gd name="connsiteX6" fmla="*/ 7049935 w 8117568"/>
              <a:gd name="connsiteY6" fmla="*/ 1938046 h 2270839"/>
              <a:gd name="connsiteX7" fmla="*/ 6771159 w 8117568"/>
              <a:gd name="connsiteY7" fmla="*/ 1980083 h 2270839"/>
              <a:gd name="connsiteX8" fmla="*/ 6491154 w 8117568"/>
              <a:gd name="connsiteY8" fmla="*/ 2019318 h 2270839"/>
              <a:gd name="connsiteX9" fmla="*/ 6214834 w 8117568"/>
              <a:gd name="connsiteY9" fmla="*/ 2052947 h 2270839"/>
              <a:gd name="connsiteX10" fmla="*/ 5934829 w 8117568"/>
              <a:gd name="connsiteY10" fmla="*/ 2084825 h 2270839"/>
              <a:gd name="connsiteX11" fmla="*/ 5656053 w 8117568"/>
              <a:gd name="connsiteY11" fmla="*/ 2113901 h 2270839"/>
              <a:gd name="connsiteX12" fmla="*/ 5382188 w 8117568"/>
              <a:gd name="connsiteY12" fmla="*/ 2139123 h 2270839"/>
              <a:gd name="connsiteX13" fmla="*/ 5104640 w 8117568"/>
              <a:gd name="connsiteY13" fmla="*/ 2164345 h 2270839"/>
              <a:gd name="connsiteX14" fmla="*/ 4830776 w 8117568"/>
              <a:gd name="connsiteY14" fmla="*/ 2185364 h 2270839"/>
              <a:gd name="connsiteX15" fmla="*/ 4556912 w 8117568"/>
              <a:gd name="connsiteY15" fmla="*/ 2201828 h 2270839"/>
              <a:gd name="connsiteX16" fmla="*/ 4284276 w 8117568"/>
              <a:gd name="connsiteY16" fmla="*/ 2218994 h 2270839"/>
              <a:gd name="connsiteX17" fmla="*/ 4014096 w 8117568"/>
              <a:gd name="connsiteY17" fmla="*/ 2233356 h 2270839"/>
              <a:gd name="connsiteX18" fmla="*/ 3746372 w 8117568"/>
              <a:gd name="connsiteY18" fmla="*/ 2243515 h 2270839"/>
              <a:gd name="connsiteX19" fmla="*/ 3478648 w 8117568"/>
              <a:gd name="connsiteY19" fmla="*/ 2252273 h 2270839"/>
              <a:gd name="connsiteX20" fmla="*/ 3213381 w 8117568"/>
              <a:gd name="connsiteY20" fmla="*/ 2260680 h 2270839"/>
              <a:gd name="connsiteX21" fmla="*/ 2951798 w 8117568"/>
              <a:gd name="connsiteY21" fmla="*/ 2264534 h 2270839"/>
              <a:gd name="connsiteX22" fmla="*/ 2690215 w 8117568"/>
              <a:gd name="connsiteY22" fmla="*/ 2268737 h 2270839"/>
              <a:gd name="connsiteX23" fmla="*/ 2432316 w 8117568"/>
              <a:gd name="connsiteY23" fmla="*/ 2270839 h 2270839"/>
              <a:gd name="connsiteX24" fmla="*/ 2176873 w 8117568"/>
              <a:gd name="connsiteY24" fmla="*/ 2268737 h 2270839"/>
              <a:gd name="connsiteX25" fmla="*/ 1923887 w 8117568"/>
              <a:gd name="connsiteY25" fmla="*/ 2268737 h 2270839"/>
              <a:gd name="connsiteX26" fmla="*/ 1673356 w 8117568"/>
              <a:gd name="connsiteY26" fmla="*/ 2264534 h 2270839"/>
              <a:gd name="connsiteX27" fmla="*/ 1427738 w 8117568"/>
              <a:gd name="connsiteY27" fmla="*/ 2258228 h 2270839"/>
              <a:gd name="connsiteX28" fmla="*/ 1184577 w 8117568"/>
              <a:gd name="connsiteY28" fmla="*/ 2252273 h 2270839"/>
              <a:gd name="connsiteX29" fmla="*/ 946327 w 8117568"/>
              <a:gd name="connsiteY29" fmla="*/ 2245617 h 2270839"/>
              <a:gd name="connsiteX30" fmla="*/ 709305 w 8117568"/>
              <a:gd name="connsiteY30" fmla="*/ 2235458 h 2270839"/>
              <a:gd name="connsiteX31" fmla="*/ 475970 w 8117568"/>
              <a:gd name="connsiteY31" fmla="*/ 2224598 h 2270839"/>
              <a:gd name="connsiteX32" fmla="*/ 247543 w 8117568"/>
              <a:gd name="connsiteY32" fmla="*/ 2214790 h 2270839"/>
              <a:gd name="connsiteX33" fmla="*/ 0 w 8117568"/>
              <a:gd name="connsiteY33" fmla="*/ 2199423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117568" h="2270839">
                <a:moveTo>
                  <a:pt x="0" y="0"/>
                </a:moveTo>
                <a:lnTo>
                  <a:pt x="8117568" y="0"/>
                </a:lnTo>
                <a:lnTo>
                  <a:pt x="8117568" y="1754616"/>
                </a:lnTo>
                <a:lnTo>
                  <a:pt x="7886265" y="1797923"/>
                </a:lnTo>
                <a:lnTo>
                  <a:pt x="7608716" y="1847667"/>
                </a:lnTo>
                <a:lnTo>
                  <a:pt x="7329940" y="1896360"/>
                </a:lnTo>
                <a:lnTo>
                  <a:pt x="7049935" y="1938046"/>
                </a:lnTo>
                <a:lnTo>
                  <a:pt x="6771159" y="1980083"/>
                </a:lnTo>
                <a:lnTo>
                  <a:pt x="6491154" y="2019318"/>
                </a:lnTo>
                <a:lnTo>
                  <a:pt x="6214834" y="2052947"/>
                </a:lnTo>
                <a:lnTo>
                  <a:pt x="5934829" y="2084825"/>
                </a:lnTo>
                <a:lnTo>
                  <a:pt x="5656053" y="2113901"/>
                </a:lnTo>
                <a:lnTo>
                  <a:pt x="5382188" y="2139123"/>
                </a:lnTo>
                <a:lnTo>
                  <a:pt x="5104640" y="2164345"/>
                </a:lnTo>
                <a:lnTo>
                  <a:pt x="4830776" y="2185364"/>
                </a:lnTo>
                <a:lnTo>
                  <a:pt x="4556912" y="2201828"/>
                </a:lnTo>
                <a:lnTo>
                  <a:pt x="4284276" y="2218994"/>
                </a:lnTo>
                <a:lnTo>
                  <a:pt x="4014096" y="2233356"/>
                </a:lnTo>
                <a:lnTo>
                  <a:pt x="3746372" y="2243515"/>
                </a:lnTo>
                <a:lnTo>
                  <a:pt x="3478648" y="2252273"/>
                </a:lnTo>
                <a:lnTo>
                  <a:pt x="3213381" y="2260680"/>
                </a:lnTo>
                <a:lnTo>
                  <a:pt x="2951798" y="2264534"/>
                </a:lnTo>
                <a:lnTo>
                  <a:pt x="2690215" y="2268737"/>
                </a:lnTo>
                <a:lnTo>
                  <a:pt x="2432316" y="2270839"/>
                </a:lnTo>
                <a:lnTo>
                  <a:pt x="2176873" y="2268737"/>
                </a:lnTo>
                <a:lnTo>
                  <a:pt x="1923887" y="2268737"/>
                </a:lnTo>
                <a:lnTo>
                  <a:pt x="1673356" y="2264534"/>
                </a:lnTo>
                <a:lnTo>
                  <a:pt x="1427738" y="2258228"/>
                </a:lnTo>
                <a:lnTo>
                  <a:pt x="1184577" y="2252273"/>
                </a:lnTo>
                <a:lnTo>
                  <a:pt x="946327" y="2245617"/>
                </a:lnTo>
                <a:lnTo>
                  <a:pt x="709305" y="2235458"/>
                </a:lnTo>
                <a:lnTo>
                  <a:pt x="475970" y="2224598"/>
                </a:lnTo>
                <a:lnTo>
                  <a:pt x="247543" y="2214790"/>
                </a:lnTo>
                <a:lnTo>
                  <a:pt x="0" y="2199423"/>
                </a:lnTo>
                <a:close/>
              </a:path>
            </a:pathLst>
          </a:custGeom>
        </p:spPr>
      </p:pic>
      <p:sp>
        <p:nvSpPr>
          <p:cNvPr id="2" name="Title 1">
            <a:extLst>
              <a:ext uri="{FF2B5EF4-FFF2-40B4-BE49-F238E27FC236}">
                <a16:creationId xmlns:a16="http://schemas.microsoft.com/office/drawing/2014/main" id="{FF8FFA86-6C58-4317-9B8C-1B4671DD530C}"/>
              </a:ext>
            </a:extLst>
          </p:cNvPr>
          <p:cNvSpPr>
            <a:spLocks noGrp="1"/>
          </p:cNvSpPr>
          <p:nvPr>
            <p:ph type="title"/>
          </p:nvPr>
        </p:nvSpPr>
        <p:spPr>
          <a:xfrm>
            <a:off x="1030288" y="609600"/>
            <a:ext cx="10131425" cy="1110343"/>
          </a:xfrm>
        </p:spPr>
        <p:txBody>
          <a:bodyPr>
            <a:normAutofit/>
          </a:bodyPr>
          <a:lstStyle/>
          <a:p>
            <a:pPr algn="ctr"/>
            <a:r>
              <a:rPr lang="en-CA" b="1" u="sng">
                <a:solidFill>
                  <a:schemeClr val="bg1"/>
                </a:solidFill>
              </a:rPr>
              <a:t>Scrum events &amp; artifacts</a:t>
            </a:r>
            <a:endParaRPr lang="en-US" b="1" u="sng">
              <a:solidFill>
                <a:schemeClr val="bg1"/>
              </a:solidFill>
            </a:endParaRPr>
          </a:p>
        </p:txBody>
      </p:sp>
      <p:sp>
        <p:nvSpPr>
          <p:cNvPr id="3" name="Content Placeholder 2">
            <a:extLst>
              <a:ext uri="{FF2B5EF4-FFF2-40B4-BE49-F238E27FC236}">
                <a16:creationId xmlns:a16="http://schemas.microsoft.com/office/drawing/2014/main" id="{B7E56B44-BADB-4A6C-BD63-9C5654CA7AED}"/>
              </a:ext>
            </a:extLst>
          </p:cNvPr>
          <p:cNvSpPr>
            <a:spLocks noGrp="1"/>
          </p:cNvSpPr>
          <p:nvPr>
            <p:ph idx="1"/>
          </p:nvPr>
        </p:nvSpPr>
        <p:spPr>
          <a:xfrm>
            <a:off x="685801" y="2592572"/>
            <a:ext cx="10820400" cy="4430397"/>
          </a:xfrm>
        </p:spPr>
        <p:txBody>
          <a:bodyPr>
            <a:normAutofit fontScale="92500" lnSpcReduction="20000"/>
          </a:bodyPr>
          <a:lstStyle/>
          <a:p>
            <a:pPr>
              <a:lnSpc>
                <a:spcPct val="90000"/>
              </a:lnSpc>
            </a:pPr>
            <a:r>
              <a:rPr lang="en-CA" sz="1600" b="1" dirty="0"/>
              <a:t>SCRUM EVENTS:</a:t>
            </a:r>
          </a:p>
          <a:p>
            <a:pPr marL="342900" indent="-342900">
              <a:lnSpc>
                <a:spcPct val="90000"/>
              </a:lnSpc>
              <a:buAutoNum type="arabicPeriod"/>
            </a:pPr>
            <a:r>
              <a:rPr lang="en-CA" sz="1600" b="1" dirty="0"/>
              <a:t>Sprint  – No changes are made during the Sprint cycle that may appear to ‘harm’ or endanger the Sprint Goal </a:t>
            </a:r>
          </a:p>
          <a:p>
            <a:pPr marL="342900" indent="-342900">
              <a:lnSpc>
                <a:spcPct val="90000"/>
              </a:lnSpc>
              <a:buAutoNum type="arabicPeriod"/>
            </a:pPr>
            <a:endParaRPr lang="en-CA" sz="1600" b="1" dirty="0"/>
          </a:p>
          <a:p>
            <a:pPr marL="342900" indent="-342900">
              <a:lnSpc>
                <a:spcPct val="90000"/>
              </a:lnSpc>
              <a:buAutoNum type="arabicPeriod"/>
            </a:pPr>
            <a:r>
              <a:rPr lang="en-CA" sz="1600" b="1" dirty="0"/>
              <a:t>Sprint Planning – time boxed to a maximum of 8 hours for 1 month sprint. </a:t>
            </a:r>
          </a:p>
          <a:p>
            <a:pPr marL="342900" indent="-342900">
              <a:lnSpc>
                <a:spcPct val="90000"/>
              </a:lnSpc>
              <a:buAutoNum type="arabicPeriod"/>
            </a:pPr>
            <a:endParaRPr lang="en-CA" sz="1600" b="1" dirty="0"/>
          </a:p>
          <a:p>
            <a:pPr marL="342900" indent="-342900">
              <a:lnSpc>
                <a:spcPct val="90000"/>
              </a:lnSpc>
              <a:buAutoNum type="arabicPeriod"/>
            </a:pPr>
            <a:r>
              <a:rPr lang="en-CA" sz="1600" b="1" dirty="0"/>
              <a:t>Daily Scrum – Focuses on ‘Inspection’ and ‘Adaptation’.  Aims to improve communications , eliminate unnecessary meetings and identify obstacles &amp; potential hurdles</a:t>
            </a:r>
          </a:p>
          <a:p>
            <a:pPr marL="342900" indent="-342900">
              <a:lnSpc>
                <a:spcPct val="90000"/>
              </a:lnSpc>
              <a:buAutoNum type="arabicPeriod"/>
            </a:pPr>
            <a:endParaRPr lang="en-CA" sz="1600" b="1" dirty="0"/>
          </a:p>
          <a:p>
            <a:pPr marL="342900" indent="-342900">
              <a:lnSpc>
                <a:spcPct val="90000"/>
              </a:lnSpc>
              <a:buAutoNum type="arabicPeriod"/>
            </a:pPr>
            <a:r>
              <a:rPr lang="en-CA" sz="1600" b="1" dirty="0"/>
              <a:t>Sprint Review -  done at the end of a Sprint in order to further inspect if the Product Backlog needs some modifications. The Product Owner explains what the backlog is, what is ‘Done’ and what is ‘Not Done’. The Development Team discusses what went well and what needs improvement. </a:t>
            </a:r>
          </a:p>
          <a:p>
            <a:pPr marL="342900" indent="-342900">
              <a:lnSpc>
                <a:spcPct val="90000"/>
              </a:lnSpc>
              <a:buAutoNum type="arabicPeriod"/>
            </a:pPr>
            <a:endParaRPr lang="en-CA" sz="1600" b="1" dirty="0"/>
          </a:p>
          <a:p>
            <a:pPr marL="342900" indent="-342900">
              <a:lnSpc>
                <a:spcPct val="90000"/>
              </a:lnSpc>
              <a:buAutoNum type="arabicPeriod"/>
            </a:pPr>
            <a:r>
              <a:rPr lang="en-CA" sz="1600" b="1" dirty="0"/>
              <a:t>Sprint Retrospective – conducted after the Sprint Review &amp; prior to the next Sprint Planning. Team discusses: what went well, what can be improved, what steps are needed in order to improve for the next phase.</a:t>
            </a:r>
          </a:p>
          <a:p>
            <a:pPr marL="342900" indent="-342900">
              <a:lnSpc>
                <a:spcPct val="90000"/>
              </a:lnSpc>
              <a:buAutoNum type="arabicPeriod"/>
            </a:pPr>
            <a:endParaRPr lang="en-CA" sz="1300" dirty="0"/>
          </a:p>
          <a:p>
            <a:pPr marL="0" indent="0">
              <a:lnSpc>
                <a:spcPct val="90000"/>
              </a:lnSpc>
              <a:buNone/>
            </a:pPr>
            <a:r>
              <a:rPr lang="en-CA" sz="1300" dirty="0"/>
              <a:t>     </a:t>
            </a:r>
          </a:p>
          <a:p>
            <a:pPr>
              <a:lnSpc>
                <a:spcPct val="90000"/>
              </a:lnSpc>
            </a:pPr>
            <a:endParaRPr lang="en-CA" sz="1300" dirty="0"/>
          </a:p>
          <a:p>
            <a:pPr>
              <a:lnSpc>
                <a:spcPct val="90000"/>
              </a:lnSpc>
            </a:pPr>
            <a:endParaRPr lang="en-CA" sz="1300" dirty="0"/>
          </a:p>
          <a:p>
            <a:pPr>
              <a:lnSpc>
                <a:spcPct val="90000"/>
              </a:lnSpc>
            </a:pPr>
            <a:endParaRPr lang="en-US" sz="1300" dirty="0"/>
          </a:p>
        </p:txBody>
      </p:sp>
    </p:spTree>
    <p:extLst>
      <p:ext uri="{BB962C8B-B14F-4D97-AF65-F5344CB8AC3E}">
        <p14:creationId xmlns:p14="http://schemas.microsoft.com/office/powerpoint/2010/main" val="1712057058"/>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7580997-46DA-48C1-9929-FE4F5CE962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84"/>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93F92867-10AA-410C-8AD1-2D2DBFE3FA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241B0CE9-A465-4815-8597-D8A9570336E5}"/>
              </a:ext>
            </a:extLst>
          </p:cNvPr>
          <p:cNvSpPr>
            <a:spLocks noGrp="1"/>
          </p:cNvSpPr>
          <p:nvPr>
            <p:ph type="title"/>
          </p:nvPr>
        </p:nvSpPr>
        <p:spPr>
          <a:xfrm>
            <a:off x="8119870" y="639097"/>
            <a:ext cx="3462530" cy="5575439"/>
          </a:xfrm>
        </p:spPr>
        <p:txBody>
          <a:bodyPr>
            <a:normAutofit/>
          </a:bodyPr>
          <a:lstStyle/>
          <a:p>
            <a:r>
              <a:rPr lang="en-CA" sz="4400" b="1" u="sng" dirty="0">
                <a:solidFill>
                  <a:srgbClr val="FFFFFF"/>
                </a:solidFill>
              </a:rPr>
              <a:t>SCRUM ARTIFACTS</a:t>
            </a:r>
            <a:endParaRPr lang="en-US" sz="4400" b="1" u="sng" dirty="0">
              <a:solidFill>
                <a:srgbClr val="FFFFFF"/>
              </a:solidFill>
            </a:endParaRPr>
          </a:p>
        </p:txBody>
      </p:sp>
      <p:sp useBgFill="1">
        <p:nvSpPr>
          <p:cNvPr id="13" name="Rounded Rectangle 3">
            <a:extLst>
              <a:ext uri="{FF2B5EF4-FFF2-40B4-BE49-F238E27FC236}">
                <a16:creationId xmlns:a16="http://schemas.microsoft.com/office/drawing/2014/main" id="{80A7F0DD-3DB5-48D0-A338-52932ECF5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471" y="639097"/>
            <a:ext cx="6881185" cy="5575439"/>
          </a:xfrm>
          <a:prstGeom prst="roundRect">
            <a:avLst>
              <a:gd name="adj" fmla="val 531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defTabSz="457200">
              <a:spcAft>
                <a:spcPts val="1000"/>
              </a:spcAft>
              <a:buClr>
                <a:schemeClr val="tx1"/>
              </a:buClr>
              <a:buSzPct val="100000"/>
              <a:buFont typeface="Arial"/>
              <a:buNone/>
            </a:pPr>
            <a:endParaRPr lang="en-US" sz="1600" cap="all">
              <a:solidFill>
                <a:schemeClr val="tx1"/>
              </a:solidFill>
            </a:endParaRPr>
          </a:p>
        </p:txBody>
      </p:sp>
      <p:graphicFrame>
        <p:nvGraphicFramePr>
          <p:cNvPr id="5" name="Content Placeholder 2">
            <a:extLst>
              <a:ext uri="{FF2B5EF4-FFF2-40B4-BE49-F238E27FC236}">
                <a16:creationId xmlns:a16="http://schemas.microsoft.com/office/drawing/2014/main" id="{BA29A224-33CE-49D5-822B-B62410581A92}"/>
              </a:ext>
            </a:extLst>
          </p:cNvPr>
          <p:cNvGraphicFramePr>
            <a:graphicFrameLocks noGrp="1"/>
          </p:cNvGraphicFramePr>
          <p:nvPr>
            <p:ph idx="1"/>
            <p:extLst>
              <p:ext uri="{D42A27DB-BD31-4B8C-83A1-F6EECF244321}">
                <p14:modId xmlns:p14="http://schemas.microsoft.com/office/powerpoint/2010/main" val="2425580341"/>
              </p:ext>
            </p:extLst>
          </p:nvPr>
        </p:nvGraphicFramePr>
        <p:xfrm>
          <a:off x="1286934" y="989814"/>
          <a:ext cx="5971705" cy="491136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836606215"/>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C7B73-9CBF-4DC7-B550-DCB36D1B3FCA}"/>
              </a:ext>
            </a:extLst>
          </p:cNvPr>
          <p:cNvSpPr>
            <a:spLocks noGrp="1"/>
          </p:cNvSpPr>
          <p:nvPr>
            <p:ph type="title"/>
          </p:nvPr>
        </p:nvSpPr>
        <p:spPr>
          <a:xfrm>
            <a:off x="685801" y="609600"/>
            <a:ext cx="10131425" cy="1456267"/>
          </a:xfrm>
        </p:spPr>
        <p:txBody>
          <a:bodyPr>
            <a:normAutofit/>
          </a:bodyPr>
          <a:lstStyle/>
          <a:p>
            <a:r>
              <a:rPr lang="en-CA" sz="3300" b="1" u="sng"/>
              <a:t>KANBAN – WORKFLOW FOR MANAGING, IMPROVING &amp; DEFINING SERVICES THAT DELIVER KNOWLEDGE WORK </a:t>
            </a:r>
            <a:endParaRPr lang="en-US" sz="3300" b="1" u="sng"/>
          </a:p>
        </p:txBody>
      </p:sp>
      <p:graphicFrame>
        <p:nvGraphicFramePr>
          <p:cNvPr id="22" name="Content Placeholder 2">
            <a:extLst>
              <a:ext uri="{FF2B5EF4-FFF2-40B4-BE49-F238E27FC236}">
                <a16:creationId xmlns:a16="http://schemas.microsoft.com/office/drawing/2014/main" id="{FEEC2AD2-7670-4C8C-B545-DFE417DB9999}"/>
              </a:ext>
            </a:extLst>
          </p:cNvPr>
          <p:cNvGraphicFramePr>
            <a:graphicFrameLocks noGrp="1"/>
          </p:cNvGraphicFramePr>
          <p:nvPr>
            <p:ph idx="1"/>
            <p:extLst>
              <p:ext uri="{D42A27DB-BD31-4B8C-83A1-F6EECF244321}">
                <p14:modId xmlns:p14="http://schemas.microsoft.com/office/powerpoint/2010/main" val="3670439259"/>
              </p:ext>
            </p:extLst>
          </p:nvPr>
        </p:nvGraphicFramePr>
        <p:xfrm>
          <a:off x="685800" y="2406400"/>
          <a:ext cx="10656651" cy="40333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1815212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92662-4C57-4E64-8332-B09CFF1E52C8}"/>
              </a:ext>
            </a:extLst>
          </p:cNvPr>
          <p:cNvSpPr>
            <a:spLocks noGrp="1"/>
          </p:cNvSpPr>
          <p:nvPr>
            <p:ph type="title"/>
          </p:nvPr>
        </p:nvSpPr>
        <p:spPr>
          <a:xfrm>
            <a:off x="825909" y="295276"/>
            <a:ext cx="9937341" cy="1066800"/>
          </a:xfrm>
        </p:spPr>
        <p:txBody>
          <a:bodyPr>
            <a:normAutofit/>
          </a:bodyPr>
          <a:lstStyle/>
          <a:p>
            <a:r>
              <a:rPr lang="en-CA" b="1" u="sng" dirty="0"/>
              <a:t>Kanban principles 3 and 4</a:t>
            </a:r>
            <a:endParaRPr lang="en-US" b="1" u="sng" dirty="0"/>
          </a:p>
        </p:txBody>
      </p:sp>
      <p:sp>
        <p:nvSpPr>
          <p:cNvPr id="3" name="Content Placeholder 2">
            <a:extLst>
              <a:ext uri="{FF2B5EF4-FFF2-40B4-BE49-F238E27FC236}">
                <a16:creationId xmlns:a16="http://schemas.microsoft.com/office/drawing/2014/main" id="{83527AE9-DE12-4CE5-8520-2686FA8D7336}"/>
              </a:ext>
            </a:extLst>
          </p:cNvPr>
          <p:cNvSpPr>
            <a:spLocks noGrp="1"/>
          </p:cNvSpPr>
          <p:nvPr>
            <p:ph idx="1"/>
          </p:nvPr>
        </p:nvSpPr>
        <p:spPr>
          <a:xfrm>
            <a:off x="802178" y="2261420"/>
            <a:ext cx="4002936" cy="4003193"/>
          </a:xfrm>
        </p:spPr>
        <p:txBody>
          <a:bodyPr>
            <a:normAutofit lnSpcReduction="10000"/>
          </a:bodyPr>
          <a:lstStyle/>
          <a:p>
            <a:pPr marL="0" indent="0">
              <a:lnSpc>
                <a:spcPct val="90000"/>
              </a:lnSpc>
              <a:buNone/>
            </a:pPr>
            <a:r>
              <a:rPr lang="en-CA" sz="1600" dirty="0"/>
              <a:t> </a:t>
            </a:r>
            <a:r>
              <a:rPr lang="en-CA" sz="1600" b="1" dirty="0"/>
              <a:t>Principle 3: Respect the Current Process , Roles &amp; Responsibilities </a:t>
            </a:r>
          </a:p>
          <a:p>
            <a:pPr marL="0" indent="0">
              <a:lnSpc>
                <a:spcPct val="90000"/>
              </a:lnSpc>
              <a:buNone/>
            </a:pPr>
            <a:r>
              <a:rPr lang="en-CA" sz="1600" b="1" dirty="0"/>
              <a:t>This framework duly recognizes that most organizations already have their own internal frameworks.  Everyone also has an ongoing structure which consists of roles, specific responsibilities and job titles. </a:t>
            </a:r>
          </a:p>
          <a:p>
            <a:pPr marL="0" indent="0">
              <a:lnSpc>
                <a:spcPct val="90000"/>
              </a:lnSpc>
              <a:buNone/>
            </a:pPr>
            <a:endParaRPr lang="en-CA" sz="1600" b="1" dirty="0"/>
          </a:p>
          <a:p>
            <a:pPr marL="0" indent="0">
              <a:lnSpc>
                <a:spcPct val="90000"/>
              </a:lnSpc>
              <a:buNone/>
            </a:pPr>
            <a:r>
              <a:rPr lang="en-CA" sz="1600" b="1" dirty="0"/>
              <a:t>Principle 4: Encourage Acts of Leadership at All Levels </a:t>
            </a:r>
          </a:p>
          <a:p>
            <a:pPr marL="0" indent="0">
              <a:lnSpc>
                <a:spcPct val="90000"/>
              </a:lnSpc>
              <a:buNone/>
            </a:pPr>
            <a:r>
              <a:rPr lang="en-CA" sz="1600" b="1" dirty="0"/>
              <a:t>This was the latest principle being added to Kanban. This part encourages having the ‘power’ to be distributed across the entire team. The Japanese term ‘KAIZEN’ or continuous improvement (CI) was highly encouraged.</a:t>
            </a:r>
          </a:p>
          <a:p>
            <a:pPr marL="0" indent="0">
              <a:lnSpc>
                <a:spcPct val="90000"/>
              </a:lnSpc>
              <a:buNone/>
            </a:pPr>
            <a:endParaRPr lang="en-CA" sz="1400" dirty="0"/>
          </a:p>
          <a:p>
            <a:pPr marL="0" indent="0">
              <a:lnSpc>
                <a:spcPct val="90000"/>
              </a:lnSpc>
              <a:buNone/>
            </a:pPr>
            <a:endParaRPr lang="en-CA" sz="1400" dirty="0"/>
          </a:p>
          <a:p>
            <a:pPr marL="0" indent="0">
              <a:lnSpc>
                <a:spcPct val="90000"/>
              </a:lnSpc>
              <a:buNone/>
            </a:pPr>
            <a:endParaRPr lang="en-CA" sz="1400" dirty="0"/>
          </a:p>
          <a:p>
            <a:pPr marL="0" indent="0">
              <a:lnSpc>
                <a:spcPct val="90000"/>
              </a:lnSpc>
              <a:buNone/>
            </a:pPr>
            <a:endParaRPr lang="en-CA" sz="1400" dirty="0"/>
          </a:p>
          <a:p>
            <a:pPr marL="0" indent="0">
              <a:lnSpc>
                <a:spcPct val="90000"/>
              </a:lnSpc>
              <a:buNone/>
            </a:pPr>
            <a:endParaRPr lang="en-US" sz="1400" dirty="0"/>
          </a:p>
        </p:txBody>
      </p:sp>
      <p:pic>
        <p:nvPicPr>
          <p:cNvPr id="5" name="Picture 4" descr="Chart, waterfall chart&#10;&#10;Description automatically generated">
            <a:extLst>
              <a:ext uri="{FF2B5EF4-FFF2-40B4-BE49-F238E27FC236}">
                <a16:creationId xmlns:a16="http://schemas.microsoft.com/office/drawing/2014/main" id="{04A1658F-E0EE-4565-B928-5009D0D5FE5C}"/>
              </a:ext>
            </a:extLst>
          </p:cNvPr>
          <p:cNvPicPr>
            <a:picLocks noChangeAspect="1"/>
          </p:cNvPicPr>
          <p:nvPr/>
        </p:nvPicPr>
        <p:blipFill>
          <a:blip r:embed="rId4"/>
          <a:stretch>
            <a:fillRect/>
          </a:stretch>
        </p:blipFill>
        <p:spPr>
          <a:xfrm>
            <a:off x="5289752" y="1846845"/>
            <a:ext cx="6095593" cy="3002079"/>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286630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4117F0C1-BCBB-40C7-99D6-F703E7A4B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D1A5D8BC-B41A-4E96-91C4-D60F51622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49" name="Picture 48">
            <a:extLst>
              <a:ext uri="{FF2B5EF4-FFF2-40B4-BE49-F238E27FC236}">
                <a16:creationId xmlns:a16="http://schemas.microsoft.com/office/drawing/2014/main" id="{0D321D5F-FA18-4271-9EAA-0BEA14116B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A7700319-1446-4F01-A372-9C2FF277218A}"/>
              </a:ext>
            </a:extLst>
          </p:cNvPr>
          <p:cNvSpPr>
            <a:spLocks noGrp="1"/>
          </p:cNvSpPr>
          <p:nvPr>
            <p:ph type="title"/>
          </p:nvPr>
        </p:nvSpPr>
        <p:spPr>
          <a:xfrm>
            <a:off x="718457" y="531278"/>
            <a:ext cx="3211517" cy="5292579"/>
          </a:xfrm>
        </p:spPr>
        <p:txBody>
          <a:bodyPr>
            <a:normAutofit/>
          </a:bodyPr>
          <a:lstStyle/>
          <a:p>
            <a:r>
              <a:rPr lang="en-CA" b="1" u="sng">
                <a:solidFill>
                  <a:srgbClr val="FFFFFF"/>
                </a:solidFill>
              </a:rPr>
              <a:t>Extreme programming (xp)</a:t>
            </a:r>
            <a:endParaRPr lang="en-US" b="1" u="sng">
              <a:solidFill>
                <a:srgbClr val="FFFFFF"/>
              </a:solidFill>
            </a:endParaRPr>
          </a:p>
        </p:txBody>
      </p:sp>
      <p:sp useBgFill="1">
        <p:nvSpPr>
          <p:cNvPr id="51" name="Freeform: Shape 50">
            <a:extLst>
              <a:ext uri="{FF2B5EF4-FFF2-40B4-BE49-F238E27FC236}">
                <a16:creationId xmlns:a16="http://schemas.microsoft.com/office/drawing/2014/main" id="{51287385-D3EA-47A8-A127-6061791AD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4422108" y="0"/>
            <a:ext cx="7769892" cy="6858000"/>
          </a:xfrm>
          <a:custGeom>
            <a:avLst/>
            <a:gdLst>
              <a:gd name="connsiteX0" fmla="*/ 1779516 w 7769892"/>
              <a:gd name="connsiteY0" fmla="*/ 0 h 6837536"/>
              <a:gd name="connsiteX1" fmla="*/ 6454848 w 7769892"/>
              <a:gd name="connsiteY1" fmla="*/ 0 h 6837536"/>
              <a:gd name="connsiteX2" fmla="*/ 6511730 w 7769892"/>
              <a:gd name="connsiteY2" fmla="*/ 37905 h 6837536"/>
              <a:gd name="connsiteX3" fmla="*/ 7769892 w 7769892"/>
              <a:gd name="connsiteY3" fmla="*/ 1486041 h 6837536"/>
              <a:gd name="connsiteX4" fmla="*/ 7769892 w 7769892"/>
              <a:gd name="connsiteY4" fmla="*/ 5281056 h 6837536"/>
              <a:gd name="connsiteX5" fmla="*/ 6353475 w 7769892"/>
              <a:gd name="connsiteY5" fmla="*/ 6837536 h 6837536"/>
              <a:gd name="connsiteX6" fmla="*/ 1882727 w 7769892"/>
              <a:gd name="connsiteY6" fmla="*/ 6837536 h 6837536"/>
              <a:gd name="connsiteX7" fmla="*/ 0 w 7769892"/>
              <a:gd name="connsiteY7" fmla="*/ 3386463 h 6837536"/>
              <a:gd name="connsiteX8" fmla="*/ 1655292 w 7769892"/>
              <a:gd name="connsiteY8" fmla="*/ 88307 h 6837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69892" h="6837536">
                <a:moveTo>
                  <a:pt x="1779516" y="0"/>
                </a:moveTo>
                <a:lnTo>
                  <a:pt x="6454848" y="0"/>
                </a:lnTo>
                <a:lnTo>
                  <a:pt x="6511730" y="37905"/>
                </a:lnTo>
                <a:cubicBezTo>
                  <a:pt x="7036410" y="413592"/>
                  <a:pt x="7468976" y="909648"/>
                  <a:pt x="7769892" y="1486041"/>
                </a:cubicBezTo>
                <a:cubicBezTo>
                  <a:pt x="7769892" y="1486041"/>
                  <a:pt x="7769892" y="1486041"/>
                  <a:pt x="7769892" y="5281056"/>
                </a:cubicBezTo>
                <a:cubicBezTo>
                  <a:pt x="7437646" y="5916473"/>
                  <a:pt x="6953850" y="6452788"/>
                  <a:pt x="6353475" y="6837536"/>
                </a:cubicBezTo>
                <a:cubicBezTo>
                  <a:pt x="6353475" y="6837536"/>
                  <a:pt x="6353475" y="6837536"/>
                  <a:pt x="1882727" y="6837536"/>
                </a:cubicBezTo>
                <a:cubicBezTo>
                  <a:pt x="751925" y="6103017"/>
                  <a:pt x="0" y="4832183"/>
                  <a:pt x="0" y="3386463"/>
                </a:cubicBezTo>
                <a:cubicBezTo>
                  <a:pt x="0" y="2036566"/>
                  <a:pt x="651406" y="838748"/>
                  <a:pt x="1655292" y="88307"/>
                </a:cubicBezTo>
                <a:close/>
              </a:path>
            </a:pathLst>
          </a:custGeom>
          <a:ln w="50800" cap="sq" cmpd="dbl">
            <a:noFill/>
            <a:miter lim="800000"/>
          </a:ln>
          <a:effectLst>
            <a:outerShdw blurRad="254000" algn="tl" rotWithShape="0">
              <a:srgbClr val="000000">
                <a:alpha val="43000"/>
              </a:srgbClr>
            </a:outerShdw>
          </a:effectLst>
        </p:spPr>
        <p:txBody>
          <a:bodyPr vert="horz" wrap="square" lIns="91440" tIns="45720" rIns="91440" bIns="45720" rtlCol="0" anchor="t">
            <a:noAutofit/>
          </a:bodyPr>
          <a:lstStyle/>
          <a:p>
            <a:pPr algn="ctr">
              <a:spcAft>
                <a:spcPts val="1000"/>
              </a:spcAft>
              <a:buClr>
                <a:schemeClr val="tx1"/>
              </a:buClr>
              <a:buSzPct val="100000"/>
              <a:buFont typeface="Arial"/>
              <a:buNone/>
            </a:pPr>
            <a:endParaRPr lang="en-US" sz="1600" cap="all"/>
          </a:p>
        </p:txBody>
      </p:sp>
      <p:graphicFrame>
        <p:nvGraphicFramePr>
          <p:cNvPr id="7" name="Content Placeholder 2">
            <a:extLst>
              <a:ext uri="{FF2B5EF4-FFF2-40B4-BE49-F238E27FC236}">
                <a16:creationId xmlns:a16="http://schemas.microsoft.com/office/drawing/2014/main" id="{A05AAD29-F7CF-49C1-AE10-B093D284D6CC}"/>
              </a:ext>
            </a:extLst>
          </p:cNvPr>
          <p:cNvGraphicFramePr>
            <a:graphicFrameLocks noGrp="1"/>
          </p:cNvGraphicFramePr>
          <p:nvPr>
            <p:ph idx="1"/>
            <p:extLst>
              <p:ext uri="{D42A27DB-BD31-4B8C-83A1-F6EECF244321}">
                <p14:modId xmlns:p14="http://schemas.microsoft.com/office/powerpoint/2010/main" val="2333132531"/>
              </p:ext>
            </p:extLst>
          </p:nvPr>
        </p:nvGraphicFramePr>
        <p:xfrm>
          <a:off x="5617029" y="793820"/>
          <a:ext cx="5741534" cy="517098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844481229"/>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54309F57-B331-41A7-9154-15EC2AF45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845162" cy="6858000"/>
          </a:xfrm>
          <a:custGeom>
            <a:avLst/>
            <a:gdLst>
              <a:gd name="connsiteX0" fmla="*/ 0 w 8845162"/>
              <a:gd name="connsiteY0" fmla="*/ 0 h 6858000"/>
              <a:gd name="connsiteX1" fmla="*/ 6265248 w 8845162"/>
              <a:gd name="connsiteY1" fmla="*/ 0 h 6858000"/>
              <a:gd name="connsiteX2" fmla="*/ 7537703 w 8845162"/>
              <a:gd name="connsiteY2" fmla="*/ 0 h 6858000"/>
              <a:gd name="connsiteX3" fmla="*/ 8845162 w 8845162"/>
              <a:gd name="connsiteY3" fmla="*/ 0 h 6858000"/>
              <a:gd name="connsiteX4" fmla="*/ 8845162 w 8845162"/>
              <a:gd name="connsiteY4" fmla="*/ 6858000 h 6858000"/>
              <a:gd name="connsiteX5" fmla="*/ 7537703 w 8845162"/>
              <a:gd name="connsiteY5" fmla="*/ 6858000 h 6858000"/>
              <a:gd name="connsiteX6" fmla="*/ 6265248 w 8845162"/>
              <a:gd name="connsiteY6" fmla="*/ 6858000 h 6858000"/>
              <a:gd name="connsiteX7" fmla="*/ 20957 w 8845162"/>
              <a:gd name="connsiteY7" fmla="*/ 6858000 h 6858000"/>
              <a:gd name="connsiteX8" fmla="*/ 46002 w 8845162"/>
              <a:gd name="connsiteY8" fmla="*/ 6702325 h 6858000"/>
              <a:gd name="connsiteX9" fmla="*/ 69870 w 8845162"/>
              <a:gd name="connsiteY9" fmla="*/ 6547334 h 6858000"/>
              <a:gd name="connsiteX10" fmla="*/ 93234 w 8845162"/>
              <a:gd name="connsiteY10" fmla="*/ 6391658 h 6858000"/>
              <a:gd name="connsiteX11" fmla="*/ 113237 w 8845162"/>
              <a:gd name="connsiteY11" fmla="*/ 6235295 h 6858000"/>
              <a:gd name="connsiteX12" fmla="*/ 133409 w 8845162"/>
              <a:gd name="connsiteY12" fmla="*/ 6079619 h 6858000"/>
              <a:gd name="connsiteX13" fmla="*/ 152234 w 8845162"/>
              <a:gd name="connsiteY13" fmla="*/ 5923256 h 6858000"/>
              <a:gd name="connsiteX14" fmla="*/ 168370 w 8845162"/>
              <a:gd name="connsiteY14" fmla="*/ 5768951 h 6858000"/>
              <a:gd name="connsiteX15" fmla="*/ 183667 w 8845162"/>
              <a:gd name="connsiteY15" fmla="*/ 5612589 h 6858000"/>
              <a:gd name="connsiteX16" fmla="*/ 197619 w 8845162"/>
              <a:gd name="connsiteY16" fmla="*/ 5456912 h 6858000"/>
              <a:gd name="connsiteX17" fmla="*/ 209720 w 8845162"/>
              <a:gd name="connsiteY17" fmla="*/ 5303979 h 6858000"/>
              <a:gd name="connsiteX18" fmla="*/ 221823 w 8845162"/>
              <a:gd name="connsiteY18" fmla="*/ 5148988 h 6858000"/>
              <a:gd name="connsiteX19" fmla="*/ 231908 w 8845162"/>
              <a:gd name="connsiteY19" fmla="*/ 4996055 h 6858000"/>
              <a:gd name="connsiteX20" fmla="*/ 239808 w 8845162"/>
              <a:gd name="connsiteY20" fmla="*/ 4843121 h 6858000"/>
              <a:gd name="connsiteX21" fmla="*/ 248045 w 8845162"/>
              <a:gd name="connsiteY21" fmla="*/ 4690874 h 6858000"/>
              <a:gd name="connsiteX22" fmla="*/ 254936 w 8845162"/>
              <a:gd name="connsiteY22" fmla="*/ 4539998 h 6858000"/>
              <a:gd name="connsiteX23" fmla="*/ 259811 w 8845162"/>
              <a:gd name="connsiteY23" fmla="*/ 4390493 h 6858000"/>
              <a:gd name="connsiteX24" fmla="*/ 264014 w 8845162"/>
              <a:gd name="connsiteY24" fmla="*/ 4240989 h 6858000"/>
              <a:gd name="connsiteX25" fmla="*/ 268047 w 8845162"/>
              <a:gd name="connsiteY25" fmla="*/ 4092856 h 6858000"/>
              <a:gd name="connsiteX26" fmla="*/ 269897 w 8845162"/>
              <a:gd name="connsiteY26" fmla="*/ 3946781 h 6858000"/>
              <a:gd name="connsiteX27" fmla="*/ 271913 w 8845162"/>
              <a:gd name="connsiteY27" fmla="*/ 3800705 h 6858000"/>
              <a:gd name="connsiteX28" fmla="*/ 272922 w 8845162"/>
              <a:gd name="connsiteY28" fmla="*/ 3656687 h 6858000"/>
              <a:gd name="connsiteX29" fmla="*/ 271913 w 8845162"/>
              <a:gd name="connsiteY29" fmla="*/ 3514041 h 6858000"/>
              <a:gd name="connsiteX30" fmla="*/ 271913 w 8845162"/>
              <a:gd name="connsiteY30" fmla="*/ 3372766 h 6858000"/>
              <a:gd name="connsiteX31" fmla="*/ 269897 w 8845162"/>
              <a:gd name="connsiteY31" fmla="*/ 3232863 h 6858000"/>
              <a:gd name="connsiteX32" fmla="*/ 266871 w 8845162"/>
              <a:gd name="connsiteY32" fmla="*/ 3095703 h 6858000"/>
              <a:gd name="connsiteX33" fmla="*/ 264014 w 8845162"/>
              <a:gd name="connsiteY33" fmla="*/ 2959915 h 6858000"/>
              <a:gd name="connsiteX34" fmla="*/ 260820 w 8845162"/>
              <a:gd name="connsiteY34" fmla="*/ 2826869 h 6858000"/>
              <a:gd name="connsiteX35" fmla="*/ 255946 w 8845162"/>
              <a:gd name="connsiteY35" fmla="*/ 2694510 h 6858000"/>
              <a:gd name="connsiteX36" fmla="*/ 250734 w 8845162"/>
              <a:gd name="connsiteY36" fmla="*/ 2564209 h 6858000"/>
              <a:gd name="connsiteX37" fmla="*/ 246028 w 8845162"/>
              <a:gd name="connsiteY37" fmla="*/ 2436650 h 6858000"/>
              <a:gd name="connsiteX38" fmla="*/ 232749 w 8845162"/>
              <a:gd name="connsiteY38" fmla="*/ 2187704 h 6858000"/>
              <a:gd name="connsiteX39" fmla="*/ 218630 w 8845162"/>
              <a:gd name="connsiteY39" fmla="*/ 1949046 h 6858000"/>
              <a:gd name="connsiteX40" fmla="*/ 203837 w 8845162"/>
              <a:gd name="connsiteY40" fmla="*/ 1719989 h 6858000"/>
              <a:gd name="connsiteX41" fmla="*/ 187532 w 8845162"/>
              <a:gd name="connsiteY41" fmla="*/ 1503276 h 6858000"/>
              <a:gd name="connsiteX42" fmla="*/ 170555 w 8845162"/>
              <a:gd name="connsiteY42" fmla="*/ 1296164 h 6858000"/>
              <a:gd name="connsiteX43" fmla="*/ 152234 w 8845162"/>
              <a:gd name="connsiteY43" fmla="*/ 1104140 h 6858000"/>
              <a:gd name="connsiteX44" fmla="*/ 134248 w 8845162"/>
              <a:gd name="connsiteY44" fmla="*/ 923775 h 6858000"/>
              <a:gd name="connsiteX45" fmla="*/ 116263 w 8845162"/>
              <a:gd name="connsiteY45" fmla="*/ 757811 h 6858000"/>
              <a:gd name="connsiteX46" fmla="*/ 99286 w 8845162"/>
              <a:gd name="connsiteY46" fmla="*/ 605564 h 6858000"/>
              <a:gd name="connsiteX47" fmla="*/ 83149 w 8845162"/>
              <a:gd name="connsiteY47" fmla="*/ 470461 h 6858000"/>
              <a:gd name="connsiteX48" fmla="*/ 67853 w 8845162"/>
              <a:gd name="connsiteY48" fmla="*/ 348389 h 6858000"/>
              <a:gd name="connsiteX49" fmla="*/ 55078 w 8845162"/>
              <a:gd name="connsiteY49" fmla="*/ 245519 h 6858000"/>
              <a:gd name="connsiteX50" fmla="*/ 42976 w 8845162"/>
              <a:gd name="connsiteY50" fmla="*/ 159108 h 6858000"/>
              <a:gd name="connsiteX51" fmla="*/ 25662 w 8845162"/>
              <a:gd name="connsiteY51" fmla="*/ 40464 h 6858000"/>
              <a:gd name="connsiteX52" fmla="*/ 19779 w 8845162"/>
              <a:gd name="connsiteY52" fmla="*/ 2 h 6858000"/>
              <a:gd name="connsiteX53" fmla="*/ 26532 w 8845162"/>
              <a:gd name="connsiteY53" fmla="*/ 2 h 6858000"/>
              <a:gd name="connsiteX54" fmla="*/ 26532 w 8845162"/>
              <a:gd name="connsiteY54" fmla="*/ 1 h 6858000"/>
              <a:gd name="connsiteX55" fmla="*/ 0 w 8845162"/>
              <a:gd name="connsiteY5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8845162" h="6858000">
                <a:moveTo>
                  <a:pt x="0" y="0"/>
                </a:moveTo>
                <a:lnTo>
                  <a:pt x="6265248" y="0"/>
                </a:lnTo>
                <a:lnTo>
                  <a:pt x="7537703" y="0"/>
                </a:lnTo>
                <a:lnTo>
                  <a:pt x="8845162" y="0"/>
                </a:lnTo>
                <a:lnTo>
                  <a:pt x="8845162" y="6858000"/>
                </a:lnTo>
                <a:lnTo>
                  <a:pt x="7537703" y="6858000"/>
                </a:lnTo>
                <a:lnTo>
                  <a:pt x="6265248" y="6858000"/>
                </a:lnTo>
                <a:lnTo>
                  <a:pt x="20957" y="6858000"/>
                </a:lnTo>
                <a:lnTo>
                  <a:pt x="46002" y="6702325"/>
                </a:lnTo>
                <a:lnTo>
                  <a:pt x="69870" y="6547334"/>
                </a:lnTo>
                <a:lnTo>
                  <a:pt x="93234" y="6391658"/>
                </a:lnTo>
                <a:lnTo>
                  <a:pt x="113237" y="6235295"/>
                </a:lnTo>
                <a:lnTo>
                  <a:pt x="133409" y="6079619"/>
                </a:lnTo>
                <a:lnTo>
                  <a:pt x="152234" y="5923256"/>
                </a:lnTo>
                <a:lnTo>
                  <a:pt x="168370" y="5768951"/>
                </a:lnTo>
                <a:lnTo>
                  <a:pt x="183667" y="5612589"/>
                </a:lnTo>
                <a:lnTo>
                  <a:pt x="197619" y="5456912"/>
                </a:lnTo>
                <a:lnTo>
                  <a:pt x="209720" y="5303979"/>
                </a:lnTo>
                <a:lnTo>
                  <a:pt x="221823" y="5148988"/>
                </a:lnTo>
                <a:lnTo>
                  <a:pt x="231908" y="4996055"/>
                </a:lnTo>
                <a:lnTo>
                  <a:pt x="239808" y="4843121"/>
                </a:lnTo>
                <a:lnTo>
                  <a:pt x="248045" y="4690874"/>
                </a:lnTo>
                <a:lnTo>
                  <a:pt x="254936" y="4539998"/>
                </a:lnTo>
                <a:lnTo>
                  <a:pt x="259811" y="4390493"/>
                </a:lnTo>
                <a:lnTo>
                  <a:pt x="264014" y="4240989"/>
                </a:lnTo>
                <a:lnTo>
                  <a:pt x="268047" y="4092856"/>
                </a:lnTo>
                <a:lnTo>
                  <a:pt x="269897" y="3946781"/>
                </a:lnTo>
                <a:lnTo>
                  <a:pt x="271913" y="3800705"/>
                </a:lnTo>
                <a:lnTo>
                  <a:pt x="272922" y="3656687"/>
                </a:lnTo>
                <a:lnTo>
                  <a:pt x="271913" y="3514041"/>
                </a:lnTo>
                <a:lnTo>
                  <a:pt x="271913" y="3372766"/>
                </a:lnTo>
                <a:lnTo>
                  <a:pt x="269897" y="3232863"/>
                </a:lnTo>
                <a:lnTo>
                  <a:pt x="266871" y="3095703"/>
                </a:lnTo>
                <a:lnTo>
                  <a:pt x="264014" y="2959915"/>
                </a:lnTo>
                <a:lnTo>
                  <a:pt x="260820" y="2826869"/>
                </a:lnTo>
                <a:lnTo>
                  <a:pt x="255946" y="2694510"/>
                </a:lnTo>
                <a:lnTo>
                  <a:pt x="250734" y="2564209"/>
                </a:lnTo>
                <a:lnTo>
                  <a:pt x="246028" y="2436650"/>
                </a:lnTo>
                <a:lnTo>
                  <a:pt x="232749" y="2187704"/>
                </a:lnTo>
                <a:lnTo>
                  <a:pt x="218630" y="1949046"/>
                </a:lnTo>
                <a:lnTo>
                  <a:pt x="203837" y="1719989"/>
                </a:lnTo>
                <a:lnTo>
                  <a:pt x="187532" y="1503276"/>
                </a:lnTo>
                <a:lnTo>
                  <a:pt x="170555" y="1296164"/>
                </a:lnTo>
                <a:lnTo>
                  <a:pt x="152234" y="1104140"/>
                </a:lnTo>
                <a:lnTo>
                  <a:pt x="134248" y="923775"/>
                </a:lnTo>
                <a:lnTo>
                  <a:pt x="116263" y="757811"/>
                </a:lnTo>
                <a:lnTo>
                  <a:pt x="99286" y="605564"/>
                </a:lnTo>
                <a:lnTo>
                  <a:pt x="83149" y="470461"/>
                </a:lnTo>
                <a:lnTo>
                  <a:pt x="67853" y="348389"/>
                </a:lnTo>
                <a:lnTo>
                  <a:pt x="55078" y="245519"/>
                </a:lnTo>
                <a:lnTo>
                  <a:pt x="42976" y="159108"/>
                </a:lnTo>
                <a:lnTo>
                  <a:pt x="25662" y="40464"/>
                </a:lnTo>
                <a:lnTo>
                  <a:pt x="19779" y="2"/>
                </a:lnTo>
                <a:lnTo>
                  <a:pt x="26532" y="2"/>
                </a:lnTo>
                <a:lnTo>
                  <a:pt x="26532" y="1"/>
                </a:lnTo>
                <a:lnTo>
                  <a:pt x="0"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0F9183-0C02-4C9B-BDF4-9480965CAB8C}"/>
              </a:ext>
            </a:extLst>
          </p:cNvPr>
          <p:cNvSpPr>
            <a:spLocks noGrp="1"/>
          </p:cNvSpPr>
          <p:nvPr>
            <p:ph type="title"/>
          </p:nvPr>
        </p:nvSpPr>
        <p:spPr>
          <a:xfrm>
            <a:off x="685801" y="500743"/>
            <a:ext cx="7402285" cy="1360714"/>
          </a:xfrm>
        </p:spPr>
        <p:txBody>
          <a:bodyPr>
            <a:normAutofit/>
          </a:bodyPr>
          <a:lstStyle/>
          <a:p>
            <a:r>
              <a:rPr lang="en-CA" b="1" u="sng" dirty="0"/>
              <a:t>Extreme programming (</a:t>
            </a:r>
            <a:r>
              <a:rPr lang="en-CA" b="1" u="sng" dirty="0" err="1"/>
              <a:t>xp</a:t>
            </a:r>
            <a:r>
              <a:rPr lang="en-CA" b="1" u="sng" dirty="0"/>
              <a:t>) – my recommendation</a:t>
            </a:r>
            <a:endParaRPr lang="en-US" b="1" u="sng" dirty="0"/>
          </a:p>
        </p:txBody>
      </p:sp>
      <p:sp>
        <p:nvSpPr>
          <p:cNvPr id="3" name="Content Placeholder 2">
            <a:extLst>
              <a:ext uri="{FF2B5EF4-FFF2-40B4-BE49-F238E27FC236}">
                <a16:creationId xmlns:a16="http://schemas.microsoft.com/office/drawing/2014/main" id="{A3788649-F522-4B56-B205-6FDE38EF5382}"/>
              </a:ext>
            </a:extLst>
          </p:cNvPr>
          <p:cNvSpPr>
            <a:spLocks noGrp="1"/>
          </p:cNvSpPr>
          <p:nvPr>
            <p:ph idx="1"/>
          </p:nvPr>
        </p:nvSpPr>
        <p:spPr>
          <a:xfrm>
            <a:off x="685801" y="1861456"/>
            <a:ext cx="7402285" cy="4614757"/>
          </a:xfrm>
        </p:spPr>
        <p:txBody>
          <a:bodyPr>
            <a:normAutofit/>
          </a:bodyPr>
          <a:lstStyle/>
          <a:p>
            <a:pPr>
              <a:lnSpc>
                <a:spcPct val="90000"/>
              </a:lnSpc>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Upon doing a very thorough review of </a:t>
            </a:r>
            <a:r>
              <a:rPr lang="en-US" sz="1400" dirty="0" err="1">
                <a:effectLst/>
                <a:latin typeface="Calibri" panose="020F0502020204030204" pitchFamily="34" charset="0"/>
                <a:ea typeface="Calibri" panose="020F0502020204030204" pitchFamily="34" charset="0"/>
                <a:cs typeface="Times New Roman" panose="02020603050405020304" pitchFamily="18" charset="0"/>
              </a:rPr>
              <a:t>WorldVisitz</a:t>
            </a:r>
            <a:r>
              <a:rPr lang="en-US" sz="1400" dirty="0">
                <a:effectLst/>
                <a:latin typeface="Calibri" panose="020F0502020204030204" pitchFamily="34" charset="0"/>
                <a:ea typeface="Calibri" panose="020F0502020204030204" pitchFamily="34" charset="0"/>
                <a:cs typeface="Times New Roman" panose="02020603050405020304" pitchFamily="18" charset="0"/>
              </a:rPr>
              <a:t>’ current situation, as an Agile Consultant &amp; Specialist, I have decided that hands down, the most viable framework is Agile XP ( Extreme Programming). </a:t>
            </a:r>
          </a:p>
          <a:p>
            <a:pPr>
              <a:lnSpc>
                <a:spcPct val="90000"/>
              </a:lnSpc>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I’d like to quote the ‘founder’ of the XP methodology, Mr. Kent Beck:</a:t>
            </a:r>
          </a:p>
          <a:p>
            <a:pPr>
              <a:lnSpc>
                <a:spcPct val="90000"/>
              </a:lnSpc>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‘XP is a lightweight methodology for </a:t>
            </a:r>
            <a:r>
              <a:rPr lang="en-US" sz="1400" b="1" u="sng" dirty="0">
                <a:effectLst/>
                <a:latin typeface="Calibri" panose="020F0502020204030204" pitchFamily="34" charset="0"/>
                <a:ea typeface="Calibri" panose="020F0502020204030204" pitchFamily="34" charset="0"/>
                <a:cs typeface="Times New Roman" panose="02020603050405020304" pitchFamily="18" charset="0"/>
              </a:rPr>
              <a:t>small to medium sized teams</a:t>
            </a:r>
            <a:r>
              <a:rPr lang="en-US" sz="1400" dirty="0">
                <a:effectLst/>
                <a:latin typeface="Calibri" panose="020F0502020204030204" pitchFamily="34" charset="0"/>
                <a:ea typeface="Calibri" panose="020F0502020204030204" pitchFamily="34" charset="0"/>
                <a:cs typeface="Times New Roman" panose="02020603050405020304" pitchFamily="18" charset="0"/>
              </a:rPr>
              <a:t> that are developing software in the face of </a:t>
            </a:r>
            <a:r>
              <a:rPr lang="en-US" sz="1400" b="1" u="sng" dirty="0">
                <a:effectLst/>
                <a:latin typeface="Calibri" panose="020F0502020204030204" pitchFamily="34" charset="0"/>
                <a:ea typeface="Calibri" panose="020F0502020204030204" pitchFamily="34" charset="0"/>
                <a:cs typeface="Times New Roman" panose="02020603050405020304" pitchFamily="18" charset="0"/>
              </a:rPr>
              <a:t>vague or rapidly changing environments</a:t>
            </a:r>
            <a:r>
              <a:rPr lang="en-US" sz="1400" dirty="0">
                <a:effectLst/>
                <a:latin typeface="Calibri" panose="020F0502020204030204" pitchFamily="34" charset="0"/>
                <a:ea typeface="Calibri" panose="020F0502020204030204" pitchFamily="34" charset="0"/>
                <a:cs typeface="Times New Roman" panose="02020603050405020304" pitchFamily="18" charset="0"/>
              </a:rPr>
              <a:t>.’</a:t>
            </a:r>
          </a:p>
          <a:p>
            <a:pPr marL="0" indent="0">
              <a:lnSpc>
                <a:spcPct val="90000"/>
              </a:lnSpc>
              <a:spcAft>
                <a:spcPts val="800"/>
              </a:spcAft>
              <a:buNone/>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90000"/>
              </a:lnSpc>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Extreme Programming or XP lives by its 5 Main Core Values:</a:t>
            </a:r>
          </a:p>
          <a:p>
            <a:pPr marL="342900" lvl="0" indent="-342900">
              <a:lnSpc>
                <a:spcPct val="90000"/>
              </a:lnSpc>
              <a:buFont typeface="+mj-lt"/>
              <a:buAutoNum type="alphaLcPeriod"/>
            </a:pPr>
            <a:r>
              <a:rPr lang="en-US" sz="1400" dirty="0">
                <a:effectLst/>
                <a:latin typeface="Calibri" panose="020F0502020204030204" pitchFamily="34" charset="0"/>
                <a:ea typeface="Calibri" panose="020F0502020204030204" pitchFamily="34" charset="0"/>
                <a:cs typeface="Times New Roman" panose="02020603050405020304" pitchFamily="18" charset="0"/>
              </a:rPr>
              <a:t>SIMPLICITY</a:t>
            </a:r>
          </a:p>
          <a:p>
            <a:pPr marL="342900" lvl="0" indent="-342900">
              <a:lnSpc>
                <a:spcPct val="90000"/>
              </a:lnSpc>
              <a:buFont typeface="+mj-lt"/>
              <a:buAutoNum type="alphaLcPeriod"/>
            </a:pPr>
            <a:r>
              <a:rPr lang="en-US" sz="1400" dirty="0">
                <a:effectLst/>
                <a:latin typeface="Calibri" panose="020F0502020204030204" pitchFamily="34" charset="0"/>
                <a:ea typeface="Calibri" panose="020F0502020204030204" pitchFamily="34" charset="0"/>
                <a:cs typeface="Times New Roman" panose="02020603050405020304" pitchFamily="18" charset="0"/>
              </a:rPr>
              <a:t>COMMUNICATION</a:t>
            </a:r>
          </a:p>
          <a:p>
            <a:pPr marL="342900" lvl="0" indent="-342900">
              <a:lnSpc>
                <a:spcPct val="90000"/>
              </a:lnSpc>
              <a:buFont typeface="+mj-lt"/>
              <a:buAutoNum type="alphaLcPeriod"/>
            </a:pPr>
            <a:r>
              <a:rPr lang="en-US" sz="1400" dirty="0">
                <a:effectLst/>
                <a:latin typeface="Calibri" panose="020F0502020204030204" pitchFamily="34" charset="0"/>
                <a:ea typeface="Calibri" panose="020F0502020204030204" pitchFamily="34" charset="0"/>
                <a:cs typeface="Times New Roman" panose="02020603050405020304" pitchFamily="18" charset="0"/>
              </a:rPr>
              <a:t>FEEDBACK</a:t>
            </a:r>
          </a:p>
          <a:p>
            <a:pPr marL="342900" lvl="0" indent="-342900">
              <a:lnSpc>
                <a:spcPct val="90000"/>
              </a:lnSpc>
              <a:buFont typeface="+mj-lt"/>
              <a:buAutoNum type="alphaLcPeriod"/>
            </a:pPr>
            <a:r>
              <a:rPr lang="en-US" sz="1400" dirty="0">
                <a:effectLst/>
                <a:latin typeface="Calibri" panose="020F0502020204030204" pitchFamily="34" charset="0"/>
                <a:ea typeface="Calibri" panose="020F0502020204030204" pitchFamily="34" charset="0"/>
                <a:cs typeface="Times New Roman" panose="02020603050405020304" pitchFamily="18" charset="0"/>
              </a:rPr>
              <a:t>COURAGE</a:t>
            </a:r>
          </a:p>
          <a:p>
            <a:pPr marL="342900" lvl="0" indent="-342900">
              <a:lnSpc>
                <a:spcPct val="90000"/>
              </a:lnSpc>
              <a:spcAft>
                <a:spcPts val="800"/>
              </a:spcAft>
              <a:buFont typeface="+mj-lt"/>
              <a:buAutoNum type="alphaLcPeriod"/>
            </a:pPr>
            <a:r>
              <a:rPr lang="en-US" sz="1400" dirty="0">
                <a:effectLst/>
                <a:latin typeface="Calibri" panose="020F0502020204030204" pitchFamily="34" charset="0"/>
                <a:ea typeface="Calibri" panose="020F0502020204030204" pitchFamily="34" charset="0"/>
                <a:cs typeface="Times New Roman" panose="02020603050405020304" pitchFamily="18" charset="0"/>
              </a:rPr>
              <a:t>RESPECT</a:t>
            </a:r>
          </a:p>
          <a:p>
            <a:pPr>
              <a:lnSpc>
                <a:spcPct val="90000"/>
              </a:lnSpc>
            </a:pPr>
            <a:endParaRPr lang="en-US" sz="1100" dirty="0"/>
          </a:p>
        </p:txBody>
      </p:sp>
    </p:spTree>
    <p:extLst>
      <p:ext uri="{BB962C8B-B14F-4D97-AF65-F5344CB8AC3E}">
        <p14:creationId xmlns:p14="http://schemas.microsoft.com/office/powerpoint/2010/main" val="787387551"/>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6F86C-1BA8-4496-818B-3BFE74E2A72C}"/>
              </a:ext>
            </a:extLst>
          </p:cNvPr>
          <p:cNvSpPr>
            <a:spLocks noGrp="1"/>
          </p:cNvSpPr>
          <p:nvPr>
            <p:ph type="title"/>
          </p:nvPr>
        </p:nvSpPr>
        <p:spPr>
          <a:xfrm>
            <a:off x="4955458" y="639097"/>
            <a:ext cx="6593075" cy="1612490"/>
          </a:xfrm>
        </p:spPr>
        <p:txBody>
          <a:bodyPr>
            <a:normAutofit/>
          </a:bodyPr>
          <a:lstStyle/>
          <a:p>
            <a:r>
              <a:rPr lang="en-CA" b="1" u="sng"/>
              <a:t>A Deeper Look into </a:t>
            </a:r>
            <a:r>
              <a:rPr lang="en-CA" b="1" u="sng" err="1"/>
              <a:t>xp</a:t>
            </a:r>
            <a:r>
              <a:rPr lang="en-CA" b="1" u="sng"/>
              <a:t> framework</a:t>
            </a:r>
            <a:endParaRPr lang="en-US" b="1" u="sng"/>
          </a:p>
        </p:txBody>
      </p:sp>
      <p:pic>
        <p:nvPicPr>
          <p:cNvPr id="7" name="Graphic 6" descr="Statistics">
            <a:extLst>
              <a:ext uri="{FF2B5EF4-FFF2-40B4-BE49-F238E27FC236}">
                <a16:creationId xmlns:a16="http://schemas.microsoft.com/office/drawing/2014/main" id="{6ABDF30E-A16C-472A-94F1-74B89A9D4C7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43464" y="1428135"/>
            <a:ext cx="3997362" cy="399736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3" name="Content Placeholder 2">
            <a:extLst>
              <a:ext uri="{FF2B5EF4-FFF2-40B4-BE49-F238E27FC236}">
                <a16:creationId xmlns:a16="http://schemas.microsoft.com/office/drawing/2014/main" id="{D379993C-9409-4EBF-8BC1-54CA013779B4}"/>
              </a:ext>
            </a:extLst>
          </p:cNvPr>
          <p:cNvSpPr>
            <a:spLocks noGrp="1"/>
          </p:cNvSpPr>
          <p:nvPr>
            <p:ph idx="1"/>
          </p:nvPr>
        </p:nvSpPr>
        <p:spPr>
          <a:xfrm>
            <a:off x="4955458" y="2251586"/>
            <a:ext cx="6593075" cy="4415914"/>
          </a:xfrm>
        </p:spPr>
        <p:txBody>
          <a:bodyPr>
            <a:normAutofit fontScale="92500" lnSpcReduction="20000"/>
          </a:bodyPr>
          <a:lstStyle/>
          <a:p>
            <a:pPr>
              <a:lnSpc>
                <a:spcPct val="90000"/>
              </a:lnSpc>
              <a:spcAft>
                <a:spcPts val="800"/>
              </a:spcAft>
            </a:pPr>
            <a:endParaRPr lang="en-US" sz="15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90000"/>
              </a:lnSpc>
              <a:buFont typeface="+mj-lt"/>
              <a:buAutoNum type="alphaUcPeriod"/>
            </a:pPr>
            <a:r>
              <a:rPr lang="en-US" sz="1500" b="1" i="1" dirty="0">
                <a:effectLst/>
                <a:latin typeface="Calibri" panose="020F0502020204030204" pitchFamily="34" charset="0"/>
                <a:ea typeface="Calibri" panose="020F0502020204030204" pitchFamily="34" charset="0"/>
                <a:cs typeface="Times New Roman" panose="02020603050405020304" pitchFamily="18" charset="0"/>
              </a:rPr>
              <a:t>Simplicity </a:t>
            </a:r>
            <a:endParaRPr lang="en-US" sz="15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90000"/>
              </a:lnSpc>
              <a:buFont typeface="Symbol" panose="05050102010706020507" pitchFamily="18" charset="2"/>
              <a:buChar char=""/>
            </a:pPr>
            <a:r>
              <a:rPr lang="en-US" sz="1500" b="1" i="1" dirty="0">
                <a:effectLst/>
                <a:latin typeface="Calibri" panose="020F0502020204030204" pitchFamily="34" charset="0"/>
                <a:ea typeface="Calibri" panose="020F0502020204030204" pitchFamily="34" charset="0"/>
                <a:cs typeface="Times New Roman" panose="02020603050405020304" pitchFamily="18" charset="0"/>
              </a:rPr>
              <a:t>Reduces the complexities that are non-vital to </a:t>
            </a:r>
            <a:r>
              <a:rPr lang="en-US" sz="1500" b="1" i="1" dirty="0" err="1">
                <a:effectLst/>
                <a:latin typeface="Calibri" panose="020F0502020204030204" pitchFamily="34" charset="0"/>
                <a:ea typeface="Calibri" panose="020F0502020204030204" pitchFamily="34" charset="0"/>
                <a:cs typeface="Times New Roman" panose="02020603050405020304" pitchFamily="18" charset="0"/>
              </a:rPr>
              <a:t>Worldvisitz</a:t>
            </a:r>
            <a:r>
              <a:rPr lang="en-US" sz="1500" b="1" i="1" dirty="0">
                <a:effectLst/>
                <a:latin typeface="Calibri" panose="020F0502020204030204" pitchFamily="34" charset="0"/>
                <a:ea typeface="Calibri" panose="020F0502020204030204" pitchFamily="34" charset="0"/>
                <a:cs typeface="Times New Roman" panose="02020603050405020304" pitchFamily="18" charset="0"/>
              </a:rPr>
              <a:t> app</a:t>
            </a:r>
            <a:endParaRPr lang="en-US" sz="15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90000"/>
              </a:lnSpc>
              <a:buFont typeface="Symbol" panose="05050102010706020507" pitchFamily="18" charset="2"/>
              <a:buChar char=""/>
            </a:pPr>
            <a:r>
              <a:rPr lang="en-US" sz="1500" b="1" i="1" dirty="0">
                <a:effectLst/>
                <a:latin typeface="Calibri" panose="020F0502020204030204" pitchFamily="34" charset="0"/>
                <a:ea typeface="Calibri" panose="020F0502020204030204" pitchFamily="34" charset="0"/>
                <a:cs typeface="Times New Roman" panose="02020603050405020304" pitchFamily="18" charset="0"/>
              </a:rPr>
              <a:t>Minimizing or eradicating features which are non critical</a:t>
            </a:r>
            <a:endParaRPr lang="en-US" sz="15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90000"/>
              </a:lnSpc>
              <a:buFont typeface="Symbol" panose="05050102010706020507" pitchFamily="18" charset="2"/>
              <a:buChar char=""/>
            </a:pPr>
            <a:r>
              <a:rPr lang="en-US" sz="1500" b="1" i="1" dirty="0">
                <a:effectLst/>
                <a:latin typeface="Calibri" panose="020F0502020204030204" pitchFamily="34" charset="0"/>
                <a:ea typeface="Calibri" panose="020F0502020204030204" pitchFamily="34" charset="0"/>
                <a:cs typeface="Times New Roman" panose="02020603050405020304" pitchFamily="18" charset="0"/>
              </a:rPr>
              <a:t>Aims to maximize the value for the project</a:t>
            </a:r>
            <a:endParaRPr lang="en-US" sz="1500" b="1" dirty="0">
              <a:effectLst/>
              <a:latin typeface="Calibri" panose="020F0502020204030204" pitchFamily="34" charset="0"/>
              <a:ea typeface="Calibri" panose="020F0502020204030204" pitchFamily="34" charset="0"/>
              <a:cs typeface="Times New Roman" panose="02020603050405020304" pitchFamily="18" charset="0"/>
            </a:endParaRPr>
          </a:p>
          <a:p>
            <a:pPr marL="400050" indent="0">
              <a:lnSpc>
                <a:spcPct val="90000"/>
              </a:lnSpc>
              <a:buNone/>
            </a:pPr>
            <a:endParaRPr lang="en-US" sz="1500" b="1"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90000"/>
              </a:lnSpc>
              <a:buNone/>
            </a:pPr>
            <a:r>
              <a:rPr lang="en-US" sz="1500" b="1" i="1" dirty="0">
                <a:effectLst/>
                <a:latin typeface="Calibri" panose="020F0502020204030204" pitchFamily="34" charset="0"/>
                <a:ea typeface="Calibri" panose="020F0502020204030204" pitchFamily="34" charset="0"/>
                <a:cs typeface="Times New Roman" panose="02020603050405020304" pitchFamily="18" charset="0"/>
              </a:rPr>
              <a:t>B.  Communication </a:t>
            </a:r>
            <a:endParaRPr lang="en-US" sz="15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90000"/>
              </a:lnSpc>
              <a:buFont typeface="Symbol" panose="05050102010706020507" pitchFamily="18" charset="2"/>
              <a:buChar char=""/>
            </a:pPr>
            <a:r>
              <a:rPr lang="en-US" sz="1500" b="1" i="1" dirty="0">
                <a:effectLst/>
                <a:latin typeface="Calibri" panose="020F0502020204030204" pitchFamily="34" charset="0"/>
                <a:ea typeface="Calibri" panose="020F0502020204030204" pitchFamily="34" charset="0"/>
                <a:cs typeface="Times New Roman" panose="02020603050405020304" pitchFamily="18" charset="0"/>
              </a:rPr>
              <a:t>Stand Up meetings are highly pivotal and flexible </a:t>
            </a:r>
            <a:endParaRPr lang="en-US" sz="15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90000"/>
              </a:lnSpc>
              <a:buFont typeface="Symbol" panose="05050102010706020507" pitchFamily="18" charset="2"/>
              <a:buChar char=""/>
            </a:pPr>
            <a:r>
              <a:rPr lang="en-US" sz="1500" b="1" i="1" dirty="0">
                <a:effectLst/>
                <a:latin typeface="Calibri" panose="020F0502020204030204" pitchFamily="34" charset="0"/>
                <a:ea typeface="Calibri" panose="020F0502020204030204" pitchFamily="34" charset="0"/>
                <a:cs typeface="Times New Roman" panose="02020603050405020304" pitchFamily="18" charset="0"/>
              </a:rPr>
              <a:t>Ongoing Transparency in communications and feedback</a:t>
            </a:r>
            <a:endParaRPr lang="en-US" sz="1500" b="1" dirty="0">
              <a:effectLst/>
              <a:latin typeface="Calibri" panose="020F0502020204030204" pitchFamily="34" charset="0"/>
              <a:ea typeface="Calibri" panose="020F0502020204030204" pitchFamily="34" charset="0"/>
              <a:cs typeface="Times New Roman" panose="02020603050405020304" pitchFamily="18" charset="0"/>
            </a:endParaRPr>
          </a:p>
          <a:p>
            <a:pPr marL="685800">
              <a:lnSpc>
                <a:spcPct val="90000"/>
              </a:lnSpc>
            </a:pPr>
            <a:endParaRPr lang="en-US" sz="1500" b="1"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90000"/>
              </a:lnSpc>
              <a:buNone/>
            </a:pPr>
            <a:r>
              <a:rPr lang="en-US" sz="1500" b="1" i="1" dirty="0">
                <a:effectLst/>
                <a:latin typeface="Calibri" panose="020F0502020204030204" pitchFamily="34" charset="0"/>
                <a:ea typeface="Calibri" panose="020F0502020204030204" pitchFamily="34" charset="0"/>
                <a:cs typeface="Times New Roman" panose="02020603050405020304" pitchFamily="18" charset="0"/>
              </a:rPr>
              <a:t>C.  Feedback</a:t>
            </a:r>
            <a:endParaRPr lang="en-US" sz="15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90000"/>
              </a:lnSpc>
              <a:buFont typeface="Symbol" panose="05050102010706020507" pitchFamily="18" charset="2"/>
              <a:buChar char=""/>
            </a:pPr>
            <a:r>
              <a:rPr lang="en-US" sz="1500" b="1" i="1" dirty="0">
                <a:effectLst/>
                <a:latin typeface="Calibri" panose="020F0502020204030204" pitchFamily="34" charset="0"/>
                <a:ea typeface="Calibri" panose="020F0502020204030204" pitchFamily="34" charset="0"/>
                <a:cs typeface="Times New Roman" panose="02020603050405020304" pitchFamily="18" charset="0"/>
              </a:rPr>
              <a:t>‘Failing Fast’ is encouraged and then further move on for improvement</a:t>
            </a:r>
            <a:endParaRPr lang="en-US" sz="15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90000"/>
              </a:lnSpc>
              <a:buFont typeface="Symbol" panose="05050102010706020507" pitchFamily="18" charset="2"/>
              <a:buChar char=""/>
            </a:pPr>
            <a:r>
              <a:rPr lang="en-US" sz="1500" b="1" i="1" dirty="0">
                <a:effectLst/>
                <a:latin typeface="Calibri" panose="020F0502020204030204" pitchFamily="34" charset="0"/>
                <a:ea typeface="Calibri" panose="020F0502020204030204" pitchFamily="34" charset="0"/>
                <a:cs typeface="Times New Roman" panose="02020603050405020304" pitchFamily="18" charset="0"/>
              </a:rPr>
              <a:t>Every bit of iteration is taken seriously </a:t>
            </a:r>
            <a:endParaRPr lang="en-US" sz="15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90000"/>
              </a:lnSpc>
              <a:buFont typeface="Symbol" panose="05050102010706020507" pitchFamily="18" charset="2"/>
              <a:buChar char=""/>
            </a:pPr>
            <a:r>
              <a:rPr lang="en-US" sz="1500" b="1" i="1" dirty="0">
                <a:effectLst/>
                <a:latin typeface="Calibri" panose="020F0502020204030204" pitchFamily="34" charset="0"/>
                <a:ea typeface="Calibri" panose="020F0502020204030204" pitchFamily="34" charset="0"/>
                <a:cs typeface="Times New Roman" panose="02020603050405020304" pitchFamily="18" charset="0"/>
              </a:rPr>
              <a:t>Every working result is shown </a:t>
            </a:r>
            <a:endParaRPr lang="en-US" sz="1500" b="1" dirty="0">
              <a:effectLst/>
              <a:latin typeface="Calibri" panose="020F0502020204030204" pitchFamily="34" charset="0"/>
              <a:ea typeface="Calibri" panose="020F0502020204030204" pitchFamily="34" charset="0"/>
              <a:cs typeface="Times New Roman" panose="02020603050405020304" pitchFamily="18" charset="0"/>
            </a:endParaRPr>
          </a:p>
          <a:p>
            <a:pPr marL="400050" indent="0">
              <a:lnSpc>
                <a:spcPct val="90000"/>
              </a:lnSpc>
              <a:buNone/>
            </a:pPr>
            <a:r>
              <a:rPr lang="en-US" sz="900" b="1" i="1" dirty="0">
                <a:effectLst/>
                <a:latin typeface="Calibri" panose="020F0502020204030204" pitchFamily="34" charset="0"/>
                <a:ea typeface="Calibri" panose="020F0502020204030204" pitchFamily="34" charset="0"/>
                <a:cs typeface="Times New Roman" panose="02020603050405020304" pitchFamily="18" charset="0"/>
              </a:rPr>
              <a:t> </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90000"/>
              </a:lnSpc>
            </a:pPr>
            <a:endParaRPr lang="en-US" sz="900" dirty="0"/>
          </a:p>
        </p:txBody>
      </p:sp>
    </p:spTree>
    <p:extLst>
      <p:ext uri="{BB962C8B-B14F-4D97-AF65-F5344CB8AC3E}">
        <p14:creationId xmlns:p14="http://schemas.microsoft.com/office/powerpoint/2010/main" val="13987438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BE801-0E42-410E-AF45-866C20A25EA3}"/>
              </a:ext>
            </a:extLst>
          </p:cNvPr>
          <p:cNvSpPr>
            <a:spLocks noGrp="1"/>
          </p:cNvSpPr>
          <p:nvPr>
            <p:ph type="title"/>
          </p:nvPr>
        </p:nvSpPr>
        <p:spPr>
          <a:xfrm>
            <a:off x="685801" y="609600"/>
            <a:ext cx="5219699" cy="1456267"/>
          </a:xfrm>
        </p:spPr>
        <p:txBody>
          <a:bodyPr>
            <a:normAutofit/>
          </a:bodyPr>
          <a:lstStyle/>
          <a:p>
            <a:r>
              <a:rPr lang="en-CA" b="1" u="sng"/>
              <a:t>Continuation: a deeper look into </a:t>
            </a:r>
            <a:r>
              <a:rPr lang="en-CA" b="1" u="sng" err="1"/>
              <a:t>xp</a:t>
            </a:r>
            <a:endParaRPr lang="en-US" b="1" u="sng"/>
          </a:p>
        </p:txBody>
      </p:sp>
      <p:sp>
        <p:nvSpPr>
          <p:cNvPr id="3" name="Content Placeholder 2">
            <a:extLst>
              <a:ext uri="{FF2B5EF4-FFF2-40B4-BE49-F238E27FC236}">
                <a16:creationId xmlns:a16="http://schemas.microsoft.com/office/drawing/2014/main" id="{512B21E4-CD9E-47D0-BCC5-525461821F2D}"/>
              </a:ext>
            </a:extLst>
          </p:cNvPr>
          <p:cNvSpPr>
            <a:spLocks noGrp="1"/>
          </p:cNvSpPr>
          <p:nvPr>
            <p:ph idx="1"/>
          </p:nvPr>
        </p:nvSpPr>
        <p:spPr>
          <a:xfrm>
            <a:off x="685801" y="2142067"/>
            <a:ext cx="5219699" cy="3649133"/>
          </a:xfrm>
        </p:spPr>
        <p:txBody>
          <a:bodyPr>
            <a:normAutofit/>
          </a:bodyPr>
          <a:lstStyle/>
          <a:p>
            <a:pPr marL="0" lvl="0" indent="0">
              <a:lnSpc>
                <a:spcPct val="90000"/>
              </a:lnSpc>
              <a:buNone/>
            </a:pPr>
            <a:r>
              <a:rPr lang="en-US" sz="1700" b="1" i="1">
                <a:effectLst/>
                <a:latin typeface="Calibri" panose="020F0502020204030204" pitchFamily="34" charset="0"/>
                <a:ea typeface="Calibri" panose="020F0502020204030204" pitchFamily="34" charset="0"/>
                <a:cs typeface="Times New Roman" panose="02020603050405020304" pitchFamily="18" charset="0"/>
              </a:rPr>
              <a:t>D.  Courage</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90000"/>
              </a:lnSpc>
              <a:buFont typeface="Symbol" panose="05050102010706020507" pitchFamily="18" charset="2"/>
              <a:buChar char=""/>
            </a:pPr>
            <a:r>
              <a:rPr lang="en-US" sz="1700" b="1" i="1">
                <a:effectLst/>
                <a:latin typeface="Calibri" panose="020F0502020204030204" pitchFamily="34" charset="0"/>
                <a:ea typeface="Calibri" panose="020F0502020204030204" pitchFamily="34" charset="0"/>
                <a:cs typeface="Times New Roman" panose="02020603050405020304" pitchFamily="18" charset="0"/>
              </a:rPr>
              <a:t>Allows a team to bravely tell the truth, the actual situation Is prioritized</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90000"/>
              </a:lnSpc>
              <a:buFont typeface="Symbol" panose="05050102010706020507" pitchFamily="18" charset="2"/>
              <a:buChar char=""/>
            </a:pPr>
            <a:r>
              <a:rPr lang="en-US" sz="1700" b="1" i="1">
                <a:effectLst/>
                <a:latin typeface="Calibri" panose="020F0502020204030204" pitchFamily="34" charset="0"/>
                <a:ea typeface="Calibri" panose="020F0502020204030204" pitchFamily="34" charset="0"/>
                <a:cs typeface="Times New Roman" panose="02020603050405020304" pitchFamily="18" charset="0"/>
              </a:rPr>
              <a:t>Code sharing and communication is highly vital by means of ‘PAIR PROGRAMMING’</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p>
            <a:pPr marL="685800">
              <a:lnSpc>
                <a:spcPct val="90000"/>
              </a:lnSpc>
            </a:pPr>
            <a:endParaRPr lang="en-US" sz="170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90000"/>
              </a:lnSpc>
              <a:buNone/>
            </a:pPr>
            <a:r>
              <a:rPr lang="en-US" sz="1700" b="1" i="1">
                <a:effectLst/>
                <a:latin typeface="Calibri" panose="020F0502020204030204" pitchFamily="34" charset="0"/>
                <a:ea typeface="Calibri" panose="020F0502020204030204" pitchFamily="34" charset="0"/>
                <a:cs typeface="Times New Roman" panose="02020603050405020304" pitchFamily="18" charset="0"/>
              </a:rPr>
              <a:t>E.   Respect </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90000"/>
              </a:lnSpc>
              <a:buFont typeface="Symbol" panose="05050102010706020507" pitchFamily="18" charset="2"/>
              <a:buChar char=""/>
            </a:pPr>
            <a:r>
              <a:rPr lang="en-US" sz="1700" b="1" i="1">
                <a:effectLst/>
                <a:latin typeface="Calibri" panose="020F0502020204030204" pitchFamily="34" charset="0"/>
                <a:ea typeface="Calibri" panose="020F0502020204030204" pitchFamily="34" charset="0"/>
                <a:cs typeface="Times New Roman" panose="02020603050405020304" pitchFamily="18" charset="0"/>
              </a:rPr>
              <a:t>Highly encourages professionalism and open communication among team members </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90000"/>
              </a:lnSpc>
              <a:buFont typeface="Symbol" panose="05050102010706020507" pitchFamily="18" charset="2"/>
              <a:buChar char=""/>
            </a:pPr>
            <a:r>
              <a:rPr lang="en-US" sz="1700" b="1" i="1">
                <a:effectLst/>
                <a:latin typeface="Calibri" panose="020F0502020204030204" pitchFamily="34" charset="0"/>
                <a:ea typeface="Calibri" panose="020F0502020204030204" pitchFamily="34" charset="0"/>
                <a:cs typeface="Times New Roman" panose="02020603050405020304" pitchFamily="18" charset="0"/>
              </a:rPr>
              <a:t>Every individual within the team is held accountable </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90000"/>
              </a:lnSpc>
              <a:spcAft>
                <a:spcPts val="800"/>
              </a:spcAft>
              <a:buFont typeface="Symbol" panose="05050102010706020507" pitchFamily="18" charset="2"/>
              <a:buChar char=""/>
            </a:pPr>
            <a:r>
              <a:rPr lang="en-US" sz="1700" b="1" i="1">
                <a:effectLst/>
                <a:latin typeface="Calibri" panose="020F0502020204030204" pitchFamily="34" charset="0"/>
                <a:ea typeface="Calibri" panose="020F0502020204030204" pitchFamily="34" charset="0"/>
                <a:cs typeface="Times New Roman" panose="02020603050405020304" pitchFamily="18" charset="0"/>
              </a:rPr>
              <a:t>High Importance is given to PAIR PROGRAMMING </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p>
            <a:pPr>
              <a:lnSpc>
                <a:spcPct val="90000"/>
              </a:lnSpc>
            </a:pPr>
            <a:endParaRPr lang="en-US" sz="1700"/>
          </a:p>
        </p:txBody>
      </p:sp>
      <p:pic>
        <p:nvPicPr>
          <p:cNvPr id="5" name="Picture 4" descr="Diagram&#10;&#10;Description automatically generated">
            <a:extLst>
              <a:ext uri="{FF2B5EF4-FFF2-40B4-BE49-F238E27FC236}">
                <a16:creationId xmlns:a16="http://schemas.microsoft.com/office/drawing/2014/main" id="{3874B161-A6CF-4978-9568-E0B7F7F2CC99}"/>
              </a:ext>
            </a:extLst>
          </p:cNvPr>
          <p:cNvPicPr>
            <a:picLocks noChangeAspect="1"/>
          </p:cNvPicPr>
          <p:nvPr/>
        </p:nvPicPr>
        <p:blipFill rotWithShape="1">
          <a:blip r:embed="rId4"/>
          <a:srcRect l="15409" r="14303" b="-1"/>
          <a:stretch/>
        </p:blipFill>
        <p:spPr>
          <a:xfrm>
            <a:off x="6198830" y="639097"/>
            <a:ext cx="5447070" cy="525042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5670188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54309F57-B331-41A7-9154-15EC2AF45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845162" cy="6858000"/>
          </a:xfrm>
          <a:custGeom>
            <a:avLst/>
            <a:gdLst>
              <a:gd name="connsiteX0" fmla="*/ 0 w 8845162"/>
              <a:gd name="connsiteY0" fmla="*/ 0 h 6858000"/>
              <a:gd name="connsiteX1" fmla="*/ 6265248 w 8845162"/>
              <a:gd name="connsiteY1" fmla="*/ 0 h 6858000"/>
              <a:gd name="connsiteX2" fmla="*/ 7537703 w 8845162"/>
              <a:gd name="connsiteY2" fmla="*/ 0 h 6858000"/>
              <a:gd name="connsiteX3" fmla="*/ 8845162 w 8845162"/>
              <a:gd name="connsiteY3" fmla="*/ 0 h 6858000"/>
              <a:gd name="connsiteX4" fmla="*/ 8845162 w 8845162"/>
              <a:gd name="connsiteY4" fmla="*/ 6858000 h 6858000"/>
              <a:gd name="connsiteX5" fmla="*/ 7537703 w 8845162"/>
              <a:gd name="connsiteY5" fmla="*/ 6858000 h 6858000"/>
              <a:gd name="connsiteX6" fmla="*/ 6265248 w 8845162"/>
              <a:gd name="connsiteY6" fmla="*/ 6858000 h 6858000"/>
              <a:gd name="connsiteX7" fmla="*/ 20957 w 8845162"/>
              <a:gd name="connsiteY7" fmla="*/ 6858000 h 6858000"/>
              <a:gd name="connsiteX8" fmla="*/ 46002 w 8845162"/>
              <a:gd name="connsiteY8" fmla="*/ 6702325 h 6858000"/>
              <a:gd name="connsiteX9" fmla="*/ 69870 w 8845162"/>
              <a:gd name="connsiteY9" fmla="*/ 6547334 h 6858000"/>
              <a:gd name="connsiteX10" fmla="*/ 93234 w 8845162"/>
              <a:gd name="connsiteY10" fmla="*/ 6391658 h 6858000"/>
              <a:gd name="connsiteX11" fmla="*/ 113237 w 8845162"/>
              <a:gd name="connsiteY11" fmla="*/ 6235295 h 6858000"/>
              <a:gd name="connsiteX12" fmla="*/ 133409 w 8845162"/>
              <a:gd name="connsiteY12" fmla="*/ 6079619 h 6858000"/>
              <a:gd name="connsiteX13" fmla="*/ 152234 w 8845162"/>
              <a:gd name="connsiteY13" fmla="*/ 5923256 h 6858000"/>
              <a:gd name="connsiteX14" fmla="*/ 168370 w 8845162"/>
              <a:gd name="connsiteY14" fmla="*/ 5768951 h 6858000"/>
              <a:gd name="connsiteX15" fmla="*/ 183667 w 8845162"/>
              <a:gd name="connsiteY15" fmla="*/ 5612589 h 6858000"/>
              <a:gd name="connsiteX16" fmla="*/ 197619 w 8845162"/>
              <a:gd name="connsiteY16" fmla="*/ 5456912 h 6858000"/>
              <a:gd name="connsiteX17" fmla="*/ 209720 w 8845162"/>
              <a:gd name="connsiteY17" fmla="*/ 5303979 h 6858000"/>
              <a:gd name="connsiteX18" fmla="*/ 221823 w 8845162"/>
              <a:gd name="connsiteY18" fmla="*/ 5148988 h 6858000"/>
              <a:gd name="connsiteX19" fmla="*/ 231908 w 8845162"/>
              <a:gd name="connsiteY19" fmla="*/ 4996055 h 6858000"/>
              <a:gd name="connsiteX20" fmla="*/ 239808 w 8845162"/>
              <a:gd name="connsiteY20" fmla="*/ 4843121 h 6858000"/>
              <a:gd name="connsiteX21" fmla="*/ 248045 w 8845162"/>
              <a:gd name="connsiteY21" fmla="*/ 4690874 h 6858000"/>
              <a:gd name="connsiteX22" fmla="*/ 254936 w 8845162"/>
              <a:gd name="connsiteY22" fmla="*/ 4539998 h 6858000"/>
              <a:gd name="connsiteX23" fmla="*/ 259811 w 8845162"/>
              <a:gd name="connsiteY23" fmla="*/ 4390493 h 6858000"/>
              <a:gd name="connsiteX24" fmla="*/ 264014 w 8845162"/>
              <a:gd name="connsiteY24" fmla="*/ 4240989 h 6858000"/>
              <a:gd name="connsiteX25" fmla="*/ 268047 w 8845162"/>
              <a:gd name="connsiteY25" fmla="*/ 4092856 h 6858000"/>
              <a:gd name="connsiteX26" fmla="*/ 269897 w 8845162"/>
              <a:gd name="connsiteY26" fmla="*/ 3946781 h 6858000"/>
              <a:gd name="connsiteX27" fmla="*/ 271913 w 8845162"/>
              <a:gd name="connsiteY27" fmla="*/ 3800705 h 6858000"/>
              <a:gd name="connsiteX28" fmla="*/ 272922 w 8845162"/>
              <a:gd name="connsiteY28" fmla="*/ 3656687 h 6858000"/>
              <a:gd name="connsiteX29" fmla="*/ 271913 w 8845162"/>
              <a:gd name="connsiteY29" fmla="*/ 3514041 h 6858000"/>
              <a:gd name="connsiteX30" fmla="*/ 271913 w 8845162"/>
              <a:gd name="connsiteY30" fmla="*/ 3372766 h 6858000"/>
              <a:gd name="connsiteX31" fmla="*/ 269897 w 8845162"/>
              <a:gd name="connsiteY31" fmla="*/ 3232863 h 6858000"/>
              <a:gd name="connsiteX32" fmla="*/ 266871 w 8845162"/>
              <a:gd name="connsiteY32" fmla="*/ 3095703 h 6858000"/>
              <a:gd name="connsiteX33" fmla="*/ 264014 w 8845162"/>
              <a:gd name="connsiteY33" fmla="*/ 2959915 h 6858000"/>
              <a:gd name="connsiteX34" fmla="*/ 260820 w 8845162"/>
              <a:gd name="connsiteY34" fmla="*/ 2826869 h 6858000"/>
              <a:gd name="connsiteX35" fmla="*/ 255946 w 8845162"/>
              <a:gd name="connsiteY35" fmla="*/ 2694510 h 6858000"/>
              <a:gd name="connsiteX36" fmla="*/ 250734 w 8845162"/>
              <a:gd name="connsiteY36" fmla="*/ 2564209 h 6858000"/>
              <a:gd name="connsiteX37" fmla="*/ 246028 w 8845162"/>
              <a:gd name="connsiteY37" fmla="*/ 2436650 h 6858000"/>
              <a:gd name="connsiteX38" fmla="*/ 232749 w 8845162"/>
              <a:gd name="connsiteY38" fmla="*/ 2187704 h 6858000"/>
              <a:gd name="connsiteX39" fmla="*/ 218630 w 8845162"/>
              <a:gd name="connsiteY39" fmla="*/ 1949046 h 6858000"/>
              <a:gd name="connsiteX40" fmla="*/ 203837 w 8845162"/>
              <a:gd name="connsiteY40" fmla="*/ 1719989 h 6858000"/>
              <a:gd name="connsiteX41" fmla="*/ 187532 w 8845162"/>
              <a:gd name="connsiteY41" fmla="*/ 1503276 h 6858000"/>
              <a:gd name="connsiteX42" fmla="*/ 170555 w 8845162"/>
              <a:gd name="connsiteY42" fmla="*/ 1296164 h 6858000"/>
              <a:gd name="connsiteX43" fmla="*/ 152234 w 8845162"/>
              <a:gd name="connsiteY43" fmla="*/ 1104140 h 6858000"/>
              <a:gd name="connsiteX44" fmla="*/ 134248 w 8845162"/>
              <a:gd name="connsiteY44" fmla="*/ 923775 h 6858000"/>
              <a:gd name="connsiteX45" fmla="*/ 116263 w 8845162"/>
              <a:gd name="connsiteY45" fmla="*/ 757811 h 6858000"/>
              <a:gd name="connsiteX46" fmla="*/ 99286 w 8845162"/>
              <a:gd name="connsiteY46" fmla="*/ 605564 h 6858000"/>
              <a:gd name="connsiteX47" fmla="*/ 83149 w 8845162"/>
              <a:gd name="connsiteY47" fmla="*/ 470461 h 6858000"/>
              <a:gd name="connsiteX48" fmla="*/ 67853 w 8845162"/>
              <a:gd name="connsiteY48" fmla="*/ 348389 h 6858000"/>
              <a:gd name="connsiteX49" fmla="*/ 55078 w 8845162"/>
              <a:gd name="connsiteY49" fmla="*/ 245519 h 6858000"/>
              <a:gd name="connsiteX50" fmla="*/ 42976 w 8845162"/>
              <a:gd name="connsiteY50" fmla="*/ 159108 h 6858000"/>
              <a:gd name="connsiteX51" fmla="*/ 25662 w 8845162"/>
              <a:gd name="connsiteY51" fmla="*/ 40464 h 6858000"/>
              <a:gd name="connsiteX52" fmla="*/ 19779 w 8845162"/>
              <a:gd name="connsiteY52" fmla="*/ 2 h 6858000"/>
              <a:gd name="connsiteX53" fmla="*/ 26532 w 8845162"/>
              <a:gd name="connsiteY53" fmla="*/ 2 h 6858000"/>
              <a:gd name="connsiteX54" fmla="*/ 26532 w 8845162"/>
              <a:gd name="connsiteY54" fmla="*/ 1 h 6858000"/>
              <a:gd name="connsiteX55" fmla="*/ 0 w 8845162"/>
              <a:gd name="connsiteY5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8845162" h="6858000">
                <a:moveTo>
                  <a:pt x="0" y="0"/>
                </a:moveTo>
                <a:lnTo>
                  <a:pt x="6265248" y="0"/>
                </a:lnTo>
                <a:lnTo>
                  <a:pt x="7537703" y="0"/>
                </a:lnTo>
                <a:lnTo>
                  <a:pt x="8845162" y="0"/>
                </a:lnTo>
                <a:lnTo>
                  <a:pt x="8845162" y="6858000"/>
                </a:lnTo>
                <a:lnTo>
                  <a:pt x="7537703" y="6858000"/>
                </a:lnTo>
                <a:lnTo>
                  <a:pt x="6265248" y="6858000"/>
                </a:lnTo>
                <a:lnTo>
                  <a:pt x="20957" y="6858000"/>
                </a:lnTo>
                <a:lnTo>
                  <a:pt x="46002" y="6702325"/>
                </a:lnTo>
                <a:lnTo>
                  <a:pt x="69870" y="6547334"/>
                </a:lnTo>
                <a:lnTo>
                  <a:pt x="93234" y="6391658"/>
                </a:lnTo>
                <a:lnTo>
                  <a:pt x="113237" y="6235295"/>
                </a:lnTo>
                <a:lnTo>
                  <a:pt x="133409" y="6079619"/>
                </a:lnTo>
                <a:lnTo>
                  <a:pt x="152234" y="5923256"/>
                </a:lnTo>
                <a:lnTo>
                  <a:pt x="168370" y="5768951"/>
                </a:lnTo>
                <a:lnTo>
                  <a:pt x="183667" y="5612589"/>
                </a:lnTo>
                <a:lnTo>
                  <a:pt x="197619" y="5456912"/>
                </a:lnTo>
                <a:lnTo>
                  <a:pt x="209720" y="5303979"/>
                </a:lnTo>
                <a:lnTo>
                  <a:pt x="221823" y="5148988"/>
                </a:lnTo>
                <a:lnTo>
                  <a:pt x="231908" y="4996055"/>
                </a:lnTo>
                <a:lnTo>
                  <a:pt x="239808" y="4843121"/>
                </a:lnTo>
                <a:lnTo>
                  <a:pt x="248045" y="4690874"/>
                </a:lnTo>
                <a:lnTo>
                  <a:pt x="254936" y="4539998"/>
                </a:lnTo>
                <a:lnTo>
                  <a:pt x="259811" y="4390493"/>
                </a:lnTo>
                <a:lnTo>
                  <a:pt x="264014" y="4240989"/>
                </a:lnTo>
                <a:lnTo>
                  <a:pt x="268047" y="4092856"/>
                </a:lnTo>
                <a:lnTo>
                  <a:pt x="269897" y="3946781"/>
                </a:lnTo>
                <a:lnTo>
                  <a:pt x="271913" y="3800705"/>
                </a:lnTo>
                <a:lnTo>
                  <a:pt x="272922" y="3656687"/>
                </a:lnTo>
                <a:lnTo>
                  <a:pt x="271913" y="3514041"/>
                </a:lnTo>
                <a:lnTo>
                  <a:pt x="271913" y="3372766"/>
                </a:lnTo>
                <a:lnTo>
                  <a:pt x="269897" y="3232863"/>
                </a:lnTo>
                <a:lnTo>
                  <a:pt x="266871" y="3095703"/>
                </a:lnTo>
                <a:lnTo>
                  <a:pt x="264014" y="2959915"/>
                </a:lnTo>
                <a:lnTo>
                  <a:pt x="260820" y="2826869"/>
                </a:lnTo>
                <a:lnTo>
                  <a:pt x="255946" y="2694510"/>
                </a:lnTo>
                <a:lnTo>
                  <a:pt x="250734" y="2564209"/>
                </a:lnTo>
                <a:lnTo>
                  <a:pt x="246028" y="2436650"/>
                </a:lnTo>
                <a:lnTo>
                  <a:pt x="232749" y="2187704"/>
                </a:lnTo>
                <a:lnTo>
                  <a:pt x="218630" y="1949046"/>
                </a:lnTo>
                <a:lnTo>
                  <a:pt x="203837" y="1719989"/>
                </a:lnTo>
                <a:lnTo>
                  <a:pt x="187532" y="1503276"/>
                </a:lnTo>
                <a:lnTo>
                  <a:pt x="170555" y="1296164"/>
                </a:lnTo>
                <a:lnTo>
                  <a:pt x="152234" y="1104140"/>
                </a:lnTo>
                <a:lnTo>
                  <a:pt x="134248" y="923775"/>
                </a:lnTo>
                <a:lnTo>
                  <a:pt x="116263" y="757811"/>
                </a:lnTo>
                <a:lnTo>
                  <a:pt x="99286" y="605564"/>
                </a:lnTo>
                <a:lnTo>
                  <a:pt x="83149" y="470461"/>
                </a:lnTo>
                <a:lnTo>
                  <a:pt x="67853" y="348389"/>
                </a:lnTo>
                <a:lnTo>
                  <a:pt x="55078" y="245519"/>
                </a:lnTo>
                <a:lnTo>
                  <a:pt x="42976" y="159108"/>
                </a:lnTo>
                <a:lnTo>
                  <a:pt x="25662" y="40464"/>
                </a:lnTo>
                <a:lnTo>
                  <a:pt x="19779" y="2"/>
                </a:lnTo>
                <a:lnTo>
                  <a:pt x="26532" y="2"/>
                </a:lnTo>
                <a:lnTo>
                  <a:pt x="26532" y="1"/>
                </a:lnTo>
                <a:lnTo>
                  <a:pt x="0"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883C01-5F0E-47D9-99F2-FE3BB31541DD}"/>
              </a:ext>
            </a:extLst>
          </p:cNvPr>
          <p:cNvSpPr>
            <a:spLocks noGrp="1"/>
          </p:cNvSpPr>
          <p:nvPr>
            <p:ph type="title"/>
          </p:nvPr>
        </p:nvSpPr>
        <p:spPr>
          <a:xfrm>
            <a:off x="685801" y="500743"/>
            <a:ext cx="7402285" cy="1360714"/>
          </a:xfrm>
        </p:spPr>
        <p:txBody>
          <a:bodyPr>
            <a:normAutofit/>
          </a:bodyPr>
          <a:lstStyle/>
          <a:p>
            <a:r>
              <a:rPr lang="en-CA" b="1"/>
              <a:t>How agile (</a:t>
            </a:r>
            <a:r>
              <a:rPr lang="en-CA" b="1" err="1"/>
              <a:t>xp</a:t>
            </a:r>
            <a:r>
              <a:rPr lang="en-CA" b="1"/>
              <a:t>) solves </a:t>
            </a:r>
            <a:r>
              <a:rPr lang="en-CA" b="1" err="1"/>
              <a:t>worldvisitz</a:t>
            </a:r>
            <a:r>
              <a:rPr lang="en-CA" b="1"/>
              <a:t>’ issues &amp; business challenges</a:t>
            </a:r>
            <a:endParaRPr lang="en-US" b="1"/>
          </a:p>
        </p:txBody>
      </p:sp>
      <p:sp>
        <p:nvSpPr>
          <p:cNvPr id="3" name="Content Placeholder 2">
            <a:extLst>
              <a:ext uri="{FF2B5EF4-FFF2-40B4-BE49-F238E27FC236}">
                <a16:creationId xmlns:a16="http://schemas.microsoft.com/office/drawing/2014/main" id="{229B0004-710F-42D2-98D0-361CD8C41DDE}"/>
              </a:ext>
            </a:extLst>
          </p:cNvPr>
          <p:cNvSpPr>
            <a:spLocks noGrp="1"/>
          </p:cNvSpPr>
          <p:nvPr>
            <p:ph idx="1"/>
          </p:nvPr>
        </p:nvSpPr>
        <p:spPr>
          <a:xfrm>
            <a:off x="466725" y="1861456"/>
            <a:ext cx="7820025" cy="4495801"/>
          </a:xfrm>
        </p:spPr>
        <p:txBody>
          <a:bodyPr>
            <a:normAutofit/>
          </a:bodyPr>
          <a:lstStyle/>
          <a:p>
            <a:pPr>
              <a:lnSpc>
                <a:spcPct val="90000"/>
              </a:lnSpc>
            </a:pPr>
            <a:r>
              <a:rPr lang="en-CA" sz="1400" b="1" dirty="0"/>
              <a:t>1. Ongoing flow of information –&gt; it is very obvious that the current setup of </a:t>
            </a:r>
            <a:r>
              <a:rPr lang="en-CA" sz="1400" b="1" dirty="0" err="1"/>
              <a:t>Worldvisitz</a:t>
            </a:r>
            <a:r>
              <a:rPr lang="en-CA" sz="1400" b="1" dirty="0"/>
              <a:t> lacks a lot of transparencies. XP has specific roles which would allow a more open communication</a:t>
            </a:r>
          </a:p>
          <a:p>
            <a:pPr>
              <a:lnSpc>
                <a:spcPct val="90000"/>
              </a:lnSpc>
            </a:pPr>
            <a:endParaRPr lang="en-CA" sz="1400" b="1" dirty="0"/>
          </a:p>
          <a:p>
            <a:pPr>
              <a:lnSpc>
                <a:spcPct val="90000"/>
              </a:lnSpc>
            </a:pPr>
            <a:r>
              <a:rPr lang="en-CA" sz="1400" b="1" dirty="0"/>
              <a:t>2. Agile  XP Ceremonies - &gt; In relation number 1, this would give a more structured approach for the continuity of information flow among the team and keeps everything organized. 2 Examples would be ‘Pair Programming’ &amp; ‘Refactoring’.  The former would allow developers to further enhance the current code. The latter would enable the coders to restructure complex &amp; poorly written code. </a:t>
            </a:r>
          </a:p>
          <a:p>
            <a:pPr>
              <a:lnSpc>
                <a:spcPct val="90000"/>
              </a:lnSpc>
            </a:pPr>
            <a:endParaRPr lang="en-CA" sz="1400" b="1" dirty="0"/>
          </a:p>
          <a:p>
            <a:pPr>
              <a:lnSpc>
                <a:spcPct val="90000"/>
              </a:lnSpc>
            </a:pPr>
            <a:r>
              <a:rPr lang="en-CA" sz="1400" b="1" dirty="0"/>
              <a:t>3. Agile (XP) roles- the roles using this framework are highly applicable to </a:t>
            </a:r>
            <a:r>
              <a:rPr lang="en-CA" sz="1400" b="1" dirty="0" err="1"/>
              <a:t>Worldvisitz</a:t>
            </a:r>
            <a:r>
              <a:rPr lang="en-CA" sz="1400" b="1" dirty="0"/>
              <a:t>’ target goal.  2 examples would be the ‘Tracker’ &amp; the ‘Coach’. The first one focuses mostly on developers and also updates the team if he/she notices the process is slowing down. The second also acts as a ‘Chief Architect’ and also acts as a mentor to the less experienced members. </a:t>
            </a:r>
          </a:p>
          <a:p>
            <a:pPr>
              <a:lnSpc>
                <a:spcPct val="90000"/>
              </a:lnSpc>
            </a:pPr>
            <a:endParaRPr lang="en-CA" sz="1400" b="1" dirty="0"/>
          </a:p>
          <a:p>
            <a:pPr>
              <a:lnSpc>
                <a:spcPct val="90000"/>
              </a:lnSpc>
            </a:pPr>
            <a:r>
              <a:rPr lang="en-CA" sz="1400" b="1" dirty="0"/>
              <a:t>4. XP is non-traditional. It allows updates to happen whenever they are needed. It is non strictly conforming &amp; always adaptable to changes. The roles and ceremonies would definitely prove this point.</a:t>
            </a:r>
            <a:endParaRPr lang="en-US" sz="1400" b="1" dirty="0"/>
          </a:p>
        </p:txBody>
      </p:sp>
    </p:spTree>
    <p:extLst>
      <p:ext uri="{BB962C8B-B14F-4D97-AF65-F5344CB8AC3E}">
        <p14:creationId xmlns:p14="http://schemas.microsoft.com/office/powerpoint/2010/main" val="3075243279"/>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F06D1-8908-448B-9AD3-535F999F6074}"/>
              </a:ext>
            </a:extLst>
          </p:cNvPr>
          <p:cNvSpPr>
            <a:spLocks noGrp="1"/>
          </p:cNvSpPr>
          <p:nvPr>
            <p:ph type="title"/>
          </p:nvPr>
        </p:nvSpPr>
        <p:spPr>
          <a:xfrm>
            <a:off x="685801" y="183823"/>
            <a:ext cx="10131425" cy="542042"/>
          </a:xfrm>
        </p:spPr>
        <p:txBody>
          <a:bodyPr>
            <a:normAutofit fontScale="90000"/>
          </a:bodyPr>
          <a:lstStyle/>
          <a:p>
            <a:pPr algn="ctr"/>
            <a:r>
              <a:rPr lang="en-CA" sz="3200" b="1" u="sng"/>
              <a:t>How agile benefits an organization</a:t>
            </a:r>
            <a:endParaRPr lang="en-US" sz="3200" b="1" u="sng" dirty="0"/>
          </a:p>
        </p:txBody>
      </p:sp>
      <p:sp>
        <p:nvSpPr>
          <p:cNvPr id="3" name="Content Placeholder 2">
            <a:extLst>
              <a:ext uri="{FF2B5EF4-FFF2-40B4-BE49-F238E27FC236}">
                <a16:creationId xmlns:a16="http://schemas.microsoft.com/office/drawing/2014/main" id="{BED84524-1719-47E4-87FB-74B2D12B8404}"/>
              </a:ext>
            </a:extLst>
          </p:cNvPr>
          <p:cNvSpPr>
            <a:spLocks noGrp="1"/>
          </p:cNvSpPr>
          <p:nvPr>
            <p:ph idx="1"/>
          </p:nvPr>
        </p:nvSpPr>
        <p:spPr>
          <a:xfrm>
            <a:off x="685801" y="1112363"/>
            <a:ext cx="10131425" cy="5561814"/>
          </a:xfrm>
        </p:spPr>
        <p:txBody>
          <a:bodyPr>
            <a:normAutofit/>
          </a:bodyPr>
          <a:lstStyle/>
          <a:p>
            <a:r>
              <a:rPr lang="en-CA" sz="1400" dirty="0"/>
              <a:t>AGILE is an extremely flexible &amp; powerful tool for software development.  It does provide process &amp; efficiency benefits to the entire development team and it also provides business-case benefits to the organization as well. The most common pitfalls of any product development team are being addressed &amp; dealt with in a very flexible and systematic way. The following are 8 key benefits of the Agile Framework:</a:t>
            </a:r>
          </a:p>
          <a:p>
            <a:endParaRPr lang="en-CA" sz="1400" dirty="0"/>
          </a:p>
          <a:p>
            <a:endParaRPr lang="en-CA" sz="1200" dirty="0"/>
          </a:p>
          <a:p>
            <a:endParaRPr lang="en-CA" sz="1200" dirty="0"/>
          </a:p>
          <a:p>
            <a:endParaRPr lang="en-CA" sz="1200" dirty="0"/>
          </a:p>
          <a:p>
            <a:endParaRPr lang="en-CA" sz="1200" dirty="0"/>
          </a:p>
          <a:p>
            <a:endParaRPr lang="en-CA" sz="1200" dirty="0"/>
          </a:p>
          <a:p>
            <a:endParaRPr lang="en-CA" sz="1200" dirty="0"/>
          </a:p>
          <a:p>
            <a:endParaRPr lang="en-CA" sz="1200" dirty="0"/>
          </a:p>
          <a:p>
            <a:endParaRPr lang="en-CA" sz="1200" dirty="0"/>
          </a:p>
          <a:p>
            <a:endParaRPr lang="en-CA" sz="1200" dirty="0"/>
          </a:p>
          <a:p>
            <a:endParaRPr lang="en-CA" sz="1200" dirty="0"/>
          </a:p>
          <a:p>
            <a:endParaRPr lang="en-CA" sz="1200" dirty="0"/>
          </a:p>
          <a:p>
            <a:endParaRPr lang="en-CA" sz="1200" dirty="0"/>
          </a:p>
          <a:p>
            <a:endParaRPr lang="en-CA" sz="1200" dirty="0"/>
          </a:p>
          <a:p>
            <a:endParaRPr lang="en-CA" sz="1200" dirty="0"/>
          </a:p>
          <a:p>
            <a:endParaRPr lang="en-CA" sz="1400" dirty="0"/>
          </a:p>
        </p:txBody>
      </p:sp>
      <p:graphicFrame>
        <p:nvGraphicFramePr>
          <p:cNvPr id="5" name="Table 5">
            <a:extLst>
              <a:ext uri="{FF2B5EF4-FFF2-40B4-BE49-F238E27FC236}">
                <a16:creationId xmlns:a16="http://schemas.microsoft.com/office/drawing/2014/main" id="{090610FB-275E-4B34-A7F9-89D23C829EC9}"/>
              </a:ext>
            </a:extLst>
          </p:cNvPr>
          <p:cNvGraphicFramePr>
            <a:graphicFrameLocks noGrp="1"/>
          </p:cNvGraphicFramePr>
          <p:nvPr>
            <p:extLst>
              <p:ext uri="{D42A27DB-BD31-4B8C-83A1-F6EECF244321}">
                <p14:modId xmlns:p14="http://schemas.microsoft.com/office/powerpoint/2010/main" val="3771255335"/>
              </p:ext>
            </p:extLst>
          </p:nvPr>
        </p:nvGraphicFramePr>
        <p:xfrm>
          <a:off x="685801" y="1960776"/>
          <a:ext cx="10820398" cy="4998720"/>
        </p:xfrm>
        <a:graphic>
          <a:graphicData uri="http://schemas.openxmlformats.org/drawingml/2006/table">
            <a:tbl>
              <a:tblPr firstRow="1" bandRow="1">
                <a:tableStyleId>{21E4AEA4-8DFA-4A89-87EB-49C32662AFE0}</a:tableStyleId>
              </a:tblPr>
              <a:tblGrid>
                <a:gridCol w="4726302">
                  <a:extLst>
                    <a:ext uri="{9D8B030D-6E8A-4147-A177-3AD203B41FA5}">
                      <a16:colId xmlns:a16="http://schemas.microsoft.com/office/drawing/2014/main" val="2089110781"/>
                    </a:ext>
                  </a:extLst>
                </a:gridCol>
                <a:gridCol w="6094096">
                  <a:extLst>
                    <a:ext uri="{9D8B030D-6E8A-4147-A177-3AD203B41FA5}">
                      <a16:colId xmlns:a16="http://schemas.microsoft.com/office/drawing/2014/main" val="3144796828"/>
                    </a:ext>
                  </a:extLst>
                </a:gridCol>
              </a:tblGrid>
              <a:tr h="503421">
                <a:tc>
                  <a:txBody>
                    <a:bodyPr/>
                    <a:lstStyle/>
                    <a:p>
                      <a:r>
                        <a:rPr lang="en-CA" sz="1400"/>
                        <a:t>1. IMPROVED QUALITY </a:t>
                      </a:r>
                      <a:endParaRPr lang="en-US" sz="1400" dirty="0"/>
                    </a:p>
                  </a:txBody>
                  <a:tcPr/>
                </a:tc>
                <a:tc>
                  <a:txBody>
                    <a:bodyPr/>
                    <a:lstStyle/>
                    <a:p>
                      <a:r>
                        <a:rPr lang="en-CA" sz="1400"/>
                        <a:t>Breaks down projects into manageable units,  enables a team to focus on high quality development, testing &amp; collaborationd</a:t>
                      </a:r>
                      <a:endParaRPr lang="en-US" sz="1400" dirty="0"/>
                    </a:p>
                  </a:txBody>
                  <a:tcPr/>
                </a:tc>
                <a:extLst>
                  <a:ext uri="{0D108BD9-81ED-4DB2-BD59-A6C34878D82A}">
                    <a16:rowId xmlns:a16="http://schemas.microsoft.com/office/drawing/2014/main" val="2262447126"/>
                  </a:ext>
                </a:extLst>
              </a:tr>
              <a:tr h="918003">
                <a:tc>
                  <a:txBody>
                    <a:bodyPr/>
                    <a:lstStyle/>
                    <a:p>
                      <a:r>
                        <a:rPr lang="en-CA"/>
                        <a:t>2.  FOCUS ON BUSINESS VALUE </a:t>
                      </a:r>
                      <a:endParaRPr lang="en-US" dirty="0"/>
                    </a:p>
                  </a:txBody>
                  <a:tcPr/>
                </a:tc>
                <a:tc>
                  <a:txBody>
                    <a:bodyPr/>
                    <a:lstStyle/>
                    <a:p>
                      <a:r>
                        <a:rPr lang="en-CA" sz="1400"/>
                        <a:t>An increased focus on business-strategic values. Involves all/most of stakeholders in the development process. </a:t>
                      </a:r>
                    </a:p>
                    <a:p>
                      <a:r>
                        <a:rPr lang="en-CA" sz="1400"/>
                        <a:t>Enables the team to understand the most vital aspects &amp; focuses on the most important issues/ topics </a:t>
                      </a:r>
                      <a:endParaRPr lang="en-US" sz="1400" dirty="0"/>
                    </a:p>
                  </a:txBody>
                  <a:tcPr/>
                </a:tc>
                <a:extLst>
                  <a:ext uri="{0D108BD9-81ED-4DB2-BD59-A6C34878D82A}">
                    <a16:rowId xmlns:a16="http://schemas.microsoft.com/office/drawing/2014/main" val="3370603270"/>
                  </a:ext>
                </a:extLst>
              </a:tr>
              <a:tr h="503421">
                <a:tc>
                  <a:txBody>
                    <a:bodyPr/>
                    <a:lstStyle/>
                    <a:p>
                      <a:r>
                        <a:rPr lang="en-CA"/>
                        <a:t>3. FOCUS ON USERS</a:t>
                      </a:r>
                      <a:endParaRPr lang="en-US" dirty="0"/>
                    </a:p>
                  </a:txBody>
                  <a:tcPr/>
                </a:tc>
                <a:tc>
                  <a:txBody>
                    <a:bodyPr/>
                    <a:lstStyle/>
                    <a:p>
                      <a:r>
                        <a:rPr lang="en-CA" sz="1400"/>
                        <a:t>Utilizes user-stories with business-focused acceptance criteria.</a:t>
                      </a:r>
                      <a:r>
                        <a:rPr lang="en-US" sz="1400"/>
                        <a:t> Provides an opportunity to beta-test the software </a:t>
                      </a:r>
                      <a:endParaRPr lang="en-CA" sz="1400" dirty="0"/>
                    </a:p>
                  </a:txBody>
                  <a:tcPr/>
                </a:tc>
                <a:extLst>
                  <a:ext uri="{0D108BD9-81ED-4DB2-BD59-A6C34878D82A}">
                    <a16:rowId xmlns:a16="http://schemas.microsoft.com/office/drawing/2014/main" val="3795632579"/>
                  </a:ext>
                </a:extLst>
              </a:tr>
              <a:tr h="710712">
                <a:tc>
                  <a:txBody>
                    <a:bodyPr/>
                    <a:lstStyle/>
                    <a:p>
                      <a:r>
                        <a:rPr lang="en-CA"/>
                        <a:t>4. STAKEHOLDER ENGAGEMENT </a:t>
                      </a:r>
                      <a:endParaRPr lang="en-US" dirty="0"/>
                    </a:p>
                  </a:txBody>
                  <a:tcPr/>
                </a:tc>
                <a:tc>
                  <a:txBody>
                    <a:bodyPr/>
                    <a:lstStyle/>
                    <a:p>
                      <a:r>
                        <a:rPr lang="en-CA" sz="1400"/>
                        <a:t>Involves different types of stakeholders during different iterations and different steps of the project. Promotes high degree of collaboration. Provides more opportunities for the team to grasp the business values.</a:t>
                      </a:r>
                      <a:endParaRPr lang="en-US" sz="1400" dirty="0"/>
                    </a:p>
                  </a:txBody>
                  <a:tcPr/>
                </a:tc>
                <a:extLst>
                  <a:ext uri="{0D108BD9-81ED-4DB2-BD59-A6C34878D82A}">
                    <a16:rowId xmlns:a16="http://schemas.microsoft.com/office/drawing/2014/main" val="3105868526"/>
                  </a:ext>
                </a:extLst>
              </a:tr>
              <a:tr h="503421">
                <a:tc>
                  <a:txBody>
                    <a:bodyPr/>
                    <a:lstStyle/>
                    <a:p>
                      <a:r>
                        <a:rPr lang="en-CA"/>
                        <a:t>5. TRANSPARENCY </a:t>
                      </a:r>
                      <a:endParaRPr lang="en-US" dirty="0"/>
                    </a:p>
                  </a:txBody>
                  <a:tcPr/>
                </a:tc>
                <a:tc>
                  <a:txBody>
                    <a:bodyPr/>
                    <a:lstStyle/>
                    <a:p>
                      <a:r>
                        <a:rPr lang="en-CA" sz="1400"/>
                        <a:t>A unique opportunity for both clients &amp; customers to be involved throughout the project. Includes prioritizing features, iteration planning &amp; review sessions. </a:t>
                      </a:r>
                      <a:endParaRPr lang="en-US" sz="1400" dirty="0"/>
                    </a:p>
                  </a:txBody>
                  <a:tcPr/>
                </a:tc>
                <a:extLst>
                  <a:ext uri="{0D108BD9-81ED-4DB2-BD59-A6C34878D82A}">
                    <a16:rowId xmlns:a16="http://schemas.microsoft.com/office/drawing/2014/main" val="2364881923"/>
                  </a:ext>
                </a:extLst>
              </a:tr>
              <a:tr h="503421">
                <a:tc>
                  <a:txBody>
                    <a:bodyPr/>
                    <a:lstStyle/>
                    <a:p>
                      <a:r>
                        <a:rPr lang="en-CA"/>
                        <a:t>6. EARLY &amp; PREDICTABLE DELIVERY </a:t>
                      </a:r>
                      <a:endParaRPr lang="en-US" dirty="0"/>
                    </a:p>
                  </a:txBody>
                  <a:tcPr/>
                </a:tc>
                <a:tc>
                  <a:txBody>
                    <a:bodyPr/>
                    <a:lstStyle/>
                    <a:p>
                      <a:r>
                        <a:rPr lang="en-CA" sz="1400"/>
                        <a:t>An opportunity to release or beta test a software earlier than planned, if there is sufficient business value. </a:t>
                      </a:r>
                      <a:endParaRPr lang="en-US" sz="1400" dirty="0"/>
                    </a:p>
                  </a:txBody>
                  <a:tcPr/>
                </a:tc>
                <a:extLst>
                  <a:ext uri="{0D108BD9-81ED-4DB2-BD59-A6C34878D82A}">
                    <a16:rowId xmlns:a16="http://schemas.microsoft.com/office/drawing/2014/main" val="4205320175"/>
                  </a:ext>
                </a:extLst>
              </a:tr>
              <a:tr h="710712">
                <a:tc>
                  <a:txBody>
                    <a:bodyPr/>
                    <a:lstStyle/>
                    <a:p>
                      <a:r>
                        <a:rPr lang="en-CA"/>
                        <a:t>7. PREDICTABLE COSTS &amp; SCHEDULES </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1400"/>
                        <a:t>Improves decision-making about the priority of features and the need for additional iterations. </a:t>
                      </a:r>
                      <a:endParaRPr lang="en-US" sz="1400"/>
                    </a:p>
                    <a:p>
                      <a:endParaRPr lang="en-US" sz="1400" dirty="0"/>
                    </a:p>
                  </a:txBody>
                  <a:tcPr/>
                </a:tc>
                <a:extLst>
                  <a:ext uri="{0D108BD9-81ED-4DB2-BD59-A6C34878D82A}">
                    <a16:rowId xmlns:a16="http://schemas.microsoft.com/office/drawing/2014/main" val="2786109792"/>
                  </a:ext>
                </a:extLst>
              </a:tr>
              <a:tr h="360292">
                <a:tc>
                  <a:txBody>
                    <a:bodyPr/>
                    <a:lstStyle/>
                    <a:p>
                      <a:r>
                        <a:rPr lang="en-CA"/>
                        <a:t>8. ALLOWS FOR GROWTH &amp; CHANGE </a:t>
                      </a:r>
                      <a:endParaRPr lang="en-US" dirty="0"/>
                    </a:p>
                  </a:txBody>
                  <a:tcPr/>
                </a:tc>
                <a:tc>
                  <a:txBody>
                    <a:bodyPr/>
                    <a:lstStyle/>
                    <a:p>
                      <a:r>
                        <a:rPr lang="en-CA" sz="1400"/>
                        <a:t>Provides an opportunity to constantly refine &amp; reprioritize the over-all product backlog. New backlog items can be planned for the next iterations.  </a:t>
                      </a:r>
                      <a:endParaRPr lang="en-US" sz="1400" dirty="0"/>
                    </a:p>
                  </a:txBody>
                  <a:tcPr/>
                </a:tc>
                <a:extLst>
                  <a:ext uri="{0D108BD9-81ED-4DB2-BD59-A6C34878D82A}">
                    <a16:rowId xmlns:a16="http://schemas.microsoft.com/office/drawing/2014/main" val="1011313728"/>
                  </a:ext>
                </a:extLst>
              </a:tr>
            </a:tbl>
          </a:graphicData>
        </a:graphic>
      </p:graphicFrame>
    </p:spTree>
    <p:extLst>
      <p:ext uri="{BB962C8B-B14F-4D97-AF65-F5344CB8AC3E}">
        <p14:creationId xmlns:p14="http://schemas.microsoft.com/office/powerpoint/2010/main" val="32929653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D88F9-C4D0-4AB2-8B73-CCAD5CB86744}"/>
              </a:ext>
            </a:extLst>
          </p:cNvPr>
          <p:cNvSpPr>
            <a:spLocks noGrp="1"/>
          </p:cNvSpPr>
          <p:nvPr>
            <p:ph type="title"/>
          </p:nvPr>
        </p:nvSpPr>
        <p:spPr>
          <a:xfrm>
            <a:off x="4955458" y="272375"/>
            <a:ext cx="6853921" cy="797668"/>
          </a:xfrm>
        </p:spPr>
        <p:txBody>
          <a:bodyPr>
            <a:normAutofit/>
          </a:bodyPr>
          <a:lstStyle/>
          <a:p>
            <a:r>
              <a:rPr lang="en-CA" sz="2400" b="1" dirty="0"/>
              <a:t>Bonus: scaling agile -&gt; a quick 5 step overview  </a:t>
            </a:r>
            <a:endParaRPr lang="en-US" sz="2400" b="1" dirty="0"/>
          </a:p>
        </p:txBody>
      </p:sp>
      <p:pic>
        <p:nvPicPr>
          <p:cNvPr id="24" name="Picture 4">
            <a:extLst>
              <a:ext uri="{FF2B5EF4-FFF2-40B4-BE49-F238E27FC236}">
                <a16:creationId xmlns:a16="http://schemas.microsoft.com/office/drawing/2014/main" id="{994E63AB-6192-4A40-A748-E71444B3A157}"/>
              </a:ext>
            </a:extLst>
          </p:cNvPr>
          <p:cNvPicPr>
            <a:picLocks noChangeAspect="1"/>
          </p:cNvPicPr>
          <p:nvPr/>
        </p:nvPicPr>
        <p:blipFill rotWithShape="1">
          <a:blip r:embed="rId4"/>
          <a:srcRect l="31769" r="30206"/>
          <a:stretch/>
        </p:blipFill>
        <p:spPr>
          <a:xfrm>
            <a:off x="20" y="975"/>
            <a:ext cx="4635988" cy="6858000"/>
          </a:xfrm>
          <a:prstGeom prst="rect">
            <a:avLst/>
          </a:prstGeom>
        </p:spPr>
      </p:pic>
      <p:sp>
        <p:nvSpPr>
          <p:cNvPr id="25" name="Content Placeholder 2">
            <a:extLst>
              <a:ext uri="{FF2B5EF4-FFF2-40B4-BE49-F238E27FC236}">
                <a16:creationId xmlns:a16="http://schemas.microsoft.com/office/drawing/2014/main" id="{A57C5DF7-4A5D-4577-AF8A-0FDE010E5529}"/>
              </a:ext>
            </a:extLst>
          </p:cNvPr>
          <p:cNvSpPr>
            <a:spLocks noGrp="1"/>
          </p:cNvSpPr>
          <p:nvPr>
            <p:ph idx="1"/>
          </p:nvPr>
        </p:nvSpPr>
        <p:spPr>
          <a:xfrm>
            <a:off x="4955458" y="1157590"/>
            <a:ext cx="7087385" cy="5291847"/>
          </a:xfrm>
        </p:spPr>
        <p:txBody>
          <a:bodyPr>
            <a:normAutofit/>
          </a:bodyPr>
          <a:lstStyle/>
          <a:p>
            <a:pPr>
              <a:lnSpc>
                <a:spcPct val="90000"/>
              </a:lnSpc>
            </a:pPr>
            <a:r>
              <a:rPr lang="en-CA" sz="1400" b="1" dirty="0"/>
              <a:t>1. Start with a Minimum Viable Product ( MVP)</a:t>
            </a:r>
          </a:p>
          <a:p>
            <a:pPr>
              <a:lnSpc>
                <a:spcPct val="90000"/>
              </a:lnSpc>
            </a:pPr>
            <a:r>
              <a:rPr lang="en-CA" sz="1400" b="1" dirty="0"/>
              <a:t>This is very vital for early feedback. Also hypotheses could be derived based on the patterns of tracking usage. This step would save the wasted engineering time/efforts. </a:t>
            </a:r>
          </a:p>
          <a:p>
            <a:pPr>
              <a:lnSpc>
                <a:spcPct val="90000"/>
              </a:lnSpc>
            </a:pPr>
            <a:r>
              <a:rPr lang="en-CA" sz="1400" b="1" dirty="0"/>
              <a:t>2. Creating a Product Backlog </a:t>
            </a:r>
          </a:p>
          <a:p>
            <a:pPr>
              <a:lnSpc>
                <a:spcPct val="90000"/>
              </a:lnSpc>
            </a:pPr>
            <a:r>
              <a:rPr lang="en-CA" sz="1400" b="1" dirty="0"/>
              <a:t>Product Managers and Product Owners should maintain 1 full backlog for the whole team. 1 specific backlog lets the Agile coach focus on top priority tasks while, while giving access to all possible contributors to that certain task.</a:t>
            </a:r>
          </a:p>
          <a:p>
            <a:pPr>
              <a:lnSpc>
                <a:spcPct val="90000"/>
              </a:lnSpc>
            </a:pPr>
            <a:r>
              <a:rPr lang="en-CA" sz="1400" b="1" dirty="0"/>
              <a:t>This step prevents miscommunication &amp; further promotes collaboration&amp; information sharing.</a:t>
            </a:r>
          </a:p>
          <a:p>
            <a:pPr>
              <a:lnSpc>
                <a:spcPct val="90000"/>
              </a:lnSpc>
            </a:pPr>
            <a:r>
              <a:rPr lang="en-CA" sz="1400" b="1" dirty="0"/>
              <a:t>3.  Create a Culture of Collaboration </a:t>
            </a:r>
          </a:p>
          <a:p>
            <a:pPr>
              <a:lnSpc>
                <a:spcPct val="90000"/>
              </a:lnSpc>
            </a:pPr>
            <a:r>
              <a:rPr lang="en-CA" sz="1400" b="1" dirty="0"/>
              <a:t>Highly recommended to have the Product Owner,  Developer(s) &amp; Tester(s) to have their specific meetings. PO expresses the business need, developer discussion architecture &amp; implementation, tester examines potential issues, bottlenecks &amp; other potential issues. </a:t>
            </a:r>
          </a:p>
          <a:p>
            <a:pPr>
              <a:lnSpc>
                <a:spcPct val="90000"/>
              </a:lnSpc>
            </a:pPr>
            <a:r>
              <a:rPr lang="en-US" sz="1400" b="1" dirty="0"/>
              <a:t>4.  Using a Large Scale Framework </a:t>
            </a:r>
          </a:p>
          <a:p>
            <a:pPr>
              <a:lnSpc>
                <a:spcPct val="90000"/>
              </a:lnSpc>
            </a:pPr>
            <a:r>
              <a:rPr lang="en-US" sz="1400" b="1" dirty="0"/>
              <a:t>Scaled Agile has 3 main frameworks such as:  Scaled Agile Framework (</a:t>
            </a:r>
            <a:r>
              <a:rPr lang="en-US" sz="1400" b="1" dirty="0" err="1"/>
              <a:t>SAFe</a:t>
            </a:r>
            <a:r>
              <a:rPr lang="en-US" sz="1400" b="1" dirty="0"/>
              <a:t>),  Disciplined Agile Delivery (DAD) and Large Scale Scrum (</a:t>
            </a:r>
            <a:r>
              <a:rPr lang="en-US" sz="1400" b="1" dirty="0" err="1"/>
              <a:t>LeSS</a:t>
            </a:r>
            <a:r>
              <a:rPr lang="en-US" sz="1400" b="1" dirty="0"/>
              <a:t>). Each of these have their own specific uses cases and specialized areas wherein they could function better, and </a:t>
            </a:r>
            <a:r>
              <a:rPr lang="en-US" sz="1400" b="1" dirty="0" err="1"/>
              <a:t>giv</a:t>
            </a:r>
            <a:r>
              <a:rPr lang="en-US" sz="1400" b="1" dirty="0"/>
              <a:t> </a:t>
            </a:r>
            <a:r>
              <a:rPr lang="en-US" sz="1400" b="1" dirty="0" err="1"/>
              <a:t>emazximum</a:t>
            </a:r>
            <a:r>
              <a:rPr lang="en-US" sz="1400" b="1" dirty="0"/>
              <a:t> results.</a:t>
            </a:r>
          </a:p>
          <a:p>
            <a:pPr>
              <a:lnSpc>
                <a:spcPct val="90000"/>
              </a:lnSpc>
            </a:pPr>
            <a:r>
              <a:rPr lang="en-US" sz="1400" b="1" dirty="0"/>
              <a:t>5. Be a Lifelong Learner – it is very imperative for most team members to have a mindset of continuous learning. It pays a LOT (figuratively &amp; literally) to have a keen interest or passion for this type of domain knowledge. </a:t>
            </a:r>
          </a:p>
        </p:txBody>
      </p:sp>
    </p:spTree>
    <p:extLst>
      <p:ext uri="{BB962C8B-B14F-4D97-AF65-F5344CB8AC3E}">
        <p14:creationId xmlns:p14="http://schemas.microsoft.com/office/powerpoint/2010/main" val="4184813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546CE-5B64-4940-879E-C5927AE29062}"/>
              </a:ext>
            </a:extLst>
          </p:cNvPr>
          <p:cNvSpPr>
            <a:spLocks noGrp="1"/>
          </p:cNvSpPr>
          <p:nvPr>
            <p:ph type="title"/>
          </p:nvPr>
        </p:nvSpPr>
        <p:spPr>
          <a:xfrm>
            <a:off x="4955458" y="226244"/>
            <a:ext cx="6593075" cy="1470582"/>
          </a:xfrm>
        </p:spPr>
        <p:txBody>
          <a:bodyPr>
            <a:normAutofit/>
          </a:bodyPr>
          <a:lstStyle/>
          <a:p>
            <a:r>
              <a:rPr lang="en-CA" b="1" dirty="0"/>
              <a:t>Differentiating agile from waterfall method</a:t>
            </a:r>
            <a:endParaRPr lang="en-US" b="1" dirty="0"/>
          </a:p>
        </p:txBody>
      </p:sp>
      <p:pic>
        <p:nvPicPr>
          <p:cNvPr id="7" name="Picture 4">
            <a:extLst>
              <a:ext uri="{FF2B5EF4-FFF2-40B4-BE49-F238E27FC236}">
                <a16:creationId xmlns:a16="http://schemas.microsoft.com/office/drawing/2014/main" id="{07DA87F5-7355-4CD8-B099-3CF1ABF7367C}"/>
              </a:ext>
            </a:extLst>
          </p:cNvPr>
          <p:cNvPicPr>
            <a:picLocks noChangeAspect="1"/>
          </p:cNvPicPr>
          <p:nvPr/>
        </p:nvPicPr>
        <p:blipFill rotWithShape="1">
          <a:blip r:embed="rId4"/>
          <a:srcRect l="34490" r="27485"/>
          <a:stretch/>
        </p:blipFill>
        <p:spPr>
          <a:xfrm>
            <a:off x="20" y="975"/>
            <a:ext cx="4635988" cy="6858000"/>
          </a:xfrm>
          <a:prstGeom prst="rect">
            <a:avLst/>
          </a:prstGeom>
        </p:spPr>
      </p:pic>
      <p:graphicFrame>
        <p:nvGraphicFramePr>
          <p:cNvPr id="3" name="Table 3">
            <a:extLst>
              <a:ext uri="{FF2B5EF4-FFF2-40B4-BE49-F238E27FC236}">
                <a16:creationId xmlns:a16="http://schemas.microsoft.com/office/drawing/2014/main" id="{E1009651-CCB7-4420-AE5C-869B2D25A2AB}"/>
              </a:ext>
            </a:extLst>
          </p:cNvPr>
          <p:cNvGraphicFramePr>
            <a:graphicFrameLocks noGrp="1"/>
          </p:cNvGraphicFramePr>
          <p:nvPr>
            <p:ph idx="1"/>
            <p:extLst>
              <p:ext uri="{D42A27DB-BD31-4B8C-83A1-F6EECF244321}">
                <p14:modId xmlns:p14="http://schemas.microsoft.com/office/powerpoint/2010/main" val="1742481241"/>
              </p:ext>
            </p:extLst>
          </p:nvPr>
        </p:nvGraphicFramePr>
        <p:xfrm>
          <a:off x="3601040" y="1602557"/>
          <a:ext cx="8766927" cy="5140953"/>
        </p:xfrm>
        <a:graphic>
          <a:graphicData uri="http://schemas.openxmlformats.org/drawingml/2006/table">
            <a:tbl>
              <a:tblPr firstRow="1" bandRow="1">
                <a:tableStyleId>{284E427A-3D55-4303-BF80-6455036E1DE7}</a:tableStyleId>
              </a:tblPr>
              <a:tblGrid>
                <a:gridCol w="2922309">
                  <a:extLst>
                    <a:ext uri="{9D8B030D-6E8A-4147-A177-3AD203B41FA5}">
                      <a16:colId xmlns:a16="http://schemas.microsoft.com/office/drawing/2014/main" val="2748160981"/>
                    </a:ext>
                  </a:extLst>
                </a:gridCol>
                <a:gridCol w="2922309">
                  <a:extLst>
                    <a:ext uri="{9D8B030D-6E8A-4147-A177-3AD203B41FA5}">
                      <a16:colId xmlns:a16="http://schemas.microsoft.com/office/drawing/2014/main" val="2050215744"/>
                    </a:ext>
                  </a:extLst>
                </a:gridCol>
                <a:gridCol w="2922309">
                  <a:extLst>
                    <a:ext uri="{9D8B030D-6E8A-4147-A177-3AD203B41FA5}">
                      <a16:colId xmlns:a16="http://schemas.microsoft.com/office/drawing/2014/main" val="1379990447"/>
                    </a:ext>
                  </a:extLst>
                </a:gridCol>
              </a:tblGrid>
              <a:tr h="150311">
                <a:tc>
                  <a:txBody>
                    <a:bodyPr/>
                    <a:lstStyle/>
                    <a:p>
                      <a:endParaRPr lang="en-US" dirty="0"/>
                    </a:p>
                  </a:txBody>
                  <a:tcPr/>
                </a:tc>
                <a:tc>
                  <a:txBody>
                    <a:bodyPr/>
                    <a:lstStyle/>
                    <a:p>
                      <a:r>
                        <a:rPr lang="en-CA" dirty="0"/>
                        <a:t>AGILE </a:t>
                      </a:r>
                      <a:endParaRPr lang="en-US" dirty="0"/>
                    </a:p>
                  </a:txBody>
                  <a:tcPr/>
                </a:tc>
                <a:tc>
                  <a:txBody>
                    <a:bodyPr/>
                    <a:lstStyle/>
                    <a:p>
                      <a:r>
                        <a:rPr lang="en-CA" dirty="0"/>
                        <a:t>WATERFALL</a:t>
                      </a:r>
                      <a:endParaRPr lang="en-US" dirty="0"/>
                    </a:p>
                  </a:txBody>
                  <a:tcPr/>
                </a:tc>
                <a:extLst>
                  <a:ext uri="{0D108BD9-81ED-4DB2-BD59-A6C34878D82A}">
                    <a16:rowId xmlns:a16="http://schemas.microsoft.com/office/drawing/2014/main" val="2214099423"/>
                  </a:ext>
                </a:extLst>
              </a:tr>
              <a:tr h="514280">
                <a:tc>
                  <a:txBody>
                    <a:bodyPr/>
                    <a:lstStyle/>
                    <a:p>
                      <a:r>
                        <a:rPr lang="en-CA" b="1" dirty="0">
                          <a:solidFill>
                            <a:schemeClr val="tx1"/>
                          </a:solidFill>
                        </a:rPr>
                        <a:t>1. PROCESS APPROACH </a:t>
                      </a:r>
                      <a:endParaRPr lang="en-US" b="1" dirty="0">
                        <a:solidFill>
                          <a:schemeClr val="tx1"/>
                        </a:solidFill>
                      </a:endParaRPr>
                    </a:p>
                  </a:txBody>
                  <a:tcPr/>
                </a:tc>
                <a:tc>
                  <a:txBody>
                    <a:bodyPr/>
                    <a:lstStyle/>
                    <a:p>
                      <a:r>
                        <a:rPr lang="en-CA" b="1" dirty="0">
                          <a:solidFill>
                            <a:schemeClr val="tx1"/>
                          </a:solidFill>
                        </a:rPr>
                        <a:t>Very Flexible </a:t>
                      </a:r>
                      <a:endParaRPr lang="en-US" b="1" dirty="0">
                        <a:solidFill>
                          <a:schemeClr val="tx1"/>
                        </a:solidFill>
                      </a:endParaRPr>
                    </a:p>
                  </a:txBody>
                  <a:tcPr/>
                </a:tc>
                <a:tc>
                  <a:txBody>
                    <a:bodyPr/>
                    <a:lstStyle/>
                    <a:p>
                      <a:r>
                        <a:rPr lang="en-CA" b="1" dirty="0">
                          <a:solidFill>
                            <a:schemeClr val="tx1"/>
                          </a:solidFill>
                        </a:rPr>
                        <a:t>Structured, Very Rigid</a:t>
                      </a:r>
                      <a:endParaRPr lang="en-US" b="1" dirty="0">
                        <a:solidFill>
                          <a:schemeClr val="tx1"/>
                        </a:solidFill>
                      </a:endParaRPr>
                    </a:p>
                  </a:txBody>
                  <a:tcPr/>
                </a:tc>
                <a:extLst>
                  <a:ext uri="{0D108BD9-81ED-4DB2-BD59-A6C34878D82A}">
                    <a16:rowId xmlns:a16="http://schemas.microsoft.com/office/drawing/2014/main" val="2281078882"/>
                  </a:ext>
                </a:extLst>
              </a:tr>
              <a:tr h="649568">
                <a:tc>
                  <a:txBody>
                    <a:bodyPr/>
                    <a:lstStyle/>
                    <a:p>
                      <a:r>
                        <a:rPr lang="en-CA" b="1" dirty="0">
                          <a:solidFill>
                            <a:schemeClr val="tx1"/>
                          </a:solidFill>
                        </a:rPr>
                        <a:t>2. ARCHITECTURAL PROCESS</a:t>
                      </a:r>
                      <a:endParaRPr lang="en-US" b="1" dirty="0">
                        <a:solidFill>
                          <a:schemeClr val="tx1"/>
                        </a:solidFill>
                      </a:endParaRPr>
                    </a:p>
                  </a:txBody>
                  <a:tcPr/>
                </a:tc>
                <a:tc>
                  <a:txBody>
                    <a:bodyPr/>
                    <a:lstStyle/>
                    <a:p>
                      <a:r>
                        <a:rPr lang="en-CA" b="1" dirty="0">
                          <a:solidFill>
                            <a:schemeClr val="tx1"/>
                          </a:solidFill>
                        </a:rPr>
                        <a:t>Very Flexible</a:t>
                      </a:r>
                      <a:endParaRPr lang="en-US" b="1" dirty="0">
                        <a:solidFill>
                          <a:schemeClr val="tx1"/>
                        </a:solidFill>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b="1" dirty="0">
                          <a:solidFill>
                            <a:schemeClr val="tx1"/>
                          </a:solidFill>
                        </a:rPr>
                        <a:t>Structured, Very Rigid</a:t>
                      </a:r>
                      <a:endParaRPr lang="en-US" b="1" dirty="0">
                        <a:solidFill>
                          <a:schemeClr val="tx1"/>
                        </a:solidFill>
                      </a:endParaRPr>
                    </a:p>
                    <a:p>
                      <a:endParaRPr lang="en-US" b="1" dirty="0">
                        <a:solidFill>
                          <a:schemeClr val="tx1"/>
                        </a:solidFill>
                      </a:endParaRPr>
                    </a:p>
                  </a:txBody>
                  <a:tcPr/>
                </a:tc>
                <a:extLst>
                  <a:ext uri="{0D108BD9-81ED-4DB2-BD59-A6C34878D82A}">
                    <a16:rowId xmlns:a16="http://schemas.microsoft.com/office/drawing/2014/main" val="3354622039"/>
                  </a:ext>
                </a:extLst>
              </a:tr>
              <a:tr h="649568">
                <a:tc>
                  <a:txBody>
                    <a:bodyPr/>
                    <a:lstStyle/>
                    <a:p>
                      <a:r>
                        <a:rPr lang="en-CA" b="1" dirty="0">
                          <a:solidFill>
                            <a:schemeClr val="tx1"/>
                          </a:solidFill>
                        </a:rPr>
                        <a:t>3. TESTING PHASES</a:t>
                      </a:r>
                      <a:endParaRPr lang="en-US" b="1" dirty="0">
                        <a:solidFill>
                          <a:schemeClr val="tx1"/>
                        </a:solidFill>
                      </a:endParaRPr>
                    </a:p>
                  </a:txBody>
                  <a:tcPr/>
                </a:tc>
                <a:tc>
                  <a:txBody>
                    <a:bodyPr/>
                    <a:lstStyle/>
                    <a:p>
                      <a:r>
                        <a:rPr lang="en-CA" b="1" dirty="0">
                          <a:solidFill>
                            <a:schemeClr val="tx1"/>
                          </a:solidFill>
                        </a:rPr>
                        <a:t>Allows in updates in all phases</a:t>
                      </a:r>
                      <a:endParaRPr lang="en-US" b="1" dirty="0">
                        <a:solidFill>
                          <a:schemeClr val="tx1"/>
                        </a:solidFill>
                      </a:endParaRPr>
                    </a:p>
                  </a:txBody>
                  <a:tcPr/>
                </a:tc>
                <a:tc>
                  <a:txBody>
                    <a:bodyPr/>
                    <a:lstStyle/>
                    <a:p>
                      <a:r>
                        <a:rPr lang="en-CA" b="1" dirty="0">
                          <a:solidFill>
                            <a:schemeClr val="tx1"/>
                          </a:solidFill>
                        </a:rPr>
                        <a:t>Only after the build phase</a:t>
                      </a:r>
                      <a:endParaRPr lang="en-US" b="1" dirty="0">
                        <a:solidFill>
                          <a:schemeClr val="tx1"/>
                        </a:solidFill>
                      </a:endParaRPr>
                    </a:p>
                  </a:txBody>
                  <a:tcPr/>
                </a:tc>
                <a:extLst>
                  <a:ext uri="{0D108BD9-81ED-4DB2-BD59-A6C34878D82A}">
                    <a16:rowId xmlns:a16="http://schemas.microsoft.com/office/drawing/2014/main" val="3934477510"/>
                  </a:ext>
                </a:extLst>
              </a:tr>
              <a:tr h="649568">
                <a:tc>
                  <a:txBody>
                    <a:bodyPr/>
                    <a:lstStyle/>
                    <a:p>
                      <a:r>
                        <a:rPr lang="en-CA" b="1" dirty="0">
                          <a:solidFill>
                            <a:schemeClr val="tx1"/>
                          </a:solidFill>
                        </a:rPr>
                        <a:t>4. DEVELOPMENT CYCLES </a:t>
                      </a:r>
                      <a:endParaRPr lang="en-US" b="1" dirty="0">
                        <a:solidFill>
                          <a:schemeClr val="tx1"/>
                        </a:solidFill>
                      </a:endParaRPr>
                    </a:p>
                  </a:txBody>
                  <a:tcPr/>
                </a:tc>
                <a:tc>
                  <a:txBody>
                    <a:bodyPr/>
                    <a:lstStyle/>
                    <a:p>
                      <a:r>
                        <a:rPr lang="en-CA" b="1" dirty="0">
                          <a:solidFill>
                            <a:schemeClr val="tx1"/>
                          </a:solidFill>
                        </a:rPr>
                        <a:t>Multiple Sprints/ Different Iterations</a:t>
                      </a:r>
                      <a:endParaRPr lang="en-US" b="1" dirty="0">
                        <a:solidFill>
                          <a:schemeClr val="tx1"/>
                        </a:solidFill>
                      </a:endParaRPr>
                    </a:p>
                  </a:txBody>
                  <a:tcPr/>
                </a:tc>
                <a:tc>
                  <a:txBody>
                    <a:bodyPr/>
                    <a:lstStyle/>
                    <a:p>
                      <a:r>
                        <a:rPr lang="en-CA" b="1" dirty="0">
                          <a:solidFill>
                            <a:schemeClr val="tx1"/>
                          </a:solidFill>
                        </a:rPr>
                        <a:t>Only one cycle</a:t>
                      </a:r>
                      <a:endParaRPr lang="en-US" b="1" dirty="0">
                        <a:solidFill>
                          <a:schemeClr val="tx1"/>
                        </a:solidFill>
                      </a:endParaRPr>
                    </a:p>
                  </a:txBody>
                  <a:tcPr/>
                </a:tc>
                <a:extLst>
                  <a:ext uri="{0D108BD9-81ED-4DB2-BD59-A6C34878D82A}">
                    <a16:rowId xmlns:a16="http://schemas.microsoft.com/office/drawing/2014/main" val="3572265962"/>
                  </a:ext>
                </a:extLst>
              </a:tr>
              <a:tr h="649568">
                <a:tc>
                  <a:txBody>
                    <a:bodyPr/>
                    <a:lstStyle/>
                    <a:p>
                      <a:r>
                        <a:rPr lang="en-CA" b="1" dirty="0">
                          <a:solidFill>
                            <a:schemeClr val="tx1"/>
                          </a:solidFill>
                        </a:rPr>
                        <a:t>5. NUMBER OF PHASES</a:t>
                      </a:r>
                      <a:endParaRPr lang="en-US" b="1" dirty="0">
                        <a:solidFill>
                          <a:schemeClr val="tx1"/>
                        </a:solidFill>
                      </a:endParaRPr>
                    </a:p>
                  </a:txBody>
                  <a:tcPr/>
                </a:tc>
                <a:tc>
                  <a:txBody>
                    <a:bodyPr/>
                    <a:lstStyle/>
                    <a:p>
                      <a:r>
                        <a:rPr lang="en-CA" b="1" dirty="0">
                          <a:solidFill>
                            <a:schemeClr val="tx1"/>
                          </a:solidFill>
                        </a:rPr>
                        <a:t>Multiple (depending on needs)</a:t>
                      </a:r>
                      <a:endParaRPr lang="en-US" b="1" dirty="0">
                        <a:solidFill>
                          <a:schemeClr val="tx1"/>
                        </a:solidFill>
                      </a:endParaRPr>
                    </a:p>
                  </a:txBody>
                  <a:tcPr/>
                </a:tc>
                <a:tc>
                  <a:txBody>
                    <a:bodyPr/>
                    <a:lstStyle/>
                    <a:p>
                      <a:r>
                        <a:rPr lang="en-CA" b="1" dirty="0">
                          <a:solidFill>
                            <a:schemeClr val="tx1"/>
                          </a:solidFill>
                        </a:rPr>
                        <a:t>Only one</a:t>
                      </a:r>
                      <a:endParaRPr lang="en-US" b="1" dirty="0">
                        <a:solidFill>
                          <a:schemeClr val="tx1"/>
                        </a:solidFill>
                      </a:endParaRPr>
                    </a:p>
                  </a:txBody>
                  <a:tcPr/>
                </a:tc>
                <a:extLst>
                  <a:ext uri="{0D108BD9-81ED-4DB2-BD59-A6C34878D82A}">
                    <a16:rowId xmlns:a16="http://schemas.microsoft.com/office/drawing/2014/main" val="4195323297"/>
                  </a:ext>
                </a:extLst>
              </a:tr>
              <a:tr h="734686">
                <a:tc>
                  <a:txBody>
                    <a:bodyPr/>
                    <a:lstStyle/>
                    <a:p>
                      <a:r>
                        <a:rPr lang="en-CA" b="1" dirty="0">
                          <a:solidFill>
                            <a:schemeClr val="tx1"/>
                          </a:solidFill>
                        </a:rPr>
                        <a:t>6. STRUCTURE OF DEVELOPMENT</a:t>
                      </a:r>
                      <a:endParaRPr lang="en-US" b="1" dirty="0">
                        <a:solidFill>
                          <a:schemeClr val="tx1"/>
                        </a:solidFill>
                      </a:endParaRPr>
                    </a:p>
                  </a:txBody>
                  <a:tcPr/>
                </a:tc>
                <a:tc>
                  <a:txBody>
                    <a:bodyPr/>
                    <a:lstStyle/>
                    <a:p>
                      <a:r>
                        <a:rPr lang="en-CA" b="1" dirty="0">
                          <a:solidFill>
                            <a:schemeClr val="tx1"/>
                          </a:solidFill>
                        </a:rPr>
                        <a:t>Extremely Flexible</a:t>
                      </a:r>
                      <a:endParaRPr lang="en-US" b="1" dirty="0">
                        <a:solidFill>
                          <a:schemeClr val="tx1"/>
                        </a:solidFill>
                      </a:endParaRPr>
                    </a:p>
                  </a:txBody>
                  <a:tcPr/>
                </a:tc>
                <a:tc>
                  <a:txBody>
                    <a:bodyPr/>
                    <a:lstStyle/>
                    <a:p>
                      <a:r>
                        <a:rPr lang="en-CA" b="1" dirty="0">
                          <a:solidFill>
                            <a:schemeClr val="tx1"/>
                          </a:solidFill>
                        </a:rPr>
                        <a:t>Very strict adherence to step-by-step process</a:t>
                      </a:r>
                      <a:endParaRPr lang="en-US" b="1" dirty="0">
                        <a:solidFill>
                          <a:schemeClr val="tx1"/>
                        </a:solidFill>
                      </a:endParaRPr>
                    </a:p>
                  </a:txBody>
                  <a:tcPr/>
                </a:tc>
                <a:extLst>
                  <a:ext uri="{0D108BD9-81ED-4DB2-BD59-A6C34878D82A}">
                    <a16:rowId xmlns:a16="http://schemas.microsoft.com/office/drawing/2014/main" val="377555009"/>
                  </a:ext>
                </a:extLst>
              </a:tr>
              <a:tr h="927955">
                <a:tc>
                  <a:txBody>
                    <a:bodyPr/>
                    <a:lstStyle/>
                    <a:p>
                      <a:r>
                        <a:rPr lang="en-CA" b="1" dirty="0">
                          <a:solidFill>
                            <a:schemeClr val="tx1"/>
                          </a:solidFill>
                        </a:rPr>
                        <a:t>7. SITUATION IDEAL TO USE</a:t>
                      </a:r>
                      <a:endParaRPr lang="en-US" b="1" dirty="0">
                        <a:solidFill>
                          <a:schemeClr val="tx1"/>
                        </a:solidFill>
                      </a:endParaRPr>
                    </a:p>
                  </a:txBody>
                  <a:tcPr/>
                </a:tc>
                <a:tc>
                  <a:txBody>
                    <a:bodyPr/>
                    <a:lstStyle/>
                    <a:p>
                      <a:r>
                        <a:rPr lang="en-CA" b="1" dirty="0">
                          <a:solidFill>
                            <a:schemeClr val="tx1"/>
                          </a:solidFill>
                        </a:rPr>
                        <a:t>Processes involving constant changes</a:t>
                      </a:r>
                      <a:endParaRPr lang="en-US" b="1" dirty="0">
                        <a:solidFill>
                          <a:schemeClr val="tx1"/>
                        </a:solidFill>
                      </a:endParaRPr>
                    </a:p>
                  </a:txBody>
                  <a:tcPr/>
                </a:tc>
                <a:tc>
                  <a:txBody>
                    <a:bodyPr/>
                    <a:lstStyle/>
                    <a:p>
                      <a:r>
                        <a:rPr lang="en-CA" b="1" dirty="0">
                          <a:solidFill>
                            <a:schemeClr val="tx1"/>
                          </a:solidFill>
                        </a:rPr>
                        <a:t>Projects that have VERY CLEARLY defined set of tasks</a:t>
                      </a:r>
                      <a:endParaRPr lang="en-US" b="1" dirty="0">
                        <a:solidFill>
                          <a:schemeClr val="tx1"/>
                        </a:solidFill>
                      </a:endParaRPr>
                    </a:p>
                  </a:txBody>
                  <a:tcPr/>
                </a:tc>
                <a:extLst>
                  <a:ext uri="{0D108BD9-81ED-4DB2-BD59-A6C34878D82A}">
                    <a16:rowId xmlns:a16="http://schemas.microsoft.com/office/drawing/2014/main" val="3571198015"/>
                  </a:ext>
                </a:extLst>
              </a:tr>
            </a:tbl>
          </a:graphicData>
        </a:graphic>
      </p:graphicFrame>
    </p:spTree>
    <p:extLst>
      <p:ext uri="{BB962C8B-B14F-4D97-AF65-F5344CB8AC3E}">
        <p14:creationId xmlns:p14="http://schemas.microsoft.com/office/powerpoint/2010/main" val="3552827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CFF5BED3-4EE4-425F-A016-C272586B88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D856B4CA-4519-432C-ABFD-F2AE5D70E0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2284214"/>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61D03B64-A2F8-4473-8457-9A6A36B67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84214"/>
          </a:xfrm>
          <a:prstGeom prst="rect">
            <a:avLst/>
          </a:prstGeom>
          <a:blipFill dpi="0" rotWithShape="1">
            <a:blip r:embed="rId3"/>
            <a:srcRect/>
            <a:tile tx="0" ty="0" sx="100000" sy="100000" flip="none" algn="tl"/>
          </a:blip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62" name="Picture 61">
            <a:extLst>
              <a:ext uri="{FF2B5EF4-FFF2-40B4-BE49-F238E27FC236}">
                <a16:creationId xmlns:a16="http://schemas.microsoft.com/office/drawing/2014/main" id="{01C3CE7E-C09F-4DAB-A9B8-00CB40334B3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b="66684"/>
          <a:stretch/>
        </p:blipFill>
        <p:spPr>
          <a:xfrm>
            <a:off x="-3175" y="0"/>
            <a:ext cx="12188825" cy="2284214"/>
          </a:xfrm>
          <a:prstGeom prst="rect">
            <a:avLst/>
          </a:prstGeom>
        </p:spPr>
      </p:pic>
      <p:sp>
        <p:nvSpPr>
          <p:cNvPr id="2" name="Title 1">
            <a:extLst>
              <a:ext uri="{FF2B5EF4-FFF2-40B4-BE49-F238E27FC236}">
                <a16:creationId xmlns:a16="http://schemas.microsoft.com/office/drawing/2014/main" id="{77DB9EA9-59DD-4C9F-84FE-A56A22352585}"/>
              </a:ext>
            </a:extLst>
          </p:cNvPr>
          <p:cNvSpPr>
            <a:spLocks noGrp="1"/>
          </p:cNvSpPr>
          <p:nvPr>
            <p:ph type="title"/>
          </p:nvPr>
        </p:nvSpPr>
        <p:spPr>
          <a:xfrm>
            <a:off x="1028700" y="653142"/>
            <a:ext cx="10131425" cy="1219200"/>
          </a:xfrm>
        </p:spPr>
        <p:txBody>
          <a:bodyPr>
            <a:normAutofit/>
          </a:bodyPr>
          <a:lstStyle/>
          <a:p>
            <a:pPr algn="ctr">
              <a:lnSpc>
                <a:spcPct val="90000"/>
              </a:lnSpc>
              <a:spcAft>
                <a:spcPts val="800"/>
              </a:spcAft>
            </a:pPr>
            <a:r>
              <a:rPr lang="en-US" sz="1400" b="1" u="sng">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Presenting The Agile Manifesto : 4 Values &amp; 12 Principles </a:t>
            </a:r>
            <a:br>
              <a:rPr lang="en-US" sz="1400" b="1" u="sng">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br>
            <a:r>
              <a:rPr lang="en-US" sz="1400" b="1" i="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“It is BETTER to build a SUCCESSFUL PRODUCT than</a:t>
            </a:r>
            <a:br>
              <a:rPr lang="en-US" sz="14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br>
            <a:r>
              <a:rPr lang="en-US" sz="1400" b="1" i="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To build a product SUCCESSFULLY”</a:t>
            </a:r>
            <a:br>
              <a:rPr lang="en-US" sz="14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br>
            <a:br>
              <a:rPr lang="en-US" sz="14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br>
            <a:endParaRPr lang="en-US" sz="1400">
              <a:solidFill>
                <a:srgbClr val="FFFFFF"/>
              </a:solidFill>
            </a:endParaRPr>
          </a:p>
        </p:txBody>
      </p:sp>
      <p:graphicFrame>
        <p:nvGraphicFramePr>
          <p:cNvPr id="40" name="Content Placeholder 2">
            <a:extLst>
              <a:ext uri="{FF2B5EF4-FFF2-40B4-BE49-F238E27FC236}">
                <a16:creationId xmlns:a16="http://schemas.microsoft.com/office/drawing/2014/main" id="{86FE1886-D31F-4CC8-AD0F-F2678ED0C8DE}"/>
              </a:ext>
            </a:extLst>
          </p:cNvPr>
          <p:cNvGraphicFramePr>
            <a:graphicFrameLocks noGrp="1"/>
          </p:cNvGraphicFramePr>
          <p:nvPr>
            <p:ph idx="1"/>
            <p:extLst>
              <p:ext uri="{D42A27DB-BD31-4B8C-83A1-F6EECF244321}">
                <p14:modId xmlns:p14="http://schemas.microsoft.com/office/powerpoint/2010/main" val="1193992629"/>
              </p:ext>
            </p:extLst>
          </p:nvPr>
        </p:nvGraphicFramePr>
        <p:xfrm>
          <a:off x="1028700" y="2284214"/>
          <a:ext cx="10688818" cy="522692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107492221"/>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FF5BED3-4EE4-425F-A016-C272586B88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856B4CA-4519-432C-ABFD-F2AE5D70E0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2284214"/>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1D03B64-A2F8-4473-8457-9A6A36B67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84214"/>
          </a:xfrm>
          <a:prstGeom prst="rect">
            <a:avLst/>
          </a:prstGeom>
          <a:blipFill dpi="0" rotWithShape="1">
            <a:blip r:embed="rId3"/>
            <a:srcRect/>
            <a:tile tx="0" ty="0" sx="100000" sy="100000" flip="none" algn="tl"/>
          </a:blip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01C3CE7E-C09F-4DAB-A9B8-00CB40334B3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b="66684"/>
          <a:stretch/>
        </p:blipFill>
        <p:spPr>
          <a:xfrm>
            <a:off x="-3175" y="0"/>
            <a:ext cx="12188825" cy="2284214"/>
          </a:xfrm>
          <a:prstGeom prst="rect">
            <a:avLst/>
          </a:prstGeom>
        </p:spPr>
      </p:pic>
      <p:sp>
        <p:nvSpPr>
          <p:cNvPr id="2" name="Title 1">
            <a:extLst>
              <a:ext uri="{FF2B5EF4-FFF2-40B4-BE49-F238E27FC236}">
                <a16:creationId xmlns:a16="http://schemas.microsoft.com/office/drawing/2014/main" id="{8CB4A4FF-DD4A-4601-B0D7-729BF4EEBD78}"/>
              </a:ext>
            </a:extLst>
          </p:cNvPr>
          <p:cNvSpPr>
            <a:spLocks noGrp="1"/>
          </p:cNvSpPr>
          <p:nvPr>
            <p:ph type="title"/>
          </p:nvPr>
        </p:nvSpPr>
        <p:spPr>
          <a:xfrm>
            <a:off x="1028700" y="653142"/>
            <a:ext cx="10131425" cy="1219200"/>
          </a:xfrm>
        </p:spPr>
        <p:txBody>
          <a:bodyPr>
            <a:normAutofit/>
          </a:bodyPr>
          <a:lstStyle/>
          <a:p>
            <a:pPr marL="457200" algn="ctr">
              <a:lnSpc>
                <a:spcPct val="90000"/>
              </a:lnSpc>
            </a:pPr>
            <a:br>
              <a:rPr lang="en-US" sz="24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br>
            <a:br>
              <a:rPr lang="en-US" sz="24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br>
            <a:endParaRPr lang="en-US" sz="2400">
              <a:solidFill>
                <a:srgbClr val="FFFFFF"/>
              </a:solidFill>
            </a:endParaRPr>
          </a:p>
        </p:txBody>
      </p:sp>
      <p:graphicFrame>
        <p:nvGraphicFramePr>
          <p:cNvPr id="5" name="Content Placeholder 2">
            <a:extLst>
              <a:ext uri="{FF2B5EF4-FFF2-40B4-BE49-F238E27FC236}">
                <a16:creationId xmlns:a16="http://schemas.microsoft.com/office/drawing/2014/main" id="{4350632D-F322-4BCD-BB6F-A530E52B40F8}"/>
              </a:ext>
            </a:extLst>
          </p:cNvPr>
          <p:cNvGraphicFramePr>
            <a:graphicFrameLocks noGrp="1"/>
          </p:cNvGraphicFramePr>
          <p:nvPr>
            <p:ph idx="1"/>
            <p:extLst>
              <p:ext uri="{D42A27DB-BD31-4B8C-83A1-F6EECF244321}">
                <p14:modId xmlns:p14="http://schemas.microsoft.com/office/powerpoint/2010/main" val="2288389264"/>
              </p:ext>
            </p:extLst>
          </p:nvPr>
        </p:nvGraphicFramePr>
        <p:xfrm>
          <a:off x="1028700" y="2525484"/>
          <a:ext cx="10651110" cy="408270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499014662"/>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6459B-B48A-492A-874C-65D08EB7D022}"/>
              </a:ext>
            </a:extLst>
          </p:cNvPr>
          <p:cNvSpPr>
            <a:spLocks noGrp="1"/>
          </p:cNvSpPr>
          <p:nvPr>
            <p:ph type="title"/>
          </p:nvPr>
        </p:nvSpPr>
        <p:spPr>
          <a:xfrm>
            <a:off x="685801" y="284086"/>
            <a:ext cx="10131425" cy="878889"/>
          </a:xfrm>
        </p:spPr>
        <p:txBody>
          <a:bodyPr>
            <a:normAutofit fontScale="90000"/>
          </a:bodyPr>
          <a:lstStyle/>
          <a:p>
            <a:r>
              <a:rPr lang="en-US" sz="1800" b="1" u="sng" dirty="0">
                <a:effectLst/>
                <a:latin typeface="Calibri" panose="020F0502020204030204" pitchFamily="34" charset="0"/>
                <a:ea typeface="Calibri" panose="020F0502020204030204" pitchFamily="34" charset="0"/>
                <a:cs typeface="Times New Roman" panose="02020603050405020304" pitchFamily="18" charset="0"/>
              </a:rPr>
              <a:t>The Agile Manifesto has 12 main principles  that it lives by. Practitioners of this framework are highly encouraged to utilize these methods in real-life business cases.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C2228244-232E-45E1-8A49-946A07FA0AF3}"/>
              </a:ext>
            </a:extLst>
          </p:cNvPr>
          <p:cNvSpPr>
            <a:spLocks noGrp="1"/>
          </p:cNvSpPr>
          <p:nvPr>
            <p:ph idx="1"/>
          </p:nvPr>
        </p:nvSpPr>
        <p:spPr>
          <a:xfrm>
            <a:off x="685801" y="923278"/>
            <a:ext cx="10131425" cy="5752729"/>
          </a:xfrm>
        </p:spPr>
        <p:txBody>
          <a:bodyPr/>
          <a:lstStyle/>
          <a:p>
            <a:pPr marL="0" indent="0">
              <a:lnSpc>
                <a:spcPct val="107000"/>
              </a:lnSpc>
              <a:spcAft>
                <a:spcPts val="800"/>
              </a:spcAft>
              <a:buNone/>
            </a:pPr>
            <a:r>
              <a:rPr lang="en-US"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sz="1800" b="1" i="1" dirty="0">
                <a:effectLst/>
                <a:latin typeface="Calibri" panose="020F0502020204030204" pitchFamily="34" charset="0"/>
                <a:ea typeface="Calibri" panose="020F0502020204030204" pitchFamily="34" charset="0"/>
                <a:cs typeface="Times New Roman" panose="02020603050405020304" pitchFamily="18" charset="0"/>
              </a:rPr>
              <a:t>‘</a:t>
            </a:r>
            <a:r>
              <a:rPr lang="en-US" sz="1600" b="1" i="1" dirty="0">
                <a:effectLst/>
                <a:latin typeface="Calibri" panose="020F0502020204030204" pitchFamily="34" charset="0"/>
                <a:ea typeface="Calibri" panose="020F0502020204030204" pitchFamily="34" charset="0"/>
                <a:cs typeface="Times New Roman" panose="02020603050405020304" pitchFamily="18" charset="0"/>
              </a:rPr>
              <a:t>Our Highest Priority is to Satisfy the Customer Through Early &amp; Continuous Delivery of Valuable Software.’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At the end of the day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lifecyle</a:t>
            </a:r>
            <a:r>
              <a:rPr lang="en-US" sz="1600" dirty="0">
                <a:effectLst/>
                <a:latin typeface="Calibri" panose="020F0502020204030204" pitchFamily="34" charset="0"/>
                <a:ea typeface="Calibri" panose="020F0502020204030204" pitchFamily="34" charset="0"/>
                <a:cs typeface="Times New Roman" panose="02020603050405020304" pitchFamily="18" charset="0"/>
              </a:rPr>
              <a:t>), what matters is a properly working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Worldvisitz</a:t>
            </a:r>
            <a:r>
              <a:rPr lang="en-US" sz="1600" dirty="0">
                <a:effectLst/>
                <a:latin typeface="Calibri" panose="020F0502020204030204" pitchFamily="34" charset="0"/>
                <a:ea typeface="Calibri" panose="020F0502020204030204" pitchFamily="34" charset="0"/>
                <a:cs typeface="Times New Roman" panose="02020603050405020304" pitchFamily="18" charset="0"/>
              </a:rPr>
              <a:t> Mobile App that is fully functional and integrates with the necessary back end. This is why there is heavy emphasis on early feedbacks and corrections.  </a:t>
            </a:r>
          </a:p>
          <a:p>
            <a:pPr marL="457200">
              <a:lnSpc>
                <a:spcPct val="107000"/>
              </a:lnSpc>
              <a:spcAft>
                <a:spcPts val="800"/>
              </a:spcAft>
            </a:pP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None/>
            </a:pPr>
            <a:r>
              <a:rPr lang="en-US" sz="1600" b="1" i="1" dirty="0">
                <a:effectLst/>
                <a:latin typeface="Calibri" panose="020F0502020204030204" pitchFamily="34" charset="0"/>
                <a:ea typeface="Calibri" panose="020F0502020204030204" pitchFamily="34" charset="0"/>
                <a:cs typeface="Times New Roman" panose="02020603050405020304" pitchFamily="18" charset="0"/>
              </a:rPr>
              <a:t>2. ‘Welcome Changing Requirements, Even Late in Development. Agile Processes Harness Change for the Customer’s Competitive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End users learns more about the end product by having constantly seen the potential app. They also get a ‘feel’ of the end result.</a:t>
            </a:r>
          </a:p>
          <a:p>
            <a:pPr marL="457200">
              <a:lnSpc>
                <a:spcPct val="107000"/>
              </a:lnSpc>
              <a:spcAft>
                <a:spcPts val="800"/>
              </a:spcAft>
            </a:pP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None/>
            </a:pPr>
            <a:r>
              <a:rPr lang="en-US" sz="1600" b="1" i="1" dirty="0">
                <a:effectLst/>
                <a:latin typeface="Calibri" panose="020F0502020204030204" pitchFamily="34" charset="0"/>
                <a:ea typeface="Calibri" panose="020F0502020204030204" pitchFamily="34" charset="0"/>
                <a:cs typeface="Times New Roman" panose="02020603050405020304" pitchFamily="18" charset="0"/>
              </a:rPr>
              <a:t>3. ‘Deliver Working Software Frequently, From A Couple of Weeks to A Couple of Months. With A Preference to the Shorter Timescale.’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Frequent delivery of product is highly encouraged. The more frequent the delivery, it becomes more Agile. Risks are mitigated. We also get faster feedbacks from our stakeholders/customers. This means that changes to the product could be brought in before it’s too late. </a:t>
            </a:r>
          </a:p>
          <a:p>
            <a:pPr marL="171450" indent="0">
              <a:lnSpc>
                <a:spcPct val="107000"/>
              </a:lnSpc>
              <a:spcAft>
                <a:spcPts val="800"/>
              </a:spcAft>
              <a:buNone/>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171450" indent="0">
              <a:lnSpc>
                <a:spcPct val="107000"/>
              </a:lnSpc>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880440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1D360-C2D9-4E83-9B10-667698AB64FC}"/>
              </a:ext>
            </a:extLst>
          </p:cNvPr>
          <p:cNvSpPr>
            <a:spLocks noGrp="1"/>
          </p:cNvSpPr>
          <p:nvPr>
            <p:ph type="title"/>
          </p:nvPr>
        </p:nvSpPr>
        <p:spPr>
          <a:xfrm>
            <a:off x="685801" y="150920"/>
            <a:ext cx="10131425" cy="736847"/>
          </a:xfrm>
        </p:spPr>
        <p:txBody>
          <a:bodyPr>
            <a:normAutofit/>
          </a:bodyPr>
          <a:lstStyle/>
          <a:p>
            <a:r>
              <a:rPr lang="en-CA" sz="1600" b="1" u="sng" dirty="0"/>
              <a:t>Continuation : The 12 principles of agile ( #’s 4 to 6)</a:t>
            </a:r>
            <a:endParaRPr lang="en-US" sz="1600" b="1" u="sng" dirty="0"/>
          </a:p>
        </p:txBody>
      </p:sp>
      <p:sp>
        <p:nvSpPr>
          <p:cNvPr id="3" name="Content Placeholder 2">
            <a:extLst>
              <a:ext uri="{FF2B5EF4-FFF2-40B4-BE49-F238E27FC236}">
                <a16:creationId xmlns:a16="http://schemas.microsoft.com/office/drawing/2014/main" id="{79AB6955-8C62-4B4D-A163-16F87536359C}"/>
              </a:ext>
            </a:extLst>
          </p:cNvPr>
          <p:cNvSpPr>
            <a:spLocks noGrp="1"/>
          </p:cNvSpPr>
          <p:nvPr>
            <p:ph idx="1"/>
          </p:nvPr>
        </p:nvSpPr>
        <p:spPr>
          <a:xfrm>
            <a:off x="685801" y="1509204"/>
            <a:ext cx="10131425" cy="4554245"/>
          </a:xfrm>
        </p:spPr>
        <p:txBody>
          <a:bodyPr>
            <a:normAutofit fontScale="92500" lnSpcReduction="10000"/>
          </a:bodyPr>
          <a:lstStyle/>
          <a:p>
            <a:pPr marL="0" lvl="0" indent="0">
              <a:lnSpc>
                <a:spcPct val="107000"/>
              </a:lnSpc>
              <a:buNone/>
            </a:pPr>
            <a:r>
              <a:rPr lang="en-US" sz="1600" b="1" i="1" dirty="0">
                <a:effectLst/>
                <a:latin typeface="Calibri" panose="020F0502020204030204" pitchFamily="34" charset="0"/>
                <a:ea typeface="Calibri" panose="020F0502020204030204" pitchFamily="34" charset="0"/>
                <a:cs typeface="Times New Roman" panose="02020603050405020304" pitchFamily="18" charset="0"/>
              </a:rPr>
              <a:t>4. ‘Business People &amp; Developers Must Work Together Daily Throughout the Project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Business and technical aspect are at the same page. This also gives the developers &amp; solutions architects ( if applicable) an ‘end users’ view of the product/ prototype. </a:t>
            </a:r>
          </a:p>
          <a:p>
            <a:pPr marL="457200">
              <a:lnSpc>
                <a:spcPct val="107000"/>
              </a:lnSpc>
              <a:spcAft>
                <a:spcPts val="800"/>
              </a:spcAft>
            </a:pP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None/>
            </a:pPr>
            <a:r>
              <a:rPr lang="en-US" sz="1600" b="1" i="1" dirty="0">
                <a:effectLst/>
                <a:latin typeface="Calibri" panose="020F0502020204030204" pitchFamily="34" charset="0"/>
                <a:ea typeface="Calibri" panose="020F0502020204030204" pitchFamily="34" charset="0"/>
                <a:cs typeface="Times New Roman" panose="02020603050405020304" pitchFamily="18" charset="0"/>
              </a:rPr>
              <a:t>5. ‘Build Projects Around Motivated Individuals. Give Them the Environment &amp; Support They Need, and Trust Them to Get the Job Done.’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Motivated staff are highly more likely to get the job done and with BETTER results. A good environment yields superior products. </a:t>
            </a:r>
          </a:p>
          <a:p>
            <a:pPr marL="171450" indent="0">
              <a:lnSpc>
                <a:spcPct val="107000"/>
              </a:lnSpc>
              <a:spcAft>
                <a:spcPts val="800"/>
              </a:spcAft>
              <a:buNone/>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171450" indent="0">
              <a:lnSpc>
                <a:spcPct val="107000"/>
              </a:lnSpc>
              <a:spcAft>
                <a:spcPts val="800"/>
              </a:spcAft>
              <a:buNone/>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None/>
            </a:pPr>
            <a:r>
              <a:rPr lang="en-US" sz="1600" b="1" i="1" dirty="0">
                <a:effectLst/>
                <a:latin typeface="Calibri" panose="020F0502020204030204" pitchFamily="34" charset="0"/>
                <a:ea typeface="Calibri" panose="020F0502020204030204" pitchFamily="34" charset="0"/>
                <a:cs typeface="Times New Roman" panose="02020603050405020304" pitchFamily="18" charset="0"/>
              </a:rPr>
              <a:t>6. ‘The Most Efficient &amp; Effective Method of Conveying Information to &amp; Within A </a:t>
            </a:r>
            <a:r>
              <a:rPr lang="en-US" sz="1600" b="1" i="1" dirty="0" err="1">
                <a:effectLst/>
                <a:latin typeface="Calibri" panose="020F0502020204030204" pitchFamily="34" charset="0"/>
                <a:ea typeface="Calibri" panose="020F0502020204030204" pitchFamily="34" charset="0"/>
                <a:cs typeface="Times New Roman" panose="02020603050405020304" pitchFamily="18" charset="0"/>
              </a:rPr>
              <a:t>Dev’t</a:t>
            </a:r>
            <a:r>
              <a:rPr lang="en-US" sz="1600" b="1" i="1" dirty="0">
                <a:effectLst/>
                <a:latin typeface="Calibri" panose="020F0502020204030204" pitchFamily="34" charset="0"/>
                <a:ea typeface="Calibri" panose="020F0502020204030204" pitchFamily="34" charset="0"/>
                <a:cs typeface="Times New Roman" panose="02020603050405020304" pitchFamily="18" charset="0"/>
              </a:rPr>
              <a:t> Team is Face-to-Face Communication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Written communications and memos are usually filled with ambiguity. It sometimes causes confusion too. Face to face (if non remote nor non distributed) makes product development faster and more precise. If face to face is not possible, as what is happening with our current COVID-19 globally, then tools like Slack, Zoom/Skype/Google Hangouts and JIRA would make this possible.</a:t>
            </a:r>
          </a:p>
          <a:p>
            <a:pPr marL="457200">
              <a:lnSpc>
                <a:spcPct val="107000"/>
              </a:lnSpc>
              <a:spcAft>
                <a:spcPts val="80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171450" indent="0">
              <a:lnSpc>
                <a:spcPct val="107000"/>
              </a:lnSpc>
              <a:spcAft>
                <a:spcPts val="800"/>
              </a:spcAft>
              <a:buNone/>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067484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E8C8E-64E7-4D01-83F5-C14BD1F04341}"/>
              </a:ext>
            </a:extLst>
          </p:cNvPr>
          <p:cNvSpPr>
            <a:spLocks noGrp="1"/>
          </p:cNvSpPr>
          <p:nvPr>
            <p:ph type="title"/>
          </p:nvPr>
        </p:nvSpPr>
        <p:spPr>
          <a:xfrm>
            <a:off x="685801" y="177553"/>
            <a:ext cx="10131425" cy="568171"/>
          </a:xfrm>
        </p:spPr>
        <p:txBody>
          <a:bodyPr>
            <a:normAutofit/>
          </a:bodyPr>
          <a:lstStyle/>
          <a:p>
            <a:r>
              <a:rPr lang="en-CA" sz="2800" b="1" u="sng" dirty="0"/>
              <a:t>CONTINUATION: 12 PRINCIPLES OF AGILE (#S 7 TO 9)</a:t>
            </a:r>
            <a:endParaRPr lang="en-US" sz="2800" b="1" u="sng" dirty="0"/>
          </a:p>
        </p:txBody>
      </p:sp>
      <p:sp>
        <p:nvSpPr>
          <p:cNvPr id="3" name="Content Placeholder 2">
            <a:extLst>
              <a:ext uri="{FF2B5EF4-FFF2-40B4-BE49-F238E27FC236}">
                <a16:creationId xmlns:a16="http://schemas.microsoft.com/office/drawing/2014/main" id="{8FBCDA69-08B3-4494-B7D2-A0148A4A5E02}"/>
              </a:ext>
            </a:extLst>
          </p:cNvPr>
          <p:cNvSpPr>
            <a:spLocks noGrp="1"/>
          </p:cNvSpPr>
          <p:nvPr>
            <p:ph idx="1"/>
          </p:nvPr>
        </p:nvSpPr>
        <p:spPr>
          <a:xfrm>
            <a:off x="685801" y="905522"/>
            <a:ext cx="10131425" cy="5504155"/>
          </a:xfrm>
        </p:spPr>
        <p:txBody>
          <a:bodyPr>
            <a:normAutofit lnSpcReduction="10000"/>
          </a:bodyPr>
          <a:lstStyle/>
          <a:p>
            <a:pPr marL="0" lvl="0" indent="0">
              <a:lnSpc>
                <a:spcPct val="107000"/>
              </a:lnSpc>
              <a:buNone/>
            </a:pPr>
            <a:r>
              <a:rPr lang="en-US" sz="1600" b="1" i="1" dirty="0">
                <a:effectLst/>
                <a:latin typeface="Calibri" panose="020F0502020204030204" pitchFamily="34" charset="0"/>
                <a:ea typeface="Calibri" panose="020F0502020204030204" pitchFamily="34" charset="0"/>
                <a:cs typeface="Times New Roman" panose="02020603050405020304" pitchFamily="18" charset="0"/>
              </a:rPr>
              <a:t>7. ‘Working Software is the Primary Measure of Progress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US" sz="1600" dirty="0">
                <a:effectLst/>
                <a:latin typeface="Calibri" panose="020F0502020204030204" pitchFamily="34" charset="0"/>
                <a:ea typeface="Calibri" panose="020F0502020204030204" pitchFamily="34" charset="0"/>
                <a:cs typeface="Times New Roman" panose="02020603050405020304" pitchFamily="18" charset="0"/>
              </a:rPr>
              <a:t>Measurement of the product’s over-all improvement should be based on the actual working software. Agile emphasis that: </a:t>
            </a:r>
          </a:p>
          <a:p>
            <a:pPr marL="457200">
              <a:lnSpc>
                <a:spcPct val="107000"/>
              </a:lnSpc>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A software is not finished when it is successfully tested &amp; delivered, it is finished when it is tested &amp; accepted by the end user.</a:t>
            </a:r>
          </a:p>
          <a:p>
            <a:pPr marL="171450" indent="0">
              <a:lnSpc>
                <a:spcPct val="107000"/>
              </a:lnSpc>
              <a:spcAft>
                <a:spcPts val="800"/>
              </a:spcAft>
              <a:buNone/>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None/>
            </a:pPr>
            <a:r>
              <a:rPr lang="en-US" sz="1600" b="1" i="1" dirty="0">
                <a:effectLst/>
                <a:latin typeface="Calibri" panose="020F0502020204030204" pitchFamily="34" charset="0"/>
                <a:ea typeface="Calibri" panose="020F0502020204030204" pitchFamily="34" charset="0"/>
                <a:cs typeface="Times New Roman" panose="02020603050405020304" pitchFamily="18" charset="0"/>
              </a:rPr>
              <a:t>8. ‘Agile Processes Promote Sustainable Development . The Sponsors, Developers &amp; Users Should Be Able to Maintain a Constant Pace Indefinitely.’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Sustainable development should have a decent pace, just like ‘running a marathon’. Agile emphasizes that this is NOT a sprint. A team should not exhaust their efforts and energies right away. Our team at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Worldvisitz</a:t>
            </a:r>
            <a:r>
              <a:rPr lang="en-US" sz="1600" dirty="0">
                <a:effectLst/>
                <a:latin typeface="Calibri" panose="020F0502020204030204" pitchFamily="34" charset="0"/>
                <a:ea typeface="Calibri" panose="020F0502020204030204" pitchFamily="34" charset="0"/>
                <a:cs typeface="Times New Roman" panose="02020603050405020304" pitchFamily="18" charset="0"/>
              </a:rPr>
              <a:t> should be open and be able to endure the process on a longer timeframe.</a:t>
            </a:r>
          </a:p>
          <a:p>
            <a:pPr marL="171450" indent="0">
              <a:lnSpc>
                <a:spcPct val="107000"/>
              </a:lnSpc>
              <a:spcAft>
                <a:spcPts val="800"/>
              </a:spcAft>
              <a:buNone/>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None/>
            </a:pPr>
            <a:r>
              <a:rPr lang="en-US" sz="1600" b="1" i="1" dirty="0">
                <a:effectLst/>
                <a:latin typeface="Calibri" panose="020F0502020204030204" pitchFamily="34" charset="0"/>
                <a:ea typeface="Calibri" panose="020F0502020204030204" pitchFamily="34" charset="0"/>
                <a:cs typeface="Times New Roman" panose="02020603050405020304" pitchFamily="18" charset="0"/>
              </a:rPr>
              <a:t>9. ‘Continuous Attention to Technical Excellence &amp; Good Design Enhances Agility.’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Our team should be very observant of proper design principles and practices. This is what brings ‘craftsmanship’ into fruition. </a:t>
            </a:r>
          </a:p>
          <a:p>
            <a:pPr marL="171450" indent="0">
              <a:lnSpc>
                <a:spcPct val="107000"/>
              </a:lnSpc>
              <a:spcAft>
                <a:spcPts val="800"/>
              </a:spcAft>
              <a:buNone/>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600" dirty="0"/>
          </a:p>
        </p:txBody>
      </p:sp>
    </p:spTree>
    <p:extLst>
      <p:ext uri="{BB962C8B-B14F-4D97-AF65-F5344CB8AC3E}">
        <p14:creationId xmlns:p14="http://schemas.microsoft.com/office/powerpoint/2010/main" val="3911062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DD2B1-61C1-4F87-97F8-9996D134CC3C}"/>
              </a:ext>
            </a:extLst>
          </p:cNvPr>
          <p:cNvSpPr>
            <a:spLocks noGrp="1"/>
          </p:cNvSpPr>
          <p:nvPr>
            <p:ph type="title"/>
          </p:nvPr>
        </p:nvSpPr>
        <p:spPr>
          <a:xfrm>
            <a:off x="685801" y="319596"/>
            <a:ext cx="10131425" cy="887767"/>
          </a:xfrm>
        </p:spPr>
        <p:txBody>
          <a:bodyPr>
            <a:normAutofit/>
          </a:bodyPr>
          <a:lstStyle/>
          <a:p>
            <a:r>
              <a:rPr lang="en-CA" sz="2800" dirty="0"/>
              <a:t>CONTINUATION: 12 PRINCIPLES OF AGILE: #S 10 TO 12</a:t>
            </a:r>
            <a:endParaRPr lang="en-US" sz="2800" dirty="0"/>
          </a:p>
        </p:txBody>
      </p:sp>
      <p:sp>
        <p:nvSpPr>
          <p:cNvPr id="3" name="Content Placeholder 2">
            <a:extLst>
              <a:ext uri="{FF2B5EF4-FFF2-40B4-BE49-F238E27FC236}">
                <a16:creationId xmlns:a16="http://schemas.microsoft.com/office/drawing/2014/main" id="{00A707C4-53A0-4E22-ADB7-1F9EFFA93FC2}"/>
              </a:ext>
            </a:extLst>
          </p:cNvPr>
          <p:cNvSpPr>
            <a:spLocks noGrp="1"/>
          </p:cNvSpPr>
          <p:nvPr>
            <p:ph idx="1"/>
          </p:nvPr>
        </p:nvSpPr>
        <p:spPr>
          <a:xfrm>
            <a:off x="685801" y="1127464"/>
            <a:ext cx="10131425" cy="5291091"/>
          </a:xfrm>
        </p:spPr>
        <p:txBody>
          <a:bodyPr>
            <a:normAutofit fontScale="92500" lnSpcReduction="20000"/>
          </a:bodyPr>
          <a:lstStyle/>
          <a:p>
            <a:pPr marL="171450" indent="0">
              <a:lnSpc>
                <a:spcPct val="107000"/>
              </a:lnSpc>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None/>
            </a:pPr>
            <a:r>
              <a:rPr lang="en-US" sz="1700" b="1" i="1" dirty="0">
                <a:effectLst/>
                <a:latin typeface="Calibri" panose="020F0502020204030204" pitchFamily="34" charset="0"/>
                <a:ea typeface="Calibri" panose="020F0502020204030204" pitchFamily="34" charset="0"/>
                <a:cs typeface="Times New Roman" panose="02020603050405020304" pitchFamily="18" charset="0"/>
              </a:rPr>
              <a:t>10. ‘SIMPLICITY -- &gt; The Art of Maximizing the Amount of Work Not Done – Is Essential.’</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US" sz="1700" dirty="0">
                <a:effectLst/>
                <a:latin typeface="Calibri" panose="020F0502020204030204" pitchFamily="34" charset="0"/>
                <a:ea typeface="Calibri" panose="020F0502020204030204" pitchFamily="34" charset="0"/>
                <a:cs typeface="Times New Roman" panose="02020603050405020304" pitchFamily="18" charset="0"/>
              </a:rPr>
              <a:t>It is highly imperative to keep the process simple. Overly complex code and frameworks would eventually cause confusion. It is much better to have a simple product/ app that lives up to the expectations and serves the customers needs. Contrast this with a product/app that tries to do ‘everything’ but fails in most parts; if not all.</a:t>
            </a:r>
          </a:p>
          <a:p>
            <a:pPr marL="171450" indent="0">
              <a:lnSpc>
                <a:spcPct val="107000"/>
              </a:lnSpc>
              <a:buNone/>
            </a:pP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None/>
            </a:pPr>
            <a:r>
              <a:rPr lang="en-US" sz="1700" b="1" i="1" dirty="0">
                <a:effectLst/>
                <a:latin typeface="Calibri" panose="020F0502020204030204" pitchFamily="34" charset="0"/>
                <a:ea typeface="Calibri" panose="020F0502020204030204" pitchFamily="34" charset="0"/>
                <a:cs typeface="Times New Roman" panose="02020603050405020304" pitchFamily="18" charset="0"/>
              </a:rPr>
              <a:t>11. ‘The Best Architectures, Requirements &amp; Designs Emerge from Self-Organizing Teams.’</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US" sz="1700" dirty="0">
                <a:effectLst/>
                <a:latin typeface="Calibri" panose="020F0502020204030204" pitchFamily="34" charset="0"/>
                <a:ea typeface="Calibri" panose="020F0502020204030204" pitchFamily="34" charset="0"/>
                <a:cs typeface="Times New Roman" panose="02020603050405020304" pitchFamily="18" charset="0"/>
              </a:rPr>
              <a:t>This states that our team should manage associated responsibilities &amp; timelines.  Self organizing teams are highly recommended to have a ‘mentor’ ( this person could be 1 of the existing team members).  Collaboration, teamwork, competency, motivation, regular growth and commitment are highly encouraged. </a:t>
            </a:r>
          </a:p>
          <a:p>
            <a:pPr marL="171450" indent="0">
              <a:lnSpc>
                <a:spcPct val="107000"/>
              </a:lnSpc>
              <a:buNone/>
            </a:pP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p>
            <a:pPr marL="171450" indent="0">
              <a:lnSpc>
                <a:spcPct val="107000"/>
              </a:lnSpc>
              <a:buNone/>
            </a:pP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None/>
            </a:pPr>
            <a:r>
              <a:rPr lang="en-US" sz="1700" b="1" i="1" dirty="0">
                <a:effectLst/>
                <a:latin typeface="Calibri" panose="020F0502020204030204" pitchFamily="34" charset="0"/>
                <a:ea typeface="Calibri" panose="020F0502020204030204" pitchFamily="34" charset="0"/>
                <a:cs typeface="Times New Roman" panose="02020603050405020304" pitchFamily="18" charset="0"/>
              </a:rPr>
              <a:t>12. ‘At Regular Intervals, the Team Reflects on How To Become More Effective, Then Tunes &amp; Adjusts Its Behavior Accordingly.’</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US" sz="1700" dirty="0">
                <a:effectLst/>
                <a:latin typeface="Calibri" panose="020F0502020204030204" pitchFamily="34" charset="0"/>
                <a:ea typeface="Calibri" panose="020F0502020204030204" pitchFamily="34" charset="0"/>
                <a:cs typeface="Times New Roman" panose="02020603050405020304" pitchFamily="18" charset="0"/>
              </a:rPr>
              <a:t>Continuous Improvement and productivity is highly encouraged. Agile believes that when a team behaves accordingly and is observant to changes and possible improvements, then the team becomes more effective. Productivity is relatively increased. </a:t>
            </a:r>
          </a:p>
          <a:p>
            <a:endParaRPr lang="en-US" sz="1400" dirty="0"/>
          </a:p>
        </p:txBody>
      </p:sp>
    </p:spTree>
    <p:extLst>
      <p:ext uri="{BB962C8B-B14F-4D97-AF65-F5344CB8AC3E}">
        <p14:creationId xmlns:p14="http://schemas.microsoft.com/office/powerpoint/2010/main" val="24584657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4578</Words>
  <Application>Microsoft Office PowerPoint</Application>
  <PresentationFormat>Widescreen</PresentationFormat>
  <Paragraphs>307</Paragraphs>
  <Slides>20</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Symbol</vt:lpstr>
      <vt:lpstr>Celestial</vt:lpstr>
      <vt:lpstr>World visitz – Selling the leadership team </vt:lpstr>
      <vt:lpstr>How agile benefits an organization</vt:lpstr>
      <vt:lpstr>Differentiating agile from waterfall method</vt:lpstr>
      <vt:lpstr>Presenting The Agile Manifesto : 4 Values &amp; 12 Principles  “It is BETTER to build a SUCCESSFUL PRODUCT than To build a product SUCCESSFULLY”  </vt:lpstr>
      <vt:lpstr>  </vt:lpstr>
      <vt:lpstr>The Agile Manifesto has 12 main principles  that it lives by. Practitioners of this framework are highly encouraged to utilize these methods in real-life business cases.  </vt:lpstr>
      <vt:lpstr>Continuation : The 12 principles of agile ( #’s 4 to 6)</vt:lpstr>
      <vt:lpstr>CONTINUATION: 12 PRINCIPLES OF AGILE (#S 7 TO 9)</vt:lpstr>
      <vt:lpstr>CONTINUATION: 12 PRINCIPLES OF AGILE: #S 10 TO 12</vt:lpstr>
      <vt:lpstr>PART 2:  THE OPTIMAL AGILE FRAMEWORK FOR WORLDVISITZ (scrum, Kanban &amp;  xp)</vt:lpstr>
      <vt:lpstr>Scrum events &amp; artifacts</vt:lpstr>
      <vt:lpstr>SCRUM ARTIFACTS</vt:lpstr>
      <vt:lpstr>KANBAN – WORKFLOW FOR MANAGING, IMPROVING &amp; DEFINING SERVICES THAT DELIVER KNOWLEDGE WORK </vt:lpstr>
      <vt:lpstr>Kanban principles 3 and 4</vt:lpstr>
      <vt:lpstr>Extreme programming (xp)</vt:lpstr>
      <vt:lpstr>Extreme programming (xp) – my recommendation</vt:lpstr>
      <vt:lpstr>A Deeper Look into xp framework</vt:lpstr>
      <vt:lpstr>Continuation: a deeper look into xp</vt:lpstr>
      <vt:lpstr>How agile (xp) solves worldvisitz’ issues &amp; business challenges</vt:lpstr>
      <vt:lpstr>Bonus: scaling agile -&gt; a quick 5 step overview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World visitz – Selling the leadership team </dc:title>
  <dc:creator>Frederick Zoreta</dc:creator>
  <cp:lastModifiedBy>Frederick Zoreta</cp:lastModifiedBy>
  <cp:revision>1</cp:revision>
  <dcterms:created xsi:type="dcterms:W3CDTF">2020-11-17T03:37:23Z</dcterms:created>
  <dcterms:modified xsi:type="dcterms:W3CDTF">2020-11-17T03:38:58Z</dcterms:modified>
</cp:coreProperties>
</file>