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726" autoAdjust="0"/>
  </p:normalViewPr>
  <p:slideViewPr>
    <p:cSldViewPr snapToGrid="0">
      <p:cViewPr varScale="1">
        <p:scale>
          <a:sx n="92" d="100"/>
          <a:sy n="92" d="100"/>
        </p:scale>
        <p:origin x="27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C0D55A-EB7A-F661-E3C4-34448F8A71B2}"/>
              </a:ext>
            </a:extLst>
          </p:cNvPr>
          <p:cNvSpPr txBox="1"/>
          <p:nvPr userDrawn="1"/>
        </p:nvSpPr>
        <p:spPr>
          <a:xfrm>
            <a:off x="11002346" y="6686934"/>
            <a:ext cx="1784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IVAN GALATI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862F2-02E1-2603-2CAA-6210404D0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497212"/>
            <a:ext cx="8791575" cy="67844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La shell Linux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17A515-7F8E-DC08-FE80-ECA083B70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131" y="1329611"/>
            <a:ext cx="4450701" cy="419877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Utilizziamo il comando «</a:t>
            </a:r>
            <a:r>
              <a:rPr lang="it-IT" b="1" dirty="0">
                <a:solidFill>
                  <a:srgbClr val="FFC000"/>
                </a:solidFill>
              </a:rPr>
              <a:t>top</a:t>
            </a: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» per controllare i processi attivi in cui possiamo notare diversi parametri tra cui i tre di nostro interesse:</a:t>
            </a:r>
          </a:p>
          <a:p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- </a:t>
            </a:r>
            <a:r>
              <a:rPr lang="it-IT" b="1" dirty="0">
                <a:solidFill>
                  <a:srgbClr val="FFC000"/>
                </a:solidFill>
              </a:rPr>
              <a:t>PID</a:t>
            </a: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it-IT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numero identificativo assegnato a ciascun processo;</a:t>
            </a:r>
          </a:p>
          <a:p>
            <a:r>
              <a:rPr lang="it-IT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- </a:t>
            </a:r>
            <a:r>
              <a:rPr lang="it-IT" b="1" i="0" dirty="0">
                <a:solidFill>
                  <a:srgbClr val="FFC000"/>
                </a:solidFill>
                <a:effectLst/>
              </a:rPr>
              <a:t>User</a:t>
            </a:r>
            <a:r>
              <a:rPr lang="it-IT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: l'utente del sistema che ha avviato il processo;</a:t>
            </a:r>
          </a:p>
          <a:p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- </a:t>
            </a:r>
            <a:r>
              <a:rPr lang="it-IT" b="1" dirty="0">
                <a:solidFill>
                  <a:srgbClr val="FFC000"/>
                </a:solidFill>
              </a:rPr>
              <a:t>Command</a:t>
            </a: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it-IT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il comando che ha generato il processo.</a:t>
            </a:r>
          </a:p>
        </p:txBody>
      </p:sp>
      <p:pic>
        <p:nvPicPr>
          <p:cNvPr id="5" name="Immagine 4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3D234B28-EADB-DA2A-43FB-31396618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223" y="1410165"/>
            <a:ext cx="5221241" cy="40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5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862F2-02E1-2603-2CAA-6210404D0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497212"/>
            <a:ext cx="8791575" cy="67844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La shell Linux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17A515-7F8E-DC08-FE80-ECA083B70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130" y="1653848"/>
            <a:ext cx="4450701" cy="163752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Utilizziamo il comando 	 «</a:t>
            </a:r>
            <a:r>
              <a:rPr lang="it-IT" b="1" dirty="0">
                <a:solidFill>
                  <a:srgbClr val="FFC000"/>
                </a:solidFill>
              </a:rPr>
              <a:t>top | grep ‘‘root’’</a:t>
            </a: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» per filtrare e visualizzare solo i processi avviati da </a:t>
            </a:r>
            <a:r>
              <a:rPr lang="it-IT" b="1" dirty="0">
                <a:solidFill>
                  <a:srgbClr val="FFC000"/>
                </a:solidFill>
              </a:rPr>
              <a:t>root</a:t>
            </a:r>
            <a:r>
              <a:rPr lang="it-IT" dirty="0">
                <a:solidFill>
                  <a:srgbClr val="FFC000"/>
                </a:solidFill>
              </a:rPr>
              <a:t> </a:t>
            </a:r>
            <a:endParaRPr lang="it-IT" b="0" i="0" dirty="0">
              <a:solidFill>
                <a:srgbClr val="FFC000"/>
              </a:solidFill>
              <a:effectLst/>
            </a:endParaRP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863EE95-9C6D-D7D9-5269-6E1595C6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832" y="1329611"/>
            <a:ext cx="5651474" cy="2402634"/>
          </a:xfrm>
          <a:prstGeom prst="rect">
            <a:avLst/>
          </a:pr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3AAB0717-60A2-C0D5-DF10-4F7DDF6211A1}"/>
              </a:ext>
            </a:extLst>
          </p:cNvPr>
          <p:cNvSpPr txBox="1">
            <a:spLocks/>
          </p:cNvSpPr>
          <p:nvPr/>
        </p:nvSpPr>
        <p:spPr>
          <a:xfrm>
            <a:off x="1838130" y="4485690"/>
            <a:ext cx="4450701" cy="1637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Facciamo lo stesso, Utilizzando il comando «</a:t>
            </a:r>
            <a:r>
              <a:rPr lang="it-IT" b="1" dirty="0">
                <a:solidFill>
                  <a:srgbClr val="FFC000"/>
                </a:solidFill>
              </a:rPr>
              <a:t>top | grep ‘‘</a:t>
            </a:r>
            <a:r>
              <a:rPr lang="it-IT" b="1" dirty="0" err="1">
                <a:solidFill>
                  <a:srgbClr val="FFC000"/>
                </a:solidFill>
              </a:rPr>
              <a:t>ivan</a:t>
            </a:r>
            <a:r>
              <a:rPr lang="it-IT" b="1" dirty="0">
                <a:solidFill>
                  <a:srgbClr val="FFC000"/>
                </a:solidFill>
              </a:rPr>
              <a:t>’’</a:t>
            </a: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» per filtrare e visualizzare solo i processi avviati dall’</a:t>
            </a:r>
            <a:r>
              <a:rPr lang="it-IT" b="1" dirty="0">
                <a:solidFill>
                  <a:srgbClr val="FFC000"/>
                </a:solidFill>
              </a:rPr>
              <a:t>utente</a:t>
            </a:r>
          </a:p>
        </p:txBody>
      </p:sp>
      <p:pic>
        <p:nvPicPr>
          <p:cNvPr id="9" name="Immagine 8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957BF54-6756-882F-AB21-664E71FD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32" y="3886199"/>
            <a:ext cx="5651474" cy="28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862F2-02E1-2603-2CAA-6210404D0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497212"/>
            <a:ext cx="8791575" cy="67844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La shell Linux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17A515-7F8E-DC08-FE80-ECA083B70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372" y="1546319"/>
            <a:ext cx="4450701" cy="2761861"/>
          </a:xfrm>
        </p:spPr>
        <p:txBody>
          <a:bodyPr>
            <a:normAutofit lnSpcReduction="10000"/>
          </a:bodyPr>
          <a:lstStyle/>
          <a:p>
            <a:r>
              <a:rPr lang="it-IT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Creiamo sul desktop una nuova directory chiamata «</a:t>
            </a:r>
            <a:r>
              <a:rPr lang="it-IT" b="1" i="0" dirty="0" err="1">
                <a:solidFill>
                  <a:srgbClr val="FFC000"/>
                </a:solidFill>
                <a:effectLst/>
              </a:rPr>
              <a:t>Epicode_Lab</a:t>
            </a:r>
            <a:r>
              <a:rPr lang="it-IT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» ed al suo interno creiamo il file «</a:t>
            </a:r>
            <a:r>
              <a:rPr lang="it-IT" b="1" i="0" dirty="0">
                <a:solidFill>
                  <a:srgbClr val="FFC000"/>
                </a:solidFill>
                <a:effectLst/>
              </a:rPr>
              <a:t>Esercizio.txt</a:t>
            </a:r>
            <a:r>
              <a:rPr lang="it-IT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» Modificandolo con l’editor di testo «</a:t>
            </a:r>
            <a:r>
              <a:rPr lang="it-IT" b="1" i="0" dirty="0">
                <a:solidFill>
                  <a:srgbClr val="FFC000"/>
                </a:solidFill>
                <a:effectLst/>
              </a:rPr>
              <a:t>nano</a:t>
            </a:r>
            <a:r>
              <a:rPr lang="it-IT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» ed inserendo a nostro piacimento una frase, in questo caso «hello world»</a:t>
            </a:r>
          </a:p>
        </p:txBody>
      </p:sp>
      <p:pic>
        <p:nvPicPr>
          <p:cNvPr id="6" name="Immagine 5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E337590E-8539-09A7-C266-584FC222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073" y="1189653"/>
            <a:ext cx="4465595" cy="3475195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19F96F0-A8C5-1A91-E4E5-0128E6594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073" y="5088636"/>
            <a:ext cx="3894157" cy="1028789"/>
          </a:xfrm>
          <a:prstGeom prst="rect">
            <a:avLst/>
          </a:prstGeom>
        </p:spPr>
      </p:pic>
      <p:sp>
        <p:nvSpPr>
          <p:cNvPr id="11" name="Sottotitolo 2">
            <a:extLst>
              <a:ext uri="{FF2B5EF4-FFF2-40B4-BE49-F238E27FC236}">
                <a16:creationId xmlns:a16="http://schemas.microsoft.com/office/drawing/2014/main" id="{E012B4EB-4590-DC48-A18A-C5C1F4B5DE88}"/>
              </a:ext>
            </a:extLst>
          </p:cNvPr>
          <p:cNvSpPr txBox="1">
            <a:spLocks/>
          </p:cNvSpPr>
          <p:nvPr/>
        </p:nvSpPr>
        <p:spPr>
          <a:xfrm>
            <a:off x="2013372" y="4530011"/>
            <a:ext cx="4450701" cy="2146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Andiamo poi a leggere il file.txt tramite terminale col comando «</a:t>
            </a:r>
            <a:r>
              <a:rPr lang="it-IT" b="1" dirty="0" err="1">
                <a:solidFill>
                  <a:srgbClr val="FFC000"/>
                </a:solidFill>
              </a:rPr>
              <a:t>cat</a:t>
            </a: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».</a:t>
            </a:r>
          </a:p>
          <a:p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Successivamente controlliamo i permessi del file col comando	     «</a:t>
            </a:r>
            <a:r>
              <a:rPr lang="it-IT" b="1" dirty="0">
                <a:solidFill>
                  <a:srgbClr val="FFC000"/>
                </a:solidFill>
              </a:rPr>
              <a:t>ls –la</a:t>
            </a: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77655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862F2-02E1-2603-2CAA-6210404D0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497212"/>
            <a:ext cx="8791575" cy="67844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La shell Linux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17A515-7F8E-DC08-FE80-ECA083B70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4114" y="4410729"/>
            <a:ext cx="4201885" cy="121764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Creiamo un nuovo utente utilizzando il comando «</a:t>
            </a:r>
            <a:r>
              <a:rPr lang="it-IT" b="1" dirty="0">
                <a:solidFill>
                  <a:srgbClr val="FFC000"/>
                </a:solidFill>
              </a:rPr>
              <a:t>sudo adduser</a:t>
            </a: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»</a:t>
            </a:r>
            <a:endParaRPr lang="it-IT" b="0" i="0" dirty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Immagine 5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0B88A033-30AE-2899-8F09-C351CE9B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678316"/>
            <a:ext cx="5723116" cy="2682472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00264FD-DD4E-E0C3-AA2B-E75DA1695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73253"/>
            <a:ext cx="4046571" cy="1272650"/>
          </a:xfrm>
          <a:prstGeom prst="rect">
            <a:avLst/>
          </a:prstGeom>
        </p:spPr>
      </p:pic>
      <p:sp>
        <p:nvSpPr>
          <p:cNvPr id="11" name="Sottotitolo 2">
            <a:extLst>
              <a:ext uri="{FF2B5EF4-FFF2-40B4-BE49-F238E27FC236}">
                <a16:creationId xmlns:a16="http://schemas.microsoft.com/office/drawing/2014/main" id="{7B1ED1B1-0FD7-782C-2983-CD1D841D7908}"/>
              </a:ext>
            </a:extLst>
          </p:cNvPr>
          <p:cNvSpPr txBox="1">
            <a:spLocks/>
          </p:cNvSpPr>
          <p:nvPr/>
        </p:nvSpPr>
        <p:spPr>
          <a:xfrm>
            <a:off x="1700212" y="1451957"/>
            <a:ext cx="4304521" cy="1950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cap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MODIFICHIAMO I </a:t>
            </a:r>
            <a:r>
              <a:rPr lang="it-IT" b="1" cap="none" dirty="0">
                <a:solidFill>
                  <a:srgbClr val="FFC000"/>
                </a:solidFill>
              </a:rPr>
              <a:t>PRIVILEGI</a:t>
            </a:r>
            <a:r>
              <a:rPr lang="it-IT" cap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DEL FILE COL COMANDO «</a:t>
            </a:r>
            <a:r>
              <a:rPr lang="it-IT" b="1" cap="none" dirty="0">
                <a:solidFill>
                  <a:srgbClr val="FFC000"/>
                </a:solidFill>
              </a:rPr>
              <a:t>CHMOD</a:t>
            </a:r>
            <a:r>
              <a:rPr lang="it-IT" cap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» IN MODO TALE CHE L’UTENTE CORRENTE ABBIA TUTTI I PRIVILEGI «</a:t>
            </a:r>
            <a:r>
              <a:rPr lang="it-IT" b="1" cap="none" dirty="0">
                <a:solidFill>
                  <a:srgbClr val="FFC000"/>
                </a:solidFill>
              </a:rPr>
              <a:t>R</a:t>
            </a:r>
            <a:r>
              <a:rPr lang="it-IT" cap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it-IT" b="1" cap="none" dirty="0">
                <a:solidFill>
                  <a:srgbClr val="FFC000"/>
                </a:solidFill>
              </a:rPr>
              <a:t>W</a:t>
            </a:r>
            <a:r>
              <a:rPr lang="it-IT" cap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it-IT" b="1" cap="none" dirty="0">
                <a:solidFill>
                  <a:srgbClr val="FFC000"/>
                </a:solidFill>
              </a:rPr>
              <a:t>X</a:t>
            </a:r>
            <a:r>
              <a:rPr lang="it-IT" cap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», IL GRUPPO «</a:t>
            </a:r>
            <a:r>
              <a:rPr lang="it-IT" b="1" cap="none" dirty="0">
                <a:solidFill>
                  <a:srgbClr val="FFC000"/>
                </a:solidFill>
              </a:rPr>
              <a:t>R</a:t>
            </a:r>
            <a:r>
              <a:rPr lang="it-IT" cap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it-IT" b="1" cap="none" dirty="0">
                <a:solidFill>
                  <a:srgbClr val="FFC000"/>
                </a:solidFill>
              </a:rPr>
              <a:t>W</a:t>
            </a:r>
            <a:r>
              <a:rPr lang="it-IT" cap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», GLI ALTRI UTENTI SOLO LETTURA «</a:t>
            </a:r>
            <a:r>
              <a:rPr lang="it-IT" b="1" cap="none" dirty="0">
                <a:solidFill>
                  <a:srgbClr val="FFC000"/>
                </a:solidFill>
              </a:rPr>
              <a:t>R</a:t>
            </a:r>
            <a:r>
              <a:rPr lang="it-IT" cap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0768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862F2-02E1-2603-2CAA-6210404D0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497212"/>
            <a:ext cx="8791575" cy="67844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La shell Linux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17A515-7F8E-DC08-FE80-ECA083B70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478" y="4410728"/>
            <a:ext cx="4304521" cy="195006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Cambiamo utente con il comando «</a:t>
            </a:r>
            <a:r>
              <a:rPr lang="it-IT" b="1" dirty="0">
                <a:solidFill>
                  <a:srgbClr val="FFC000"/>
                </a:solidFill>
              </a:rPr>
              <a:t>su</a:t>
            </a: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» e Proviamo ad aprire in lettura il file.txt, notando come non ci sia concesso, riportandoci il messaggio d’errore ‘‘</a:t>
            </a:r>
            <a:r>
              <a:rPr lang="it-IT" b="1" dirty="0">
                <a:solidFill>
                  <a:srgbClr val="FFC000"/>
                </a:solidFill>
              </a:rPr>
              <a:t>Permission Denied</a:t>
            </a:r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’’</a:t>
            </a:r>
            <a:endParaRPr lang="it-IT" b="0" i="0" dirty="0"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7B1ED1B1-0FD7-782C-2983-CD1D841D7908}"/>
              </a:ext>
            </a:extLst>
          </p:cNvPr>
          <p:cNvSpPr txBox="1">
            <a:spLocks/>
          </p:cNvSpPr>
          <p:nvPr/>
        </p:nvSpPr>
        <p:spPr>
          <a:xfrm>
            <a:off x="1700212" y="1451957"/>
            <a:ext cx="4304521" cy="1217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cap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 L’UTENTE ATTUALE CAMBIAMO I PRIVILEGI DEL FILE .TXT IN MODO CHE ALTRI UTENTI NON POSSANO LEGGERLO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60FF756B-867F-D8B3-DD93-C79DD78587FF}"/>
              </a:ext>
            </a:extLst>
          </p:cNvPr>
          <p:cNvSpPr txBox="1">
            <a:spLocks/>
          </p:cNvSpPr>
          <p:nvPr/>
        </p:nvSpPr>
        <p:spPr>
          <a:xfrm>
            <a:off x="1700212" y="2916783"/>
            <a:ext cx="4201885" cy="80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Spostiamo il file nella directory di root «</a:t>
            </a:r>
            <a:r>
              <a:rPr lang="it-IT" sz="1900" b="1" dirty="0">
                <a:solidFill>
                  <a:srgbClr val="FFC000"/>
                </a:solidFill>
              </a:rPr>
              <a:t>/</a:t>
            </a:r>
            <a:r>
              <a:rPr lang="it-IT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» col comando «</a:t>
            </a:r>
            <a:r>
              <a:rPr lang="it-IT" sz="1900" b="1" dirty="0">
                <a:solidFill>
                  <a:srgbClr val="FFC000"/>
                </a:solidFill>
              </a:rPr>
              <a:t>Mv</a:t>
            </a:r>
            <a:r>
              <a:rPr lang="it-IT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»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BD945E7-9F63-83DC-575D-824758AE7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336202"/>
            <a:ext cx="5662151" cy="1470787"/>
          </a:xfrm>
          <a:prstGeom prst="rect">
            <a:avLst/>
          </a:prstGeom>
        </p:spPr>
      </p:pic>
      <p:pic>
        <p:nvPicPr>
          <p:cNvPr id="10" name="Immagine 9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F4D9A07C-08D3-35A6-A987-F87AE66EB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881627"/>
            <a:ext cx="4630258" cy="7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862F2-02E1-2603-2CAA-6210404D0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497212"/>
            <a:ext cx="8791575" cy="67844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La shell Linux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17A515-7F8E-DC08-FE80-ECA083B70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2749" y="4044107"/>
            <a:ext cx="4304521" cy="19500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Infine, </a:t>
            </a:r>
            <a:r>
              <a:rPr lang="it-IT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Aprendo il file.txt, possiamo notare come quest’ultimo sia solo leggibile, riportandoci l’avviso ‘‘</a:t>
            </a:r>
            <a:r>
              <a:rPr lang="it-IT" b="1" i="0" dirty="0">
                <a:solidFill>
                  <a:srgbClr val="FFC000"/>
                </a:solidFill>
                <a:effectLst/>
              </a:rPr>
              <a:t>File </a:t>
            </a:r>
            <a:r>
              <a:rPr lang="it-IT" b="1" i="0" dirty="0" err="1">
                <a:solidFill>
                  <a:srgbClr val="FFC000"/>
                </a:solidFill>
                <a:effectLst/>
              </a:rPr>
              <a:t>is</a:t>
            </a:r>
            <a:r>
              <a:rPr lang="it-IT" b="1" i="0" dirty="0">
                <a:solidFill>
                  <a:srgbClr val="FFC000"/>
                </a:solidFill>
                <a:effectLst/>
              </a:rPr>
              <a:t> </a:t>
            </a:r>
            <a:r>
              <a:rPr lang="it-IT" b="1" i="0" dirty="0" err="1">
                <a:solidFill>
                  <a:srgbClr val="FFC000"/>
                </a:solidFill>
                <a:effectLst/>
              </a:rPr>
              <a:t>unwritable</a:t>
            </a:r>
            <a:r>
              <a:rPr lang="it-IT" b="0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’’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7B1ED1B1-0FD7-782C-2983-CD1D841D7908}"/>
              </a:ext>
            </a:extLst>
          </p:cNvPr>
          <p:cNvSpPr txBox="1">
            <a:spLocks/>
          </p:cNvSpPr>
          <p:nvPr/>
        </p:nvSpPr>
        <p:spPr>
          <a:xfrm>
            <a:off x="1882749" y="1413291"/>
            <a:ext cx="4304521" cy="162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cap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MODIFICHIAMO I PERMESSI DEL FILE.TXT PER FARE IN MODO CHE IL NUOVO UTENTE POSSA LEGGERLO E TESTIAMO COL COMANDO «</a:t>
            </a:r>
            <a:r>
              <a:rPr lang="it-IT" b="1" cap="none" dirty="0">
                <a:solidFill>
                  <a:srgbClr val="FFC000"/>
                </a:solidFill>
              </a:rPr>
              <a:t>CAT</a:t>
            </a:r>
            <a:r>
              <a:rPr lang="it-IT" cap="none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» </a:t>
            </a:r>
          </a:p>
        </p:txBody>
      </p:sp>
      <p:pic>
        <p:nvPicPr>
          <p:cNvPr id="5" name="Immagine 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997F2ABB-0920-C094-EE37-CFCB4C4D7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70" y="1175657"/>
            <a:ext cx="3525898" cy="2102412"/>
          </a:xfrm>
          <a:prstGeom prst="rect">
            <a:avLst/>
          </a:prstGeom>
        </p:spPr>
      </p:pic>
      <p:pic>
        <p:nvPicPr>
          <p:cNvPr id="9" name="Immagine 8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48249FB0-356D-BDFC-FA62-ED120C1D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70" y="3429000"/>
            <a:ext cx="3991244" cy="318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46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{2D4C9ADA-60F6-41EA-A71C-98DBC683E23F}tf04033919</Template>
  <TotalTime>79</TotalTime>
  <Words>363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La shell Linux</vt:lpstr>
      <vt:lpstr>La shell Linux</vt:lpstr>
      <vt:lpstr>La shell Linux</vt:lpstr>
      <vt:lpstr>La shell Linux</vt:lpstr>
      <vt:lpstr>La shell Linux</vt:lpstr>
      <vt:lpstr>La shell 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shell Linux</dc:title>
  <dc:creator>Ivan Galati</dc:creator>
  <cp:lastModifiedBy>Ivan Galati</cp:lastModifiedBy>
  <cp:revision>2</cp:revision>
  <dcterms:created xsi:type="dcterms:W3CDTF">2023-10-03T13:08:03Z</dcterms:created>
  <dcterms:modified xsi:type="dcterms:W3CDTF">2023-10-03T14:29:32Z</dcterms:modified>
</cp:coreProperties>
</file>