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E56FC-BD84-8B42-26C5-7E5905177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954" y="254666"/>
            <a:ext cx="9508562" cy="885876"/>
          </a:xfrm>
        </p:spPr>
        <p:txBody>
          <a:bodyPr>
            <a:normAutofit fontScale="90000"/>
          </a:bodyPr>
          <a:lstStyle/>
          <a:p>
            <a:r>
              <a:rPr lang="it-IT" dirty="0"/>
              <a:t>Imparare i </a:t>
            </a:r>
            <a:r>
              <a:rPr lang="it-IT" dirty="0">
                <a:solidFill>
                  <a:srgbClr val="FFC000"/>
                </a:solidFill>
              </a:rPr>
              <a:t>Comandi linux</a:t>
            </a:r>
            <a:r>
              <a:rPr lang="it-IT" dirty="0"/>
              <a:t> giocando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776" y="2580479"/>
            <a:ext cx="4127024" cy="232945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Oggi impareremo alcuni comandi della shell di Linux tramite il gioco «</a:t>
            </a:r>
            <a:r>
              <a:rPr lang="it-IT" dirty="0">
                <a:solidFill>
                  <a:srgbClr val="FFC000"/>
                </a:solidFill>
              </a:rPr>
              <a:t>GameShell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».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Il nostro obiettivo sarà raggiungere il decimo livello.</a:t>
            </a:r>
          </a:p>
        </p:txBody>
      </p:sp>
      <p:pic>
        <p:nvPicPr>
          <p:cNvPr id="5" name="Immagine 4" descr="Immagine che contiene testo, Carattere, design, grafica&#10;&#10;Descrizione generata automaticamente">
            <a:extLst>
              <a:ext uri="{FF2B5EF4-FFF2-40B4-BE49-F238E27FC236}">
                <a16:creationId xmlns:a16="http://schemas.microsoft.com/office/drawing/2014/main" id="{05315FBD-B8B5-A283-2A47-460BBAC7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013" y="1635586"/>
            <a:ext cx="4287326" cy="44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07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570550"/>
            <a:ext cx="4091865" cy="1769527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la nona missione: Alcuni ragni sono riusciti a </a:t>
            </a:r>
            <a:r>
              <a:rPr lang="it-IT" dirty="0">
                <a:solidFill>
                  <a:srgbClr val="FFC000"/>
                </a:solidFill>
              </a:rPr>
              <a:t>nascondersi</a:t>
            </a:r>
            <a:r>
              <a:rPr lang="it-IT" dirty="0">
                <a:solidFill>
                  <a:schemeClr val="tx1"/>
                </a:solidFill>
              </a:rPr>
              <a:t>, dobbiamo liberarci anche di loro.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8" y="3160070"/>
            <a:ext cx="4209852" cy="267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In questo caso notiamo come per interagire con gli elementi nascosti dobbiamo digitare un punto «</a:t>
            </a:r>
            <a:r>
              <a:rPr lang="it-IT" dirty="0">
                <a:solidFill>
                  <a:srgbClr val="FFC000"/>
                </a:solidFill>
              </a:rPr>
              <a:t>.</a:t>
            </a:r>
            <a:r>
              <a:rPr lang="it-IT" dirty="0">
                <a:solidFill>
                  <a:schemeClr val="tx1"/>
                </a:solidFill>
              </a:rPr>
              <a:t>» prima della selezione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4598533"/>
            <a:ext cx="4016568" cy="117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missione è stata completata o meno.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5BE8CDE-9316-4B83-1375-047AD3134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25"/>
          <a:stretch/>
        </p:blipFill>
        <p:spPr>
          <a:xfrm>
            <a:off x="6096001" y="719919"/>
            <a:ext cx="5720080" cy="1470787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78D0DC0-48BB-AC78-143F-65AF3B4F8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67"/>
          <a:stretch/>
        </p:blipFill>
        <p:spPr>
          <a:xfrm>
            <a:off x="6096000" y="2939333"/>
            <a:ext cx="5953760" cy="3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6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570550"/>
            <a:ext cx="4091865" cy="1769527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l’Ultima missione: contraffare i quattro stendardi presenti nella sala grande del castello.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8" y="2939333"/>
            <a:ext cx="4209852" cy="305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In questo caso troviamo un nuovo comando: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cp</a:t>
            </a:r>
            <a:r>
              <a:rPr lang="it-IT" dirty="0">
                <a:solidFill>
                  <a:schemeClr val="tx1"/>
                </a:solidFill>
              </a:rPr>
              <a:t>»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: ci permette creare una copia dei file selezionati.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4598533"/>
            <a:ext cx="4016568" cy="1177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nostra ultima missione è stata un successo!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6AAE67E-16D2-FA27-E977-A98055F2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53" t="-39" r="3856" b="39"/>
          <a:stretch/>
        </p:blipFill>
        <p:spPr>
          <a:xfrm>
            <a:off x="5755518" y="598587"/>
            <a:ext cx="6147044" cy="14860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2744466-C729-E212-B0E4-8B3468A23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90"/>
          <a:stretch/>
        </p:blipFill>
        <p:spPr>
          <a:xfrm>
            <a:off x="5755517" y="188591"/>
            <a:ext cx="6147043" cy="1486029"/>
          </a:xfrm>
          <a:prstGeom prst="rect">
            <a:avLst/>
          </a:prstGeom>
        </p:spPr>
      </p:pic>
      <p:pic>
        <p:nvPicPr>
          <p:cNvPr id="17" name="Immagine 1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7063B04-AD8D-C4F9-8463-7E39F0EE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17" y="3429000"/>
            <a:ext cx="6147043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891" y="978011"/>
            <a:ext cx="4758888" cy="245098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b="0" i="0" dirty="0">
                <a:solidFill>
                  <a:schemeClr val="tx1"/>
                </a:solidFill>
                <a:effectLst/>
              </a:rPr>
              <a:t>Affascinati da questo gioco testuale, ci si rende conto che c’è ancora molto da esplorare</a:t>
            </a:r>
            <a:r>
              <a:rPr lang="it-IT" dirty="0">
                <a:solidFill>
                  <a:schemeClr val="tx1"/>
                </a:solidFill>
              </a:rPr>
              <a:t>.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b="0" i="0" dirty="0">
                <a:solidFill>
                  <a:schemeClr val="tx1"/>
                </a:solidFill>
                <a:effectLst/>
              </a:rPr>
              <a:t>per motivi di </a:t>
            </a:r>
            <a:r>
              <a:rPr lang="it-IT" b="0" i="0" dirty="0">
                <a:solidFill>
                  <a:srgbClr val="FFC000"/>
                </a:solidFill>
                <a:effectLst/>
              </a:rPr>
              <a:t>ricerca approfondita</a:t>
            </a:r>
            <a:r>
              <a:rPr lang="it-IT" b="0" i="0" dirty="0">
                <a:solidFill>
                  <a:schemeClr val="tx1"/>
                </a:solidFill>
                <a:effectLst/>
              </a:rPr>
              <a:t>, è necessario rimanere e giocare un altro paio di livelli... o forse anche di più!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15ED0C-D1DC-F2B3-8C4F-A5E2B525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79" y="4014465"/>
            <a:ext cx="7609511" cy="9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8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238728"/>
            <a:ext cx="4209852" cy="186572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Iniziamo digitando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la nostra prima missione: raggiungere la torre del castello.</a:t>
            </a:r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F659B787-E362-140F-D54F-3576C0432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56" y="238728"/>
            <a:ext cx="5326503" cy="1865725"/>
          </a:xfrm>
          <a:prstGeom prst="rect">
            <a:avLst/>
          </a:prstGeom>
        </p:spPr>
      </p:pic>
      <p:pic>
        <p:nvPicPr>
          <p:cNvPr id="8" name="Immagine 7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0FFCE92F-5841-87BD-B6E7-DF966661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55" y="2204217"/>
            <a:ext cx="5326503" cy="2674852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8" y="2204217"/>
            <a:ext cx="4209852" cy="2674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Qui utilizziamo diversi comandi per raggiungere l’obiettivo: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it-IT" dirty="0">
                <a:solidFill>
                  <a:srgbClr val="FFC000"/>
                </a:solidFill>
              </a:rPr>
              <a:t>pwd</a:t>
            </a:r>
            <a:r>
              <a:rPr lang="it-IT" dirty="0">
                <a:solidFill>
                  <a:schemeClr val="tx1"/>
                </a:solidFill>
              </a:rPr>
              <a:t>»: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mostra il percorso della posizione attuale;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it-IT" dirty="0">
                <a:solidFill>
                  <a:srgbClr val="FFC000"/>
                </a:solidFill>
              </a:rPr>
              <a:t>ls</a:t>
            </a:r>
            <a:r>
              <a:rPr lang="it-IT" dirty="0">
                <a:solidFill>
                  <a:schemeClr val="tx1"/>
                </a:solidFill>
              </a:rPr>
              <a:t>»: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mostra tutti i file in una cartella;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it-IT" dirty="0">
                <a:solidFill>
                  <a:srgbClr val="FFC000"/>
                </a:solidFill>
              </a:rPr>
              <a:t>cd</a:t>
            </a:r>
            <a:r>
              <a:rPr lang="it-IT" dirty="0">
                <a:solidFill>
                  <a:schemeClr val="tx1"/>
                </a:solidFill>
              </a:rPr>
              <a:t>»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it-IT" b="0" i="0" dirty="0">
                <a:solidFill>
                  <a:schemeClr val="tx1"/>
                </a:solidFill>
                <a:effectLst/>
              </a:rPr>
              <a:t>ci sposta da una cartella all’altra.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4" name="Immagine 13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E50B278F-8BDC-CEDA-7855-639B3A720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23" y="5093638"/>
            <a:ext cx="5320735" cy="947989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4978833"/>
            <a:ext cx="4209852" cy="117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missione è stata completata o meno.</a:t>
            </a:r>
          </a:p>
        </p:txBody>
      </p:sp>
    </p:spTree>
    <p:extLst>
      <p:ext uri="{BB962C8B-B14F-4D97-AF65-F5344CB8AC3E}">
        <p14:creationId xmlns:p14="http://schemas.microsoft.com/office/powerpoint/2010/main" val="6442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570549"/>
            <a:ext cx="4209852" cy="163987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la seconda missione: Raggiungere il sotterraneo del castello.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8" y="3147462"/>
            <a:ext cx="4209852" cy="267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Qui utilizziamo gli stessi comandi della missione precedente: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it-IT" dirty="0">
                <a:solidFill>
                  <a:srgbClr val="FFC000"/>
                </a:solidFill>
              </a:rPr>
              <a:t>cd</a:t>
            </a:r>
            <a:r>
              <a:rPr lang="it-IT" dirty="0">
                <a:solidFill>
                  <a:schemeClr val="tx1"/>
                </a:solidFill>
              </a:rPr>
              <a:t>»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it-IT" b="0" i="0" dirty="0">
                <a:solidFill>
                  <a:schemeClr val="tx1"/>
                </a:solidFill>
                <a:effectLst/>
              </a:rPr>
              <a:t>ci sposta da una cartella all’altra.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4978833"/>
            <a:ext cx="4209852" cy="117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missione è stata completata o meno.</a:t>
            </a:r>
          </a:p>
        </p:txBody>
      </p:sp>
      <p:pic>
        <p:nvPicPr>
          <p:cNvPr id="4" name="Immagine 3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310C9DB0-5635-4852-7D9E-4A82F6B0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75" y="564339"/>
            <a:ext cx="4633556" cy="1639878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5BE2CFC-28C0-25EF-2927-39FED68ED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80" y="3223669"/>
            <a:ext cx="4701947" cy="29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570549"/>
            <a:ext cx="4209852" cy="1639878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la terza missione: Tornare al punto di partenza e raggiungere la stanza del trono utilizzando unicamente due comandi.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8" y="2911513"/>
            <a:ext cx="4209852" cy="267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In questo caso utilizziamo 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it-IT" dirty="0">
                <a:solidFill>
                  <a:srgbClr val="FFC000"/>
                </a:solidFill>
              </a:rPr>
              <a:t>cd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» per tornare al punto di partenza e poi «</a:t>
            </a:r>
            <a:r>
              <a:rPr lang="it-IT" dirty="0">
                <a:solidFill>
                  <a:srgbClr val="FFC000"/>
                </a:solidFill>
              </a:rPr>
              <a:t>cd ../..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» per spostarci in più cartelle in una sola riga di comando.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4720920"/>
            <a:ext cx="4209852" cy="117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missione è stata completata o meno.</a:t>
            </a:r>
          </a:p>
        </p:txBody>
      </p:sp>
      <p:pic>
        <p:nvPicPr>
          <p:cNvPr id="5" name="Immagine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53E9301D-4840-5333-334D-979EED3A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53" y="570549"/>
            <a:ext cx="5535127" cy="1639878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DD032664-CD29-5D6F-2180-A90B7E1A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3" y="3512224"/>
            <a:ext cx="5535127" cy="16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2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570549"/>
            <a:ext cx="4209852" cy="1639878"/>
          </a:xfrm>
        </p:spPr>
        <p:txBody>
          <a:bodyPr>
            <a:normAutofit fontScale="92500"/>
          </a:bodyPr>
          <a:lstStyle/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la quarta missione: costruire una capanna nella foresta e creare una cassa nella capanna.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8" y="2911513"/>
            <a:ext cx="4209852" cy="267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In questo caso troviamo un nuovo comando: 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mkdir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»: per creare una cartella «</a:t>
            </a:r>
            <a:r>
              <a:rPr lang="it-IT" dirty="0" err="1">
                <a:solidFill>
                  <a:schemeClr val="tx1">
                    <a:lumMod val="95000"/>
                  </a:schemeClr>
                </a:solidFill>
              </a:rPr>
              <a:t>hut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» ed una sottocartella «</a:t>
            </a:r>
            <a:r>
              <a:rPr lang="it-IT" dirty="0" err="1">
                <a:solidFill>
                  <a:schemeClr val="tx1">
                    <a:lumMod val="95000"/>
                  </a:schemeClr>
                </a:solidFill>
              </a:rPr>
              <a:t>chest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».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4720920"/>
            <a:ext cx="4209852" cy="117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missione è stata completata o meno.</a:t>
            </a:r>
          </a:p>
        </p:txBody>
      </p:sp>
      <p:pic>
        <p:nvPicPr>
          <p:cNvPr id="4" name="Immagine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0C77F0D0-30A0-CC58-55A9-C645CA34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512" y="776111"/>
            <a:ext cx="5650408" cy="1228754"/>
          </a:xfrm>
          <a:prstGeom prst="rect">
            <a:avLst/>
          </a:prstGeom>
        </p:spPr>
      </p:pic>
      <p:pic>
        <p:nvPicPr>
          <p:cNvPr id="7" name="Immagine 6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2491EA1F-113D-CC1F-777A-8DAC6CFA6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83" y="2400207"/>
            <a:ext cx="4671465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570549"/>
            <a:ext cx="4209852" cy="163987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la quinta missione: Tornare nel sotterraneo e «fare fuori» tutti i ragni.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8" y="2911513"/>
            <a:ext cx="4209852" cy="267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In questo caso troviamo un nuovo comando: 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it-IT" dirty="0" err="1">
                <a:solidFill>
                  <a:srgbClr val="FFC000"/>
                </a:solidFill>
              </a:rPr>
              <a:t>rm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»: per rimuovere uno o più file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E selezioniamo tutti i ragni.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4720920"/>
            <a:ext cx="4209852" cy="117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missione è stata completata o meno.</a:t>
            </a:r>
          </a:p>
        </p:txBody>
      </p:sp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B356F52-5B87-6D4A-F1AE-D719E122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76" y="501324"/>
            <a:ext cx="4763155" cy="1812699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EBE8699-BBD6-981A-AD6E-454A2918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76" y="2911513"/>
            <a:ext cx="476315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3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570550"/>
            <a:ext cx="4209852" cy="1767702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la sesta missione: collezionare tutte le monete  nel giardino e lasciarle nella nostra cassa.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8" y="2911513"/>
            <a:ext cx="4209852" cy="267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In questo caso troviamo due nuovi comandi: 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it-IT" dirty="0">
                <a:solidFill>
                  <a:srgbClr val="FFC000"/>
                </a:solidFill>
              </a:rPr>
              <a:t>mv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»: per spostare uno o più file da una directory ad un’altra.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«</a:t>
            </a:r>
            <a:r>
              <a:rPr lang="it-IT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~</a:t>
            </a:r>
            <a:r>
              <a:rPr lang="it-IT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»: </a:t>
            </a:r>
            <a:r>
              <a:rPr lang="it-IT" b="0" i="0" dirty="0">
                <a:solidFill>
                  <a:schemeClr val="tx1"/>
                </a:solidFill>
                <a:effectLst/>
              </a:rPr>
              <a:t>ci facilita l'inserimento di un path, abbreviando alla directory iniziale.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5406164"/>
            <a:ext cx="4209852" cy="117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missione è stata completata o meno.</a:t>
            </a:r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E1BB10E5-2949-3ED8-97E7-1A84F355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912" y="726628"/>
            <a:ext cx="5997784" cy="1455546"/>
          </a:xfrm>
          <a:prstGeom prst="rect">
            <a:avLst/>
          </a:prstGeom>
        </p:spPr>
      </p:pic>
      <p:pic>
        <p:nvPicPr>
          <p:cNvPr id="9" name="Immagine 8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DCFACC9C-8370-AF68-9D1A-1FE1A199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24" y="2946490"/>
            <a:ext cx="5296359" cy="34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6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570550"/>
            <a:ext cx="4209852" cy="1767702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la settima missione: collezionare tutte le monete  </a:t>
            </a:r>
            <a:r>
              <a:rPr lang="it-IT" dirty="0">
                <a:solidFill>
                  <a:srgbClr val="FFC000"/>
                </a:solidFill>
              </a:rPr>
              <a:t>Nascoste</a:t>
            </a:r>
            <a:r>
              <a:rPr lang="it-IT" dirty="0">
                <a:solidFill>
                  <a:schemeClr val="tx1"/>
                </a:solidFill>
              </a:rPr>
              <a:t> nel giardino e lasciarle nella nostra cassa.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8" y="2911513"/>
            <a:ext cx="4209852" cy="267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In questo caso troviamo un nuovo comando: 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«</a:t>
            </a:r>
            <a:r>
              <a:rPr lang="it-IT" dirty="0">
                <a:solidFill>
                  <a:srgbClr val="FFC000"/>
                </a:solidFill>
              </a:rPr>
              <a:t>ls -a</a:t>
            </a:r>
            <a:r>
              <a:rPr lang="it-IT" dirty="0">
                <a:solidFill>
                  <a:schemeClr val="tx1">
                    <a:lumMod val="95000"/>
                  </a:schemeClr>
                </a:solidFill>
              </a:rPr>
              <a:t>»: per vedere tutti i file presenti in una directory, inclusi quelli nascosti.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4781373"/>
            <a:ext cx="4209852" cy="117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missione è stata completata o meno.</a:t>
            </a:r>
          </a:p>
        </p:txBody>
      </p:sp>
      <p:pic>
        <p:nvPicPr>
          <p:cNvPr id="4" name="Immagine 3" descr="Immagine che contiene testo, schermata, linea, nero&#10;&#10;Descrizione generata automaticamente">
            <a:extLst>
              <a:ext uri="{FF2B5EF4-FFF2-40B4-BE49-F238E27FC236}">
                <a16:creationId xmlns:a16="http://schemas.microsoft.com/office/drawing/2014/main" id="{A411B0DE-255B-A449-504A-9F0D2064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15" y="514327"/>
            <a:ext cx="6439458" cy="1425063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E64AD8A-22C6-83C5-DB7B-19029D82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54" y="3338270"/>
            <a:ext cx="5303980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BB45554-20A8-88EB-E8B2-B7158322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148" y="570550"/>
            <a:ext cx="4091865" cy="176952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goal</a:t>
            </a:r>
            <a:r>
              <a:rPr lang="it-IT" dirty="0">
                <a:solidFill>
                  <a:schemeClr val="tx1"/>
                </a:solidFill>
              </a:rPr>
              <a:t>» per ricevere l’ottava missione: liberarci di tutti i ragni nel sotterraneo.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CB0E1B9E-7497-10EA-86CE-EA9AE36E7040}"/>
              </a:ext>
            </a:extLst>
          </p:cNvPr>
          <p:cNvSpPr txBox="1">
            <a:spLocks/>
          </p:cNvSpPr>
          <p:nvPr/>
        </p:nvSpPr>
        <p:spPr>
          <a:xfrm>
            <a:off x="1886148" y="3223669"/>
            <a:ext cx="3698467" cy="1245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C7BF321D-F068-1AD4-FB33-FC8176D6D548}"/>
              </a:ext>
            </a:extLst>
          </p:cNvPr>
          <p:cNvSpPr txBox="1">
            <a:spLocks/>
          </p:cNvSpPr>
          <p:nvPr/>
        </p:nvSpPr>
        <p:spPr>
          <a:xfrm>
            <a:off x="1886149" y="3160070"/>
            <a:ext cx="4016568" cy="267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In questo caso utilizziamo un nuovo comando: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«</a:t>
            </a:r>
            <a:r>
              <a:rPr lang="it-IT" dirty="0">
                <a:solidFill>
                  <a:srgbClr val="FFC000"/>
                </a:solidFill>
              </a:rPr>
              <a:t>*X*</a:t>
            </a:r>
            <a:r>
              <a:rPr lang="it-IT" dirty="0">
                <a:solidFill>
                  <a:schemeClr val="tx1"/>
                </a:solidFill>
              </a:rPr>
              <a:t>»: in modo da selezionare tutti gli elementi contenenti «x» in una volta sola</a:t>
            </a:r>
            <a:br>
              <a:rPr lang="it-IT" dirty="0">
                <a:solidFill>
                  <a:schemeClr val="tx1">
                    <a:lumMod val="95000"/>
                  </a:schemeClr>
                </a:solidFill>
              </a:rPr>
            </a:b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ECF94F46-F5FE-CF35-072E-B0B24C62AFFA}"/>
              </a:ext>
            </a:extLst>
          </p:cNvPr>
          <p:cNvSpPr txBox="1">
            <a:spLocks/>
          </p:cNvSpPr>
          <p:nvPr/>
        </p:nvSpPr>
        <p:spPr>
          <a:xfrm>
            <a:off x="1886148" y="4957582"/>
            <a:ext cx="4016568" cy="117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Digitiamo «</a:t>
            </a:r>
            <a:r>
              <a:rPr lang="it-IT" dirty="0">
                <a:solidFill>
                  <a:srgbClr val="FFC000"/>
                </a:solidFill>
              </a:rPr>
              <a:t>gsh check</a:t>
            </a:r>
            <a:r>
              <a:rPr lang="it-IT" dirty="0">
                <a:solidFill>
                  <a:schemeClr val="tx1"/>
                </a:solidFill>
              </a:rPr>
              <a:t>» per avere un check se la missione è stata completata o meno.</a:t>
            </a:r>
          </a:p>
        </p:txBody>
      </p:sp>
      <p:pic>
        <p:nvPicPr>
          <p:cNvPr id="5" name="Immagine 4" descr="Immagine che contiene testo, schermata, nero, linea&#10;&#10;Descrizione generata automaticamente">
            <a:extLst>
              <a:ext uri="{FF2B5EF4-FFF2-40B4-BE49-F238E27FC236}">
                <a16:creationId xmlns:a16="http://schemas.microsoft.com/office/drawing/2014/main" id="{4F94BBA8-DA3C-C970-7517-45B83147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16" y="722817"/>
            <a:ext cx="5936969" cy="1463167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01C186C-A505-D1FE-6002-D98EC4863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27"/>
          <a:stretch/>
        </p:blipFill>
        <p:spPr>
          <a:xfrm>
            <a:off x="5820697" y="2990025"/>
            <a:ext cx="6018988" cy="31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97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308</TotalTime>
  <Words>751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Arial</vt:lpstr>
      <vt:lpstr>Tw Cen MT</vt:lpstr>
      <vt:lpstr>Circuito</vt:lpstr>
      <vt:lpstr>Imparare i Comandi linux giocando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Imparare i Comandi linux giocando</dc:title>
  <dc:creator>Ivan Galati</dc:creator>
  <cp:lastModifiedBy>Ivan Galati</cp:lastModifiedBy>
  <cp:revision>2</cp:revision>
  <dcterms:created xsi:type="dcterms:W3CDTF">2023-10-13T09:14:51Z</dcterms:created>
  <dcterms:modified xsi:type="dcterms:W3CDTF">2023-10-13T14:23:17Z</dcterms:modified>
</cp:coreProperties>
</file>