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7" r:id="rId6"/>
    <p:sldId id="276" r:id="rId7"/>
    <p:sldId id="257" r:id="rId8"/>
    <p:sldId id="278" r:id="rId9"/>
    <p:sldId id="259" r:id="rId10"/>
    <p:sldId id="258" r:id="rId11"/>
    <p:sldId id="279" r:id="rId12"/>
    <p:sldId id="266" r:id="rId13"/>
    <p:sldId id="280" r:id="rId14"/>
    <p:sldId id="281" r:id="rId15"/>
    <p:sldId id="282" r:id="rId16"/>
    <p:sldId id="283" r:id="rId17"/>
    <p:sldId id="267" r:id="rId18"/>
    <p:sldId id="275" r:id="rId1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e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8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E52DE5-23BF-4710-AB9D-66CA224AC637}" type="datetime1">
              <a:rPr lang="it-IT" smtClean="0"/>
              <a:t>10/11/2023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1D61A-AF03-41EE-B0AB-BE16E0B6CF4D}" type="datetime1">
              <a:rPr lang="it-IT" smtClean="0"/>
              <a:pPr/>
              <a:t>10/11/2023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6707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5343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6307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8526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3259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2903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1960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229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8001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1213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7692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561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4781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479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1" name="Figura a mano libera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9" name="Figura a mano libera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22" name="Figura a mano libera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8" name="Figura a mano libera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quenza tempora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5" name="Figura a mano libera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625E65EB-14A0-44C6-B847-478CF55CCC87}" type="datetime1">
              <a:rPr lang="it-IT" noProof="0" smtClean="0"/>
              <a:t>10/11/2023</a:t>
            </a:fld>
            <a:endParaRPr lang="it-IT" noProof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Figura a mano libera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5" name="Figura a mano libera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6" name="Figura a mano libera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igura a mano libera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latin typeface="+mn-lt"/>
              </a:endParaRPr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latin typeface="+mn-lt"/>
              </a:endParaRPr>
            </a:p>
          </p:txBody>
        </p:sp>
      </p:grp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33B63F41-3BD3-487C-8D89-5C2EC46EB30E}" type="datetime1">
              <a:rPr lang="it-IT" noProof="0" smtClean="0"/>
              <a:t>10/11/2023</a:t>
            </a:fld>
            <a:endParaRPr lang="it-IT" noProof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Figura a mano libera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5" name="Figura a mano libera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>
              <a:latin typeface="+mn-lt"/>
            </a:endParaRPr>
          </a:p>
        </p:txBody>
      </p:sp>
      <p:sp>
        <p:nvSpPr>
          <p:cNvPr id="6" name="Figura a mano libera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>
              <a:latin typeface="+mn-lt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igura a mano libera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latin typeface="+mn-lt"/>
              </a:endParaRPr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latin typeface="+mn-lt"/>
              </a:endParaRPr>
            </a:p>
          </p:txBody>
        </p:sp>
      </p:grp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69C99DDA-86A9-4F11-80AE-358987DA564B}" type="datetime1">
              <a:rPr lang="it-IT" noProof="0" smtClean="0"/>
              <a:t>10/11/2023</a:t>
            </a:fld>
            <a:endParaRPr lang="it-IT" noProof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22" name="Figura a mano libera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7" name="Figura a mano libera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Figura a mano libera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5" name="Figura a mano libera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>
              <a:latin typeface="+mn-lt"/>
            </a:endParaRPr>
          </a:p>
        </p:txBody>
      </p:sp>
      <p:sp>
        <p:nvSpPr>
          <p:cNvPr id="6" name="Figura a mano libera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igura a mano libera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latin typeface="+mn-lt"/>
              </a:endParaRPr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latin typeface="+mn-lt"/>
              </a:endParaRPr>
            </a:p>
          </p:txBody>
        </p:sp>
      </p:grp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869C5EBB-3ACD-4328-88E2-ED059F2361F0}" type="datetime1">
              <a:rPr lang="it-IT" noProof="0" smtClean="0"/>
              <a:t>10/11/2023</a:t>
            </a:fld>
            <a:endParaRPr lang="it-IT" noProof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della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2" name="Figura a mano libera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4" name="Figura a mano libera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5" name="Figura a mano libera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E78E68D5-DAF4-4B51-B4A2-1BB6DE2FC227}" type="datetime1">
              <a:rPr lang="it-IT" noProof="0" smtClean="0"/>
              <a:t>10/11/2023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olo della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igura a mano libera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17" name="Figura a mano libera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Figura a mano libera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5" name="Figura a mano libera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BD841DD6-9067-47ED-8182-90A79D6E2BC5}" type="datetime1">
              <a:rPr lang="it-IT" noProof="0" smtClean="0"/>
              <a:t>10/11/2023</a:t>
            </a:fld>
            <a:endParaRPr lang="it-IT" noProof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fico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igura a mano libera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14" name="Figura a mano libera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172BBCF9-5329-4D95-A1F5-F045423CFAFB}" type="datetime1">
              <a:rPr lang="it-IT" noProof="0" smtClean="0"/>
              <a:t>10/11/2023</a:t>
            </a:fld>
            <a:endParaRPr lang="it-IT" noProof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er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it-IT" noProof="0"/>
              <a:t>"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9" name="Segnaposto testo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it-IT" noProof="0"/>
              <a:t>"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CD98D9C6-FEAC-4B0F-8702-E1174C3C5F95}" type="datetime1">
              <a:rPr lang="it-IT" noProof="0" smtClean="0"/>
              <a:t>10/11/2023</a:t>
            </a:fld>
            <a:endParaRPr lang="it-IT" noProof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tangolo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1" name="Titolo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immagine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testo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11" name="Segnaposto testo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7" name="Segnaposto immagine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2" name="Segnaposto testo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13" name="Segnaposto testo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8" name="Segnaposto immagine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4" name="Segnaposto testo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15" name="Segnaposto testo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9" name="Segnaposto immagine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6" name="Segnaposto testo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17" name="Segnaposto testo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C60EBCCC-0FB6-41A2-A0C6-F49BF276FB57}" type="datetime1">
              <a:rPr lang="it-IT" noProof="0" smtClean="0"/>
              <a:t>10/11/2023</a:t>
            </a:fld>
            <a:endParaRPr lang="it-IT" noProof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19" name="Figura a mano libera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1" name="Figura a mano libera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5" name="Figura a mano libera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7" name="Figura a mano libera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8" name="Figura a mano libera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9" name="Figura a mano libera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al comple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olo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immagine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1" name="Segnaposto testo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32" name="Segnaposto testo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33" name="Segnaposto immagine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4" name="Segnaposto testo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35" name="Segnaposto testo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36" name="Segnaposto immagine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7" name="Segnaposto testo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38" name="Segnaposto testo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39" name="Segnaposto immagine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0" name="Segnaposto testo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41" name="Segnaposto testo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42" name="Segnaposto immagine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3" name="Segnaposto testo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44" name="Segnaposto testo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45" name="Segnaposto immagine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6" name="Segnaposto testo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47" name="Segnaposto testo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48" name="Segnaposto immagine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9" name="Segnaposto testo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50" name="Segnaposto testo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51" name="Segnaposto immagine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2" name="Segnaposto testo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53" name="Segnaposto testo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18" name="Segnaposto data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ED32ECC2-B839-457D-A609-6A058F9BB7E4}" type="datetime1">
              <a:rPr lang="it-IT" noProof="0" smtClean="0"/>
              <a:t>10/11/2023</a:t>
            </a:fld>
            <a:endParaRPr lang="it-IT" noProof="0"/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EEEE30C7-DD75-4A98-AE82-1D6B7F843603}" type="datetime1">
              <a:rPr lang="it-IT" noProof="0" smtClean="0"/>
              <a:t>10/11/2023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0"/>
            <a:ext cx="7096933" cy="2387600"/>
          </a:xfrm>
        </p:spPr>
        <p:txBody>
          <a:bodyPr rtlCol="0"/>
          <a:lstStyle/>
          <a:p>
            <a:pPr rtl="0"/>
            <a:r>
              <a:rPr lang="it-IT" dirty="0"/>
              <a:t>METASPLOIT PORTA 1099 – JAVA RMI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r>
              <a:rPr lang="it-IT" dirty="0">
                <a:solidFill>
                  <a:schemeClr val="accent1"/>
                </a:solidFill>
              </a:rPr>
              <a:t>Ivan Galati</a:t>
            </a:r>
            <a:r>
              <a:rPr lang="it-IT" dirty="0"/>
              <a:t> – </a:t>
            </a:r>
            <a:r>
              <a:rPr lang="it-IT" dirty="0">
                <a:solidFill>
                  <a:schemeClr val="accent1"/>
                </a:solidFill>
              </a:rPr>
              <a:t>Progetto Settimana 7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971" y="-157"/>
            <a:ext cx="9779183" cy="1325563"/>
          </a:xfrm>
        </p:spPr>
        <p:txBody>
          <a:bodyPr rtlCol="0"/>
          <a:lstStyle/>
          <a:p>
            <a:pPr rtl="0"/>
            <a:r>
              <a:rPr lang="it-IT" dirty="0"/>
              <a:t>REQUISITI DELL’ESERCIZIO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EB1FFBC5-1733-5E4A-BF11-2C157D9917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785846" y="3954801"/>
            <a:ext cx="2455630" cy="1115389"/>
          </a:xfrm>
        </p:spPr>
        <p:txBody>
          <a:bodyPr rtlCol="0"/>
          <a:lstStyle/>
          <a:p>
            <a:pPr rtl="0"/>
            <a:r>
              <a:rPr lang="it-IT" b="0" dirty="0"/>
              <a:t>4) Ottenere una sessione remota </a:t>
            </a:r>
            <a:r>
              <a:rPr lang="it-IT" b="0" dirty="0" err="1">
                <a:solidFill>
                  <a:schemeClr val="accent1"/>
                </a:solidFill>
              </a:rPr>
              <a:t>Meterpreter</a:t>
            </a:r>
            <a:r>
              <a:rPr lang="it-IT" b="0" dirty="0"/>
              <a:t>.</a:t>
            </a:r>
            <a:endParaRPr lang="it-IT" b="0" dirty="0">
              <a:solidFill>
                <a:schemeClr val="accent1"/>
              </a:solidFill>
            </a:endParaRP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48A12450-9474-8A49-BAEB-20C6F51540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93357" y="3885594"/>
            <a:ext cx="5112797" cy="2121916"/>
          </a:xfrm>
        </p:spPr>
        <p:txBody>
          <a:bodyPr rtlCol="0"/>
          <a:lstStyle/>
          <a:p>
            <a:pPr rtl="0"/>
            <a:r>
              <a:rPr lang="it-IT" dirty="0"/>
              <a:t>Avviamo </a:t>
            </a:r>
            <a:r>
              <a:rPr lang="it-IT" dirty="0" err="1"/>
              <a:t>Metasploit</a:t>
            </a:r>
            <a:r>
              <a:rPr lang="it-IT" dirty="0"/>
              <a:t> e tramite il comando «</a:t>
            </a:r>
            <a:r>
              <a:rPr lang="it-IT" dirty="0" err="1">
                <a:solidFill>
                  <a:schemeClr val="accent1"/>
                </a:solidFill>
              </a:rPr>
              <a:t>search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java_rmi</a:t>
            </a:r>
            <a:r>
              <a:rPr lang="it-IT" dirty="0"/>
              <a:t>» (info ottenuta precedentemente) andiamo a </a:t>
            </a:r>
            <a:r>
              <a:rPr lang="it-IT" dirty="0">
                <a:solidFill>
                  <a:schemeClr val="accent1"/>
                </a:solidFill>
              </a:rPr>
              <a:t>cercare gli exploit</a:t>
            </a:r>
            <a:r>
              <a:rPr lang="it-IT" dirty="0"/>
              <a:t> disponibili per attaccare il servizio </a:t>
            </a:r>
            <a:r>
              <a:rPr lang="it-IT" dirty="0" err="1"/>
              <a:t>JavaRMI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Selezioniamo il secondo disponibile, sarà l’exploit che utilizzeremo.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10</a:t>
            </a:fld>
            <a:endParaRPr lang="it-IT" dirty="0"/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A6E88364-AAE5-BC40-6C6E-0EE90F637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11" y="1683869"/>
            <a:ext cx="9480102" cy="17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92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971" y="-157"/>
            <a:ext cx="9779183" cy="1325563"/>
          </a:xfrm>
        </p:spPr>
        <p:txBody>
          <a:bodyPr rtlCol="0"/>
          <a:lstStyle/>
          <a:p>
            <a:pPr rtl="0"/>
            <a:r>
              <a:rPr lang="it-IT" dirty="0"/>
              <a:t>REQUISITI DELL’ESERCIZIO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EB1FFBC5-1733-5E4A-BF11-2C157D9917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213833" y="4378055"/>
            <a:ext cx="2455630" cy="1115389"/>
          </a:xfrm>
        </p:spPr>
        <p:txBody>
          <a:bodyPr rtlCol="0"/>
          <a:lstStyle/>
          <a:p>
            <a:pPr rtl="0"/>
            <a:r>
              <a:rPr lang="it-IT" b="0" dirty="0"/>
              <a:t>4) Ottenere una sessione remota </a:t>
            </a:r>
            <a:r>
              <a:rPr lang="it-IT" b="0" dirty="0" err="1">
                <a:solidFill>
                  <a:schemeClr val="accent1"/>
                </a:solidFill>
              </a:rPr>
              <a:t>Meterpreter</a:t>
            </a:r>
            <a:r>
              <a:rPr lang="it-IT" b="0" dirty="0"/>
              <a:t>.</a:t>
            </a:r>
            <a:endParaRPr lang="it-IT" b="0" dirty="0">
              <a:solidFill>
                <a:schemeClr val="accent1"/>
              </a:solidFill>
            </a:endParaRP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48A12450-9474-8A49-BAEB-20C6F51540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514919" y="4679243"/>
            <a:ext cx="5689603" cy="1752037"/>
          </a:xfrm>
        </p:spPr>
        <p:txBody>
          <a:bodyPr rtlCol="0"/>
          <a:lstStyle/>
          <a:p>
            <a:pPr rtl="0"/>
            <a:r>
              <a:rPr lang="it-IT" dirty="0"/>
              <a:t>Tramite il comando «</a:t>
            </a:r>
            <a:r>
              <a:rPr lang="it-IT" dirty="0">
                <a:solidFill>
                  <a:schemeClr val="accent1"/>
                </a:solidFill>
              </a:rPr>
              <a:t>use</a:t>
            </a:r>
            <a:r>
              <a:rPr lang="it-IT" dirty="0"/>
              <a:t>» impostiamo l’exploit scelto, </a:t>
            </a:r>
            <a:r>
              <a:rPr lang="it-IT" dirty="0" err="1"/>
              <a:t>dopodichè</a:t>
            </a:r>
            <a:r>
              <a:rPr lang="it-IT" dirty="0"/>
              <a:t> utilizziamo «</a:t>
            </a:r>
            <a:r>
              <a:rPr lang="it-IT" dirty="0">
                <a:solidFill>
                  <a:schemeClr val="accent1"/>
                </a:solidFill>
              </a:rPr>
              <a:t>show options</a:t>
            </a:r>
            <a:r>
              <a:rPr lang="it-IT" dirty="0"/>
              <a:t>» in modo da vedere tutti i </a:t>
            </a:r>
            <a:r>
              <a:rPr lang="it-IT" dirty="0">
                <a:solidFill>
                  <a:schemeClr val="accent1"/>
                </a:solidFill>
              </a:rPr>
              <a:t>parametri essenziali </a:t>
            </a:r>
            <a:r>
              <a:rPr lang="it-IT" dirty="0"/>
              <a:t>al funzionamento dell’exploit (</a:t>
            </a:r>
            <a:r>
              <a:rPr lang="it-IT" dirty="0" err="1"/>
              <a:t>Required</a:t>
            </a:r>
            <a:r>
              <a:rPr lang="it-IT" dirty="0"/>
              <a:t> </a:t>
            </a:r>
            <a:r>
              <a:rPr lang="it-IT" dirty="0">
                <a:solidFill>
                  <a:schemeClr val="accent1"/>
                </a:solidFill>
              </a:rPr>
              <a:t>yes</a:t>
            </a:r>
            <a:r>
              <a:rPr lang="it-IT" dirty="0"/>
              <a:t>)</a:t>
            </a:r>
            <a:r>
              <a:rPr lang="it-IT" baseline="30000" dirty="0"/>
              <a:t>1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Con «</a:t>
            </a:r>
            <a:r>
              <a:rPr lang="it-IT" dirty="0">
                <a:solidFill>
                  <a:schemeClr val="accent1"/>
                </a:solidFill>
              </a:rPr>
              <a:t>set </a:t>
            </a:r>
            <a:r>
              <a:rPr lang="it-IT" dirty="0" err="1">
                <a:solidFill>
                  <a:schemeClr val="accent1"/>
                </a:solidFill>
              </a:rPr>
              <a:t>rhosts</a:t>
            </a:r>
            <a:r>
              <a:rPr lang="it-IT" dirty="0"/>
              <a:t>» andiamo ad impostare l’IP del target (la macchina vittima)</a:t>
            </a:r>
            <a:r>
              <a:rPr lang="it-IT" baseline="30000" dirty="0"/>
              <a:t>2</a:t>
            </a:r>
            <a:r>
              <a:rPr lang="it-IT" dirty="0"/>
              <a:t>.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11</a:t>
            </a:fld>
            <a:endParaRPr lang="it-IT" dirty="0"/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2272477-D805-4485-3DDB-FA30D49356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160"/>
          <a:stretch/>
        </p:blipFill>
        <p:spPr>
          <a:xfrm>
            <a:off x="381001" y="1555935"/>
            <a:ext cx="8576925" cy="259159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C53DF91-DCBB-63C0-2045-A4210A2F8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368" y="2238314"/>
            <a:ext cx="4746631" cy="365125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872E540-05DA-D453-4927-2DBA150E05F9}"/>
              </a:ext>
            </a:extLst>
          </p:cNvPr>
          <p:cNvSpPr txBox="1"/>
          <p:nvPr/>
        </p:nvSpPr>
        <p:spPr>
          <a:xfrm>
            <a:off x="11486921" y="1977600"/>
            <a:ext cx="324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2.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BA7F71E-D81C-88B5-D805-9A05CF9866F6}"/>
              </a:ext>
            </a:extLst>
          </p:cNvPr>
          <p:cNvSpPr txBox="1"/>
          <p:nvPr/>
        </p:nvSpPr>
        <p:spPr>
          <a:xfrm>
            <a:off x="302893" y="1287364"/>
            <a:ext cx="324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261768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971" y="-157"/>
            <a:ext cx="9779183" cy="1325563"/>
          </a:xfrm>
        </p:spPr>
        <p:txBody>
          <a:bodyPr rtlCol="0"/>
          <a:lstStyle/>
          <a:p>
            <a:pPr rtl="0"/>
            <a:r>
              <a:rPr lang="it-IT" dirty="0"/>
              <a:t>REQUISITI DELL’ESERCIZIO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EB1FFBC5-1733-5E4A-BF11-2C157D9917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213833" y="4378055"/>
            <a:ext cx="2455630" cy="1115389"/>
          </a:xfrm>
        </p:spPr>
        <p:txBody>
          <a:bodyPr rtlCol="0"/>
          <a:lstStyle/>
          <a:p>
            <a:pPr rtl="0"/>
            <a:r>
              <a:rPr lang="it-IT" b="0" dirty="0"/>
              <a:t>4) Ottenere una sessione remota </a:t>
            </a:r>
            <a:r>
              <a:rPr lang="it-IT" b="0" dirty="0" err="1">
                <a:solidFill>
                  <a:schemeClr val="accent1"/>
                </a:solidFill>
              </a:rPr>
              <a:t>Meterpreter</a:t>
            </a:r>
            <a:r>
              <a:rPr lang="it-IT" b="0" dirty="0"/>
              <a:t>.</a:t>
            </a:r>
            <a:endParaRPr lang="it-IT" b="0" dirty="0">
              <a:solidFill>
                <a:schemeClr val="accent1"/>
              </a:solidFill>
            </a:endParaRP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48A12450-9474-8A49-BAEB-20C6F51540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514919" y="4378056"/>
            <a:ext cx="5794592" cy="2239054"/>
          </a:xfrm>
        </p:spPr>
        <p:txBody>
          <a:bodyPr rtlCol="0"/>
          <a:lstStyle/>
          <a:p>
            <a:pPr rtl="0"/>
            <a:r>
              <a:rPr lang="it-IT" dirty="0"/>
              <a:t>Eseguiamo un secondo </a:t>
            </a:r>
            <a:r>
              <a:rPr lang="it-IT" dirty="0">
                <a:solidFill>
                  <a:schemeClr val="accent1"/>
                </a:solidFill>
              </a:rPr>
              <a:t>check dei parametri </a:t>
            </a:r>
            <a:r>
              <a:rPr lang="it-IT" dirty="0"/>
              <a:t>per controllare se siano tutti impostati correttamente</a:t>
            </a:r>
            <a:r>
              <a:rPr lang="it-IT" baseline="30000" dirty="0"/>
              <a:t>1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Utilizzeremo il payload di default.</a:t>
            </a:r>
          </a:p>
          <a:p>
            <a:pPr rtl="0"/>
            <a:r>
              <a:rPr lang="it-IT" dirty="0"/>
              <a:t>È tutto pronto, </a:t>
            </a:r>
            <a:r>
              <a:rPr lang="it-IT" dirty="0">
                <a:solidFill>
                  <a:schemeClr val="accent1"/>
                </a:solidFill>
              </a:rPr>
              <a:t>eseguiamo</a:t>
            </a:r>
            <a:r>
              <a:rPr lang="it-IT" dirty="0"/>
              <a:t> l’exploit tramite il comando «</a:t>
            </a:r>
            <a:r>
              <a:rPr lang="it-IT" dirty="0">
                <a:solidFill>
                  <a:schemeClr val="accent1"/>
                </a:solidFill>
              </a:rPr>
              <a:t>exploit</a:t>
            </a:r>
            <a:r>
              <a:rPr lang="it-IT" dirty="0"/>
              <a:t>».</a:t>
            </a:r>
            <a:br>
              <a:rPr lang="it-IT" dirty="0"/>
            </a:br>
            <a:r>
              <a:rPr lang="it-IT" dirty="0"/>
              <a:t>Al completamento, abbiamo ottenuto una sessione remota </a:t>
            </a:r>
            <a:r>
              <a:rPr lang="it-IT" dirty="0" err="1">
                <a:solidFill>
                  <a:schemeClr val="accent1"/>
                </a:solidFill>
              </a:rPr>
              <a:t>Meterpreter</a:t>
            </a:r>
            <a:r>
              <a:rPr lang="it-IT" baseline="30000" dirty="0"/>
              <a:t> 2</a:t>
            </a:r>
            <a:r>
              <a:rPr lang="it-IT" dirty="0"/>
              <a:t>.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12</a:t>
            </a:fld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872E540-05DA-D453-4927-2DBA150E05F9}"/>
              </a:ext>
            </a:extLst>
          </p:cNvPr>
          <p:cNvSpPr txBox="1"/>
          <p:nvPr/>
        </p:nvSpPr>
        <p:spPr>
          <a:xfrm>
            <a:off x="11042483" y="1860569"/>
            <a:ext cx="324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2.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BA7F71E-D81C-88B5-D805-9A05CF9866F6}"/>
              </a:ext>
            </a:extLst>
          </p:cNvPr>
          <p:cNvSpPr txBox="1"/>
          <p:nvPr/>
        </p:nvSpPr>
        <p:spPr>
          <a:xfrm>
            <a:off x="1022657" y="1661647"/>
            <a:ext cx="324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1.</a:t>
            </a:r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24613DCA-3449-EA9C-F631-37BD25F349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630" b="50000"/>
          <a:stretch/>
        </p:blipFill>
        <p:spPr>
          <a:xfrm>
            <a:off x="1022657" y="1938646"/>
            <a:ext cx="3636760" cy="2110923"/>
          </a:xfrm>
          <a:prstGeom prst="rect">
            <a:avLst/>
          </a:prstGeom>
        </p:spPr>
      </p:pic>
      <p:pic>
        <p:nvPicPr>
          <p:cNvPr id="12" name="Immagine 11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46C13377-BFA1-597F-D9D8-B70A20811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122" y="2137568"/>
            <a:ext cx="6561389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67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971" y="-157"/>
            <a:ext cx="9779183" cy="1325563"/>
          </a:xfrm>
        </p:spPr>
        <p:txBody>
          <a:bodyPr rtlCol="0"/>
          <a:lstStyle/>
          <a:p>
            <a:pPr rtl="0"/>
            <a:r>
              <a:rPr lang="it-IT" dirty="0"/>
              <a:t>REQUISITI DELL’ESERCIZIO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EB1FFBC5-1733-5E4A-BF11-2C157D9917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627584" y="2099831"/>
            <a:ext cx="3180033" cy="692418"/>
          </a:xfrm>
        </p:spPr>
        <p:txBody>
          <a:bodyPr rtlCol="0"/>
          <a:lstStyle/>
          <a:p>
            <a:pPr rtl="0"/>
            <a:r>
              <a:rPr lang="it-IT" b="0" dirty="0"/>
              <a:t>5) Evidenza: </a:t>
            </a:r>
            <a:r>
              <a:rPr lang="it-IT" b="0" dirty="0">
                <a:solidFill>
                  <a:schemeClr val="accent1"/>
                </a:solidFill>
              </a:rPr>
              <a:t>configurazione di rete</a:t>
            </a:r>
            <a:r>
              <a:rPr lang="it-IT" b="0" dirty="0"/>
              <a:t>.</a:t>
            </a:r>
            <a:endParaRPr lang="it-IT" b="0" dirty="0">
              <a:solidFill>
                <a:schemeClr val="accent1"/>
              </a:solidFill>
            </a:endParaRP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48A12450-9474-8A49-BAEB-20C6F51540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27584" y="2947036"/>
            <a:ext cx="3180033" cy="2376919"/>
          </a:xfrm>
        </p:spPr>
        <p:txBody>
          <a:bodyPr rtlCol="0"/>
          <a:lstStyle/>
          <a:p>
            <a:pPr rtl="0"/>
            <a:r>
              <a:rPr lang="it-IT" dirty="0"/>
              <a:t>Tramite il comando «</a:t>
            </a:r>
            <a:r>
              <a:rPr lang="it-IT" dirty="0" err="1">
                <a:solidFill>
                  <a:schemeClr val="accent1"/>
                </a:solidFill>
              </a:rPr>
              <a:t>ifconfig</a:t>
            </a:r>
            <a:r>
              <a:rPr lang="it-IT" dirty="0"/>
              <a:t>» otteniamo tutte le </a:t>
            </a:r>
            <a:r>
              <a:rPr lang="it-IT" dirty="0">
                <a:solidFill>
                  <a:schemeClr val="accent1"/>
                </a:solidFill>
              </a:rPr>
              <a:t>informazioni sulla rete </a:t>
            </a:r>
            <a:r>
              <a:rPr lang="it-IT" dirty="0"/>
              <a:t>(Da questo possiamo notare come l’attacco sia andato a buon fine, in quanto visualizziamo </a:t>
            </a:r>
            <a:r>
              <a:rPr lang="it-IT" dirty="0">
                <a:solidFill>
                  <a:schemeClr val="accent1"/>
                </a:solidFill>
              </a:rPr>
              <a:t>l’IP di </a:t>
            </a:r>
            <a:r>
              <a:rPr lang="it-IT" dirty="0" err="1">
                <a:solidFill>
                  <a:schemeClr val="accent1"/>
                </a:solidFill>
              </a:rPr>
              <a:t>Metasploitable</a:t>
            </a:r>
            <a:r>
              <a:rPr lang="it-IT" dirty="0">
                <a:solidFill>
                  <a:schemeClr val="accent1"/>
                </a:solidFill>
              </a:rPr>
              <a:t> su Kali</a:t>
            </a:r>
            <a:r>
              <a:rPr lang="it-IT" dirty="0"/>
              <a:t>)</a:t>
            </a:r>
            <a:r>
              <a:rPr lang="it-IT" baseline="30000" dirty="0"/>
              <a:t>1</a:t>
            </a:r>
            <a:r>
              <a:rPr lang="it-IT" dirty="0"/>
              <a:t>.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13</a:t>
            </a:fld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872E540-05DA-D453-4927-2DBA150E05F9}"/>
              </a:ext>
            </a:extLst>
          </p:cNvPr>
          <p:cNvSpPr txBox="1"/>
          <p:nvPr/>
        </p:nvSpPr>
        <p:spPr>
          <a:xfrm>
            <a:off x="2800776" y="2515250"/>
            <a:ext cx="324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2.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BA7F71E-D81C-88B5-D805-9A05CF9866F6}"/>
              </a:ext>
            </a:extLst>
          </p:cNvPr>
          <p:cNvSpPr txBox="1"/>
          <p:nvPr/>
        </p:nvSpPr>
        <p:spPr>
          <a:xfrm>
            <a:off x="312669" y="1352693"/>
            <a:ext cx="324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1.</a:t>
            </a:r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836C3C87-B2E3-6193-293A-B734B3524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69" y="1629692"/>
            <a:ext cx="2415749" cy="2911092"/>
          </a:xfrm>
          <a:prstGeom prst="rect">
            <a:avLst/>
          </a:prstGeom>
        </p:spPr>
      </p:pic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DE79B92E-60E9-B917-62B6-0CC46DF798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455"/>
          <a:stretch/>
        </p:blipFill>
        <p:spPr>
          <a:xfrm>
            <a:off x="2800776" y="2792249"/>
            <a:ext cx="2636463" cy="2705334"/>
          </a:xfrm>
          <a:prstGeom prst="rect">
            <a:avLst/>
          </a:prstGeom>
        </p:spPr>
      </p:pic>
      <p:sp>
        <p:nvSpPr>
          <p:cNvPr id="14" name="Segnaposto contenuto 12">
            <a:extLst>
              <a:ext uri="{FF2B5EF4-FFF2-40B4-BE49-F238E27FC236}">
                <a16:creationId xmlns:a16="http://schemas.microsoft.com/office/drawing/2014/main" id="{24D747E4-D966-E7B9-6E15-6C27BB9B69D3}"/>
              </a:ext>
            </a:extLst>
          </p:cNvPr>
          <p:cNvSpPr txBox="1">
            <a:spLocks/>
          </p:cNvSpPr>
          <p:nvPr/>
        </p:nvSpPr>
        <p:spPr>
          <a:xfrm>
            <a:off x="9316766" y="2574731"/>
            <a:ext cx="2538686" cy="692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0" dirty="0"/>
              <a:t>6) Evidenza:  </a:t>
            </a:r>
            <a:r>
              <a:rPr lang="it-IT" b="0" dirty="0">
                <a:solidFill>
                  <a:schemeClr val="accent1"/>
                </a:solidFill>
              </a:rPr>
              <a:t>tabella di </a:t>
            </a:r>
            <a:r>
              <a:rPr lang="it-IT" b="0" dirty="0" err="1">
                <a:solidFill>
                  <a:schemeClr val="accent1"/>
                </a:solidFill>
              </a:rPr>
              <a:t>routing</a:t>
            </a:r>
            <a:r>
              <a:rPr lang="it-IT" b="0" dirty="0"/>
              <a:t>.</a:t>
            </a:r>
            <a:endParaRPr lang="it-IT" b="0" dirty="0">
              <a:solidFill>
                <a:schemeClr val="accent1"/>
              </a:solidFill>
            </a:endParaRPr>
          </a:p>
        </p:txBody>
      </p:sp>
      <p:sp>
        <p:nvSpPr>
          <p:cNvPr id="15" name="Segnaposto contenuto 10">
            <a:extLst>
              <a:ext uri="{FF2B5EF4-FFF2-40B4-BE49-F238E27FC236}">
                <a16:creationId xmlns:a16="http://schemas.microsoft.com/office/drawing/2014/main" id="{1C36383C-4F0B-AA78-681E-2A832FFBB0C7}"/>
              </a:ext>
            </a:extLst>
          </p:cNvPr>
          <p:cNvSpPr txBox="1">
            <a:spLocks/>
          </p:cNvSpPr>
          <p:nvPr/>
        </p:nvSpPr>
        <p:spPr>
          <a:xfrm>
            <a:off x="9316766" y="3400264"/>
            <a:ext cx="2875234" cy="1513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Tramite il comando «</a:t>
            </a:r>
            <a:r>
              <a:rPr lang="it-IT" dirty="0" err="1">
                <a:solidFill>
                  <a:schemeClr val="accent1"/>
                </a:solidFill>
              </a:rPr>
              <a:t>route</a:t>
            </a:r>
            <a:r>
              <a:rPr lang="it-IT" dirty="0"/>
              <a:t>» andiamo a visualizzare la </a:t>
            </a:r>
            <a:r>
              <a:rPr lang="it-IT" dirty="0">
                <a:solidFill>
                  <a:schemeClr val="accent1"/>
                </a:solidFill>
              </a:rPr>
              <a:t>tabella di </a:t>
            </a:r>
            <a:r>
              <a:rPr lang="it-IT" dirty="0" err="1">
                <a:solidFill>
                  <a:schemeClr val="accent1"/>
                </a:solidFill>
              </a:rPr>
              <a:t>routing</a:t>
            </a:r>
            <a:r>
              <a:rPr lang="it-IT" dirty="0"/>
              <a:t> della macchina target</a:t>
            </a:r>
            <a:r>
              <a:rPr lang="it-IT" baseline="30000" dirty="0"/>
              <a:t>2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3512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it-IT" dirty="0"/>
              <a:t>CONCLUSIONI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rtl="0"/>
            <a:r>
              <a:rPr lang="it-IT" dirty="0"/>
              <a:t>Considerano gli eventuali pericoli di questa vulnerabilità, potremmo ovviare seguendo alcune raccomandazioni:</a:t>
            </a:r>
          </a:p>
          <a:p>
            <a:pPr rtl="0"/>
            <a:r>
              <a:rPr lang="it-IT" dirty="0"/>
              <a:t>- Implementare meccanismi di autenticazione e autorizzazione robusti.</a:t>
            </a:r>
            <a:br>
              <a:rPr lang="it-IT" dirty="0"/>
            </a:br>
            <a:r>
              <a:rPr lang="it-IT" dirty="0"/>
              <a:t>- Implementare un sistema di monitoraggio per tenere traccia delle attività sulla porta 1099.</a:t>
            </a:r>
            <a:br>
              <a:rPr lang="it-IT" dirty="0"/>
            </a:br>
            <a:r>
              <a:rPr lang="it-IT" dirty="0"/>
              <a:t>- Mantenere sempre aggiornato i software, inclusi i componenti Java, in modo da avere a disposizione le patch di sicurezza più recenti.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094271"/>
            <a:ext cx="2765410" cy="1415692"/>
          </a:xfrm>
        </p:spPr>
        <p:txBody>
          <a:bodyPr rtlCol="0"/>
          <a:lstStyle/>
          <a:p>
            <a:pPr rtl="0"/>
            <a:r>
              <a:rPr lang="it-IT" sz="9600" dirty="0"/>
              <a:t>FINE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602039"/>
            <a:ext cx="1910004" cy="576672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Ivan Galati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it-IT" dirty="0"/>
              <a:t>NOZIONI TEORICHE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8"/>
            <a:ext cx="6108379" cy="19679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dirty="0"/>
              <a:t>Andiamo ad esplorare gli argomenti chiave </a:t>
            </a:r>
            <a:br>
              <a:rPr lang="it-IT" dirty="0"/>
            </a:br>
            <a:r>
              <a:rPr lang="it-IT" dirty="0"/>
              <a:t>inclusi in questo progetto, delineando i </a:t>
            </a:r>
            <a:br>
              <a:rPr lang="it-IT" dirty="0"/>
            </a:br>
            <a:r>
              <a:rPr lang="it-IT" dirty="0"/>
              <a:t>concetti teorici che verranno sfruttati.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36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0"/>
            <a:ext cx="9779183" cy="1325563"/>
          </a:xfrm>
        </p:spPr>
        <p:txBody>
          <a:bodyPr rtlCol="0"/>
          <a:lstStyle/>
          <a:p>
            <a:pPr rtl="0"/>
            <a:r>
              <a:rPr lang="it-IT" dirty="0"/>
              <a:t>NOZIONI TEORICHE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457029"/>
            <a:ext cx="9779182" cy="4658636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it-IT" sz="1600" dirty="0">
                <a:solidFill>
                  <a:schemeClr val="accent1"/>
                </a:solidFill>
              </a:rPr>
              <a:t>Exploit</a:t>
            </a:r>
            <a:r>
              <a:rPr lang="it-IT" sz="1600" dirty="0"/>
              <a:t>: è un attacco che sfrutta le vulnerabilità già presenti in un software. </a:t>
            </a:r>
            <a:br>
              <a:rPr lang="it-IT" sz="1600" dirty="0"/>
            </a:br>
            <a:r>
              <a:rPr lang="it-IT" sz="1600" dirty="0"/>
              <a:t>L'attacco è composto da 3 fasi:</a:t>
            </a:r>
          </a:p>
          <a:p>
            <a:pPr rtl="0"/>
            <a:r>
              <a:rPr lang="it-IT" sz="1600" dirty="0"/>
              <a:t>1) </a:t>
            </a:r>
            <a:r>
              <a:rPr lang="it-IT" sz="1600" dirty="0">
                <a:solidFill>
                  <a:schemeClr val="accent1"/>
                </a:solidFill>
              </a:rPr>
              <a:t>Exploit</a:t>
            </a:r>
            <a:r>
              <a:rPr lang="it-IT" sz="1600" dirty="0"/>
              <a:t> consiste nell’atto vero e proprio di bucare un dispositivo.</a:t>
            </a:r>
            <a:br>
              <a:rPr lang="it-IT" sz="1600" dirty="0"/>
            </a:br>
            <a:r>
              <a:rPr lang="it-IT" sz="1600" dirty="0"/>
              <a:t>2) </a:t>
            </a:r>
            <a:r>
              <a:rPr lang="it-IT" sz="1600" dirty="0">
                <a:solidFill>
                  <a:schemeClr val="accent1"/>
                </a:solidFill>
              </a:rPr>
              <a:t>Payload</a:t>
            </a:r>
            <a:r>
              <a:rPr lang="it-IT" sz="1600" dirty="0"/>
              <a:t> è il codice contenuto nell’exploit utile a creare una connessione (Shell) con la macchina vittima.</a:t>
            </a:r>
            <a:br>
              <a:rPr lang="it-IT" sz="1600" dirty="0"/>
            </a:br>
            <a:r>
              <a:rPr lang="it-IT" sz="1600" dirty="0"/>
              <a:t>3) </a:t>
            </a:r>
            <a:r>
              <a:rPr lang="it-IT" sz="1600" dirty="0">
                <a:solidFill>
                  <a:schemeClr val="accent1"/>
                </a:solidFill>
              </a:rPr>
              <a:t>Shell</a:t>
            </a:r>
            <a:r>
              <a:rPr lang="it-IT" sz="1600" dirty="0"/>
              <a:t> (</a:t>
            </a:r>
            <a:r>
              <a:rPr lang="it-IT" sz="1600" dirty="0" err="1"/>
              <a:t>Bind</a:t>
            </a:r>
            <a:r>
              <a:rPr lang="it-IT" sz="1600" dirty="0"/>
              <a:t> o Reverse) è la connessione vera e propria; può essere di due tipi: </a:t>
            </a:r>
            <a:r>
              <a:rPr lang="it-IT" sz="1600" dirty="0" err="1"/>
              <a:t>Bind</a:t>
            </a:r>
            <a:r>
              <a:rPr lang="it-IT" sz="1600" dirty="0"/>
              <a:t> e Reverse.</a:t>
            </a:r>
          </a:p>
          <a:p>
            <a:pPr rtl="0"/>
            <a:r>
              <a:rPr lang="it-IT" sz="1600" dirty="0" err="1">
                <a:solidFill>
                  <a:schemeClr val="accent1"/>
                </a:solidFill>
              </a:rPr>
              <a:t>Bind</a:t>
            </a:r>
            <a:r>
              <a:rPr lang="it-IT" sz="1600" dirty="0"/>
              <a:t> parte dall’attaccante e punta alla vittima, </a:t>
            </a:r>
            <a:r>
              <a:rPr lang="it-IT" sz="1600" dirty="0">
                <a:solidFill>
                  <a:schemeClr val="accent1"/>
                </a:solidFill>
              </a:rPr>
              <a:t>Reverse</a:t>
            </a:r>
            <a:r>
              <a:rPr lang="it-IT" sz="1600" dirty="0"/>
              <a:t> dalla vittima punta all’attaccante.</a:t>
            </a:r>
          </a:p>
          <a:p>
            <a:pPr rtl="0"/>
            <a:r>
              <a:rPr lang="it-IT" sz="1600" dirty="0"/>
              <a:t>L’obiettivo è quello di </a:t>
            </a:r>
            <a:r>
              <a:rPr lang="it-IT" sz="1600" dirty="0">
                <a:solidFill>
                  <a:schemeClr val="accent1"/>
                </a:solidFill>
              </a:rPr>
              <a:t>acquisire il controllo</a:t>
            </a:r>
            <a:r>
              <a:rPr lang="it-IT" sz="1600" dirty="0"/>
              <a:t> di un dispositivo e rubare i dati memorizzati su una rete.</a:t>
            </a:r>
          </a:p>
          <a:p>
            <a:pPr rtl="0"/>
            <a:r>
              <a:rPr lang="it-IT" sz="1600" dirty="0"/>
              <a:t>Si differenzia tra </a:t>
            </a:r>
            <a:r>
              <a:rPr lang="it-IT" sz="1600" dirty="0">
                <a:solidFill>
                  <a:schemeClr val="accent1"/>
                </a:solidFill>
              </a:rPr>
              <a:t>modulo normale</a:t>
            </a:r>
            <a:r>
              <a:rPr lang="it-IT" sz="1600" dirty="0"/>
              <a:t> e </a:t>
            </a:r>
            <a:r>
              <a:rPr lang="it-IT" sz="1600" dirty="0">
                <a:solidFill>
                  <a:schemeClr val="accent1"/>
                </a:solidFill>
              </a:rPr>
              <a:t>modulo ausiliario</a:t>
            </a:r>
            <a:r>
              <a:rPr lang="it-IT" sz="1600" dirty="0"/>
              <a:t>:</a:t>
            </a:r>
          </a:p>
          <a:p>
            <a:pPr rtl="0"/>
            <a:r>
              <a:rPr lang="it-IT" sz="1600" dirty="0"/>
              <a:t>1a) I moduli normali in </a:t>
            </a:r>
            <a:r>
              <a:rPr lang="it-IT" sz="1600" dirty="0" err="1"/>
              <a:t>Metasploit</a:t>
            </a:r>
            <a:r>
              <a:rPr lang="it-IT" sz="1600" dirty="0"/>
              <a:t> sono progettati per </a:t>
            </a:r>
            <a:r>
              <a:rPr lang="it-IT" sz="1600" dirty="0">
                <a:solidFill>
                  <a:schemeClr val="accent1"/>
                </a:solidFill>
              </a:rPr>
              <a:t>eseguire attacchi diretti </a:t>
            </a:r>
            <a:r>
              <a:rPr lang="it-IT" sz="1600" dirty="0"/>
              <a:t>su vulnerabilità specifiche. </a:t>
            </a:r>
            <a:br>
              <a:rPr lang="it-IT" sz="1600" dirty="0"/>
            </a:br>
            <a:r>
              <a:rPr lang="it-IT" sz="1600" dirty="0"/>
              <a:t>1b) I moduli normali vengono utilizzati principalmente per eseguire attacchi diretti e </a:t>
            </a:r>
            <a:r>
              <a:rPr lang="it-IT" sz="1600" dirty="0">
                <a:solidFill>
                  <a:schemeClr val="accent1"/>
                </a:solidFill>
              </a:rPr>
              <a:t>sfruttare le vulnerabilità </a:t>
            </a:r>
            <a:r>
              <a:rPr lang="it-IT" sz="1600" dirty="0"/>
              <a:t>con l'obiettivo di ottenere l'accesso al sistema di destinazione.</a:t>
            </a:r>
            <a:br>
              <a:rPr lang="it-IT" sz="1600" dirty="0"/>
            </a:br>
            <a:r>
              <a:rPr lang="it-IT" sz="1600" dirty="0"/>
              <a:t>1c) Utilizzano un </a:t>
            </a:r>
            <a:r>
              <a:rPr lang="it-IT" sz="1600" dirty="0">
                <a:solidFill>
                  <a:schemeClr val="accent1"/>
                </a:solidFill>
              </a:rPr>
              <a:t>payload</a:t>
            </a:r>
            <a:r>
              <a:rPr lang="it-IT" sz="1600" dirty="0"/>
              <a:t>.</a:t>
            </a:r>
          </a:p>
          <a:p>
            <a:pPr rtl="0"/>
            <a:r>
              <a:rPr lang="it-IT" sz="1600" dirty="0"/>
              <a:t>2a) I moduli ausiliari in </a:t>
            </a:r>
            <a:r>
              <a:rPr lang="it-IT" sz="1600" dirty="0" err="1"/>
              <a:t>Metasploit</a:t>
            </a:r>
            <a:r>
              <a:rPr lang="it-IT" sz="1600" dirty="0"/>
              <a:t> sono progettati per svolgere </a:t>
            </a:r>
            <a:r>
              <a:rPr lang="it-IT" sz="1600" dirty="0">
                <a:solidFill>
                  <a:schemeClr val="accent1"/>
                </a:solidFill>
              </a:rPr>
              <a:t>funzioni di supporto </a:t>
            </a:r>
            <a:r>
              <a:rPr lang="it-IT" sz="1600" dirty="0"/>
              <a:t>durante il test della sicurezza, come la scansione della rete, la raccolta di informazioni e altro ancora. Non eseguono necessariamente attacchi diretti, ma forniscono informazioni e supporto aggiuntivi che possono essere utili per ottenere un </a:t>
            </a:r>
            <a:r>
              <a:rPr lang="it-IT" sz="1600" dirty="0">
                <a:solidFill>
                  <a:schemeClr val="accent1"/>
                </a:solidFill>
              </a:rPr>
              <a:t>quadro completo della sicurezza della rete o del sistema</a:t>
            </a:r>
            <a:r>
              <a:rPr lang="it-IT" sz="1600" dirty="0"/>
              <a:t>.</a:t>
            </a:r>
            <a:br>
              <a:rPr lang="it-IT" sz="1600" dirty="0"/>
            </a:br>
            <a:r>
              <a:rPr lang="it-IT" sz="1600" dirty="0"/>
              <a:t>2b) </a:t>
            </a:r>
            <a:r>
              <a:rPr lang="it-IT" sz="1600" dirty="0">
                <a:solidFill>
                  <a:schemeClr val="accent1"/>
                </a:solidFill>
              </a:rPr>
              <a:t>Quasi mai </a:t>
            </a:r>
            <a:r>
              <a:rPr lang="it-IT" sz="1600" dirty="0"/>
              <a:t>utilizzano un payload.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084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0"/>
            <a:ext cx="9779183" cy="1325563"/>
          </a:xfrm>
        </p:spPr>
        <p:txBody>
          <a:bodyPr rtlCol="0"/>
          <a:lstStyle/>
          <a:p>
            <a:pPr rtl="0"/>
            <a:r>
              <a:rPr lang="it-IT" dirty="0"/>
              <a:t>NOZIONI TEORICHE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872056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it-IT" sz="1800" dirty="0" err="1">
                <a:solidFill>
                  <a:schemeClr val="accent1"/>
                </a:solidFill>
              </a:rPr>
              <a:t>JavaRMI</a:t>
            </a:r>
            <a:r>
              <a:rPr lang="it-IT" sz="1800" dirty="0"/>
              <a:t> (Remote Method </a:t>
            </a:r>
            <a:r>
              <a:rPr lang="it-IT" sz="1800" dirty="0" err="1"/>
              <a:t>Invocation</a:t>
            </a:r>
            <a:r>
              <a:rPr lang="it-IT" sz="1800" dirty="0"/>
              <a:t>) – </a:t>
            </a:r>
            <a:r>
              <a:rPr lang="it-IT" sz="1800" dirty="0">
                <a:solidFill>
                  <a:schemeClr val="accent1"/>
                </a:solidFill>
              </a:rPr>
              <a:t>Porta 1099</a:t>
            </a:r>
            <a:r>
              <a:rPr lang="it-IT" sz="1800" dirty="0"/>
              <a:t>: è una tecnologia che consente ad un programma Java di invocare metodi su oggetti </a:t>
            </a:r>
            <a:r>
              <a:rPr lang="it-IT" sz="1800" dirty="0">
                <a:solidFill>
                  <a:schemeClr val="accent1"/>
                </a:solidFill>
              </a:rPr>
              <a:t>situati in un'altra macchina</a:t>
            </a:r>
            <a:r>
              <a:rPr lang="it-IT" sz="1800" dirty="0"/>
              <a:t>.</a:t>
            </a:r>
          </a:p>
          <a:p>
            <a:pPr rtl="0"/>
            <a:r>
              <a:rPr lang="it-IT" sz="1800" dirty="0"/>
              <a:t>In pratica, immaginiamo di avere due computer che comunicano tra loro su una rete. </a:t>
            </a:r>
            <a:br>
              <a:rPr lang="it-IT" sz="1800" dirty="0"/>
            </a:br>
            <a:r>
              <a:rPr lang="it-IT" sz="1800" dirty="0"/>
              <a:t>Su ciascun computer, ci sono programmi scritti in Java. </a:t>
            </a:r>
            <a:br>
              <a:rPr lang="it-IT" sz="1800" dirty="0"/>
            </a:br>
            <a:r>
              <a:rPr lang="it-IT" sz="1800" dirty="0" err="1"/>
              <a:t>JavaRMI</a:t>
            </a:r>
            <a:r>
              <a:rPr lang="it-IT" sz="1800" dirty="0"/>
              <a:t> consente a questi programmi di </a:t>
            </a:r>
            <a:r>
              <a:rPr lang="it-IT" sz="1800" dirty="0">
                <a:solidFill>
                  <a:schemeClr val="accent1"/>
                </a:solidFill>
              </a:rPr>
              <a:t>chiamare metodi</a:t>
            </a:r>
            <a:r>
              <a:rPr lang="it-IT" sz="1800" dirty="0"/>
              <a:t> su oggetti </a:t>
            </a:r>
            <a:r>
              <a:rPr lang="it-IT" sz="1800" dirty="0">
                <a:solidFill>
                  <a:schemeClr val="accent1"/>
                </a:solidFill>
              </a:rPr>
              <a:t>situati nell'altro computer</a:t>
            </a:r>
            <a:r>
              <a:rPr lang="it-IT" sz="1800" dirty="0"/>
              <a:t>, come se fossero oggetti locali.</a:t>
            </a:r>
          </a:p>
          <a:p>
            <a:pPr rtl="0"/>
            <a:r>
              <a:rPr lang="it-IT" sz="1800" dirty="0"/>
              <a:t>Un attaccante può sfruttare una </a:t>
            </a:r>
            <a:r>
              <a:rPr lang="it-IT" sz="1800" dirty="0">
                <a:solidFill>
                  <a:schemeClr val="accent1"/>
                </a:solidFill>
              </a:rPr>
              <a:t>vulnerabilità in </a:t>
            </a:r>
            <a:r>
              <a:rPr lang="it-IT" sz="1800" dirty="0" err="1">
                <a:solidFill>
                  <a:schemeClr val="accent1"/>
                </a:solidFill>
              </a:rPr>
              <a:t>JavaRMI</a:t>
            </a:r>
            <a:r>
              <a:rPr lang="it-IT" sz="1800" dirty="0"/>
              <a:t> per:</a:t>
            </a:r>
            <a:br>
              <a:rPr lang="it-IT" sz="1800" dirty="0"/>
            </a:br>
            <a:r>
              <a:rPr lang="it-IT" sz="1800" dirty="0"/>
              <a:t>1) </a:t>
            </a:r>
            <a:r>
              <a:rPr lang="it-IT" sz="1800" dirty="0">
                <a:solidFill>
                  <a:schemeClr val="accent1"/>
                </a:solidFill>
              </a:rPr>
              <a:t>Ottenere il controllo</a:t>
            </a:r>
            <a:r>
              <a:rPr lang="it-IT" sz="1800" dirty="0"/>
              <a:t> del sistema o eseguire azioni dannose.</a:t>
            </a:r>
            <a:br>
              <a:rPr lang="it-IT" sz="1800" dirty="0"/>
            </a:br>
            <a:r>
              <a:rPr lang="it-IT" sz="1800" dirty="0"/>
              <a:t>2) </a:t>
            </a:r>
            <a:r>
              <a:rPr lang="it-IT" sz="1800" dirty="0">
                <a:solidFill>
                  <a:schemeClr val="accent1"/>
                </a:solidFill>
              </a:rPr>
              <a:t>Intercettare o manipolare i dati </a:t>
            </a:r>
            <a:r>
              <a:rPr lang="it-IT" sz="1800" dirty="0"/>
              <a:t>scambiati tra le applicazioni, intaccando la confidenzialità delle informazioni.</a:t>
            </a:r>
            <a:br>
              <a:rPr lang="it-IT" sz="1800" dirty="0"/>
            </a:br>
            <a:r>
              <a:rPr lang="it-IT" sz="1800" dirty="0"/>
              <a:t>3) </a:t>
            </a:r>
            <a:r>
              <a:rPr lang="it-IT" sz="1800" dirty="0">
                <a:solidFill>
                  <a:schemeClr val="accent1"/>
                </a:solidFill>
              </a:rPr>
              <a:t>DOS</a:t>
            </a:r>
            <a:r>
              <a:rPr lang="it-IT" sz="1800" dirty="0"/>
              <a:t>, cioè causare un'interruzione del servizio </a:t>
            </a:r>
            <a:r>
              <a:rPr lang="it-IT" sz="1800" dirty="0">
                <a:solidFill>
                  <a:schemeClr val="accent1"/>
                </a:solidFill>
              </a:rPr>
              <a:t>sovraccaricando</a:t>
            </a:r>
            <a:r>
              <a:rPr lang="it-IT" sz="1800" dirty="0"/>
              <a:t> il sistema con richieste malevole.</a:t>
            </a:r>
            <a:br>
              <a:rPr lang="it-IT" sz="1800" dirty="0"/>
            </a:br>
            <a:r>
              <a:rPr lang="it-IT" sz="1800" dirty="0"/>
              <a:t>4) Ottenere accesso ai </a:t>
            </a:r>
            <a:r>
              <a:rPr lang="it-IT" sz="1800" dirty="0">
                <a:solidFill>
                  <a:schemeClr val="accent1"/>
                </a:solidFill>
              </a:rPr>
              <a:t>privilegi elevati </a:t>
            </a:r>
            <a:r>
              <a:rPr lang="it-IT" sz="1800" dirty="0"/>
              <a:t>ed eseguire azioni dannose con privilegi più ampi di quelli che dovrebbe avere.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0"/>
            <a:ext cx="9779183" cy="1325563"/>
          </a:xfrm>
        </p:spPr>
        <p:txBody>
          <a:bodyPr rtlCol="0"/>
          <a:lstStyle/>
          <a:p>
            <a:pPr rtl="0"/>
            <a:r>
              <a:rPr lang="it-IT" dirty="0"/>
              <a:t>NOZIONI TEORICHE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636081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it-IT" sz="1800" dirty="0" err="1">
                <a:solidFill>
                  <a:schemeClr val="accent1"/>
                </a:solidFill>
              </a:rPr>
              <a:t>Metasploit</a:t>
            </a:r>
            <a:r>
              <a:rPr lang="it-IT" sz="1800" dirty="0"/>
              <a:t>: è un framework usato per il </a:t>
            </a:r>
            <a:r>
              <a:rPr lang="it-IT" sz="1800" dirty="0" err="1">
                <a:solidFill>
                  <a:schemeClr val="accent1"/>
                </a:solidFill>
              </a:rPr>
              <a:t>penetration</a:t>
            </a:r>
            <a:r>
              <a:rPr lang="it-IT" sz="1800" dirty="0">
                <a:solidFill>
                  <a:schemeClr val="accent1"/>
                </a:solidFill>
              </a:rPr>
              <a:t> testing </a:t>
            </a:r>
            <a:r>
              <a:rPr lang="it-IT" sz="1800" dirty="0"/>
              <a:t>e per lo sviluppo, il test e l'uso di exploit.</a:t>
            </a:r>
            <a:br>
              <a:rPr lang="it-IT" sz="1800" dirty="0"/>
            </a:br>
            <a:r>
              <a:rPr lang="it-IT" sz="1800" dirty="0"/>
              <a:t>Fornisce una </a:t>
            </a:r>
            <a:r>
              <a:rPr lang="it-IT" sz="1800" dirty="0">
                <a:solidFill>
                  <a:schemeClr val="accent1"/>
                </a:solidFill>
              </a:rPr>
              <a:t>vasta gamma di exploit </a:t>
            </a:r>
            <a:r>
              <a:rPr lang="it-IT" sz="1800" dirty="0"/>
              <a:t>creati dalla comunità e </a:t>
            </a:r>
            <a:r>
              <a:rPr lang="it-IT" sz="1800" dirty="0">
                <a:solidFill>
                  <a:schemeClr val="accent1"/>
                </a:solidFill>
              </a:rPr>
              <a:t>numerosi vettori di attacco </a:t>
            </a:r>
            <a:r>
              <a:rPr lang="it-IT" sz="1800" dirty="0"/>
              <a:t>che si possono utilizzare contro diversi sistemi e tecnologie.</a:t>
            </a:r>
            <a:br>
              <a:rPr lang="it-IT" sz="1800" dirty="0"/>
            </a:br>
            <a:r>
              <a:rPr lang="it-IT" sz="1800" dirty="0"/>
              <a:t>Inoltre, può essere utilizzato per </a:t>
            </a:r>
            <a:r>
              <a:rPr lang="it-IT" sz="1800" dirty="0">
                <a:solidFill>
                  <a:schemeClr val="accent1"/>
                </a:solidFill>
              </a:rPr>
              <a:t>creare</a:t>
            </a:r>
            <a:r>
              <a:rPr lang="it-IT" sz="1800" dirty="0"/>
              <a:t> ed </a:t>
            </a:r>
            <a:r>
              <a:rPr lang="it-IT" sz="1800" dirty="0">
                <a:solidFill>
                  <a:schemeClr val="accent1"/>
                </a:solidFill>
              </a:rPr>
              <a:t>automatizzare</a:t>
            </a:r>
            <a:r>
              <a:rPr lang="it-IT" sz="1800" dirty="0"/>
              <a:t> i propri exploit.</a:t>
            </a:r>
          </a:p>
          <a:p>
            <a:pPr rtl="0"/>
            <a:endParaRPr lang="it-IT" sz="1800" dirty="0"/>
          </a:p>
          <a:p>
            <a:pPr rtl="0"/>
            <a:r>
              <a:rPr lang="it-IT" sz="1800" dirty="0" err="1">
                <a:solidFill>
                  <a:schemeClr val="accent1"/>
                </a:solidFill>
              </a:rPr>
              <a:t>Meterpreter</a:t>
            </a:r>
            <a:r>
              <a:rPr lang="it-IT" sz="1800" dirty="0"/>
              <a:t>: è un </a:t>
            </a:r>
            <a:r>
              <a:rPr lang="it-IT" sz="1800" dirty="0">
                <a:solidFill>
                  <a:schemeClr val="accent1"/>
                </a:solidFill>
              </a:rPr>
              <a:t>payload</a:t>
            </a:r>
            <a:r>
              <a:rPr lang="it-IT" sz="1800" dirty="0"/>
              <a:t> di </a:t>
            </a:r>
            <a:r>
              <a:rPr lang="it-IT" sz="1800" dirty="0" err="1"/>
              <a:t>Metasploit</a:t>
            </a:r>
            <a:r>
              <a:rPr lang="it-IT" sz="1800" dirty="0"/>
              <a:t> progettato per fornire una </a:t>
            </a:r>
            <a:r>
              <a:rPr lang="it-IT" sz="1800" dirty="0">
                <a:solidFill>
                  <a:schemeClr val="accent1"/>
                </a:solidFill>
              </a:rPr>
              <a:t>Shell</a:t>
            </a:r>
            <a:r>
              <a:rPr lang="it-IT" sz="1800" dirty="0"/>
              <a:t> per il </a:t>
            </a:r>
            <a:r>
              <a:rPr lang="it-IT" sz="1800" dirty="0">
                <a:solidFill>
                  <a:schemeClr val="accent1"/>
                </a:solidFill>
              </a:rPr>
              <a:t>controllo remoto </a:t>
            </a:r>
            <a:r>
              <a:rPr lang="it-IT" sz="1800" dirty="0"/>
              <a:t>su una macchina vittima. </a:t>
            </a:r>
            <a:br>
              <a:rPr lang="it-IT" sz="1800" dirty="0"/>
            </a:br>
            <a:r>
              <a:rPr lang="it-IT" sz="1800" dirty="0"/>
              <a:t>Fornisce molte funzionalità utili che aiutano un </a:t>
            </a:r>
            <a:r>
              <a:rPr lang="it-IT" sz="1800" dirty="0" err="1"/>
              <a:t>penetration</a:t>
            </a:r>
            <a:r>
              <a:rPr lang="it-IT" sz="1800" dirty="0"/>
              <a:t> tester ad </a:t>
            </a:r>
            <a:r>
              <a:rPr lang="it-IT" sz="1800" dirty="0">
                <a:solidFill>
                  <a:schemeClr val="accent1"/>
                </a:solidFill>
              </a:rPr>
              <a:t>infiltrarsi</a:t>
            </a:r>
            <a:r>
              <a:rPr lang="it-IT" sz="1800" dirty="0"/>
              <a:t> all’interno di un sistema target.</a:t>
            </a:r>
            <a:br>
              <a:rPr lang="it-IT" sz="1800" dirty="0"/>
            </a:br>
            <a:r>
              <a:rPr lang="it-IT" sz="1800" dirty="0" err="1"/>
              <a:t>Meterpreter</a:t>
            </a:r>
            <a:r>
              <a:rPr lang="it-IT" sz="1800" dirty="0"/>
              <a:t> viene spesso utilizzato in scenari di </a:t>
            </a:r>
            <a:r>
              <a:rPr lang="it-IT" sz="1800" dirty="0" err="1"/>
              <a:t>penetration</a:t>
            </a:r>
            <a:r>
              <a:rPr lang="it-IT" sz="1800" dirty="0"/>
              <a:t> testing e hacking etico per </a:t>
            </a:r>
            <a:r>
              <a:rPr lang="it-IT" sz="1800" dirty="0">
                <a:solidFill>
                  <a:schemeClr val="accent1"/>
                </a:solidFill>
              </a:rPr>
              <a:t>dimostrare le vulnerabilità </a:t>
            </a:r>
            <a:r>
              <a:rPr lang="it-IT" sz="1800" dirty="0"/>
              <a:t>di sicurezza e per </a:t>
            </a:r>
            <a:r>
              <a:rPr lang="it-IT" sz="1800" dirty="0">
                <a:solidFill>
                  <a:schemeClr val="accent1"/>
                </a:solidFill>
              </a:rPr>
              <a:t>comprendere le possibili azioni </a:t>
            </a:r>
            <a:r>
              <a:rPr lang="it-IT" sz="1800" dirty="0"/>
              <a:t>di un attaccante.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0300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92" y="275304"/>
            <a:ext cx="4132211" cy="1720645"/>
          </a:xfrm>
        </p:spPr>
        <p:txBody>
          <a:bodyPr rtlCol="0"/>
          <a:lstStyle/>
          <a:p>
            <a:pPr rtl="0"/>
            <a:r>
              <a:rPr lang="it-IT" dirty="0"/>
              <a:t>OBIETTIVI PRINCIPALI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492" y="2416190"/>
            <a:ext cx="6909766" cy="3114458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it-IT" sz="2400" dirty="0"/>
              <a:t>1) Scansione della macchina vittima con </a:t>
            </a:r>
            <a:r>
              <a:rPr lang="it-IT" sz="2400" dirty="0" err="1"/>
              <a:t>nmap</a:t>
            </a:r>
            <a:r>
              <a:rPr lang="it-IT" sz="2400" dirty="0"/>
              <a:t> per evidenziare la vulnerabilità.</a:t>
            </a:r>
          </a:p>
          <a:p>
            <a:pPr rtl="0"/>
            <a:r>
              <a:rPr lang="it-IT" sz="2400" dirty="0"/>
              <a:t>2) Ottenere una sessione remota con la macchina target.</a:t>
            </a:r>
          </a:p>
          <a:p>
            <a:pPr rtl="0"/>
            <a:r>
              <a:rPr lang="it-IT" sz="2400" dirty="0"/>
              <a:t>3) Raccogliere le seguenti evidenze sulla macchina vittima: </a:t>
            </a:r>
            <a:br>
              <a:rPr lang="it-IT" sz="2400" dirty="0"/>
            </a:br>
            <a:r>
              <a:rPr lang="it-IT" sz="2400" dirty="0"/>
              <a:t>	a) La configurazione di rete.</a:t>
            </a:r>
            <a:br>
              <a:rPr lang="it-IT" sz="2400" dirty="0"/>
            </a:br>
            <a:r>
              <a:rPr lang="it-IT" sz="2400" dirty="0"/>
              <a:t>	b) Le informazioni sulla tabella di 	</a:t>
            </a:r>
            <a:r>
              <a:rPr lang="it-IT" sz="2400" dirty="0" err="1"/>
              <a:t>routing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it-IT" dirty="0"/>
              <a:t>PARTE PRATICA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dirty="0"/>
              <a:t>La nostra macchina </a:t>
            </a:r>
            <a:r>
              <a:rPr lang="it-IT" dirty="0" err="1"/>
              <a:t>Metasploitable</a:t>
            </a:r>
            <a:r>
              <a:rPr lang="it-IT" dirty="0"/>
              <a:t> presenta </a:t>
            </a:r>
            <a:br>
              <a:rPr lang="it-IT" dirty="0"/>
            </a:br>
            <a:r>
              <a:rPr lang="it-IT" dirty="0"/>
              <a:t>un servizio vulnerabile sulla porta 1099 – Java RMI. </a:t>
            </a:r>
            <a:br>
              <a:rPr lang="it-IT" dirty="0"/>
            </a:br>
            <a:r>
              <a:rPr lang="it-IT" dirty="0"/>
              <a:t>Si richiede allo studente di sfruttare la vulnerabilità </a:t>
            </a:r>
            <a:br>
              <a:rPr lang="it-IT" dirty="0"/>
            </a:br>
            <a:r>
              <a:rPr lang="it-IT" dirty="0"/>
              <a:t>con </a:t>
            </a:r>
            <a:r>
              <a:rPr lang="it-IT" dirty="0" err="1"/>
              <a:t>Metasploit</a:t>
            </a:r>
            <a:r>
              <a:rPr lang="it-IT" dirty="0"/>
              <a:t> al fine di ottenere una sessione </a:t>
            </a:r>
            <a:br>
              <a:rPr lang="it-IT" dirty="0"/>
            </a:br>
            <a:r>
              <a:rPr lang="it-IT" dirty="0"/>
              <a:t>di </a:t>
            </a:r>
            <a:r>
              <a:rPr lang="it-IT" dirty="0" err="1"/>
              <a:t>Meterpreter</a:t>
            </a:r>
            <a:r>
              <a:rPr lang="it-IT" dirty="0"/>
              <a:t> sulla macchina remota.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971" y="-157"/>
            <a:ext cx="9779183" cy="1325563"/>
          </a:xfrm>
        </p:spPr>
        <p:txBody>
          <a:bodyPr rtlCol="0"/>
          <a:lstStyle/>
          <a:p>
            <a:pPr rtl="0"/>
            <a:r>
              <a:rPr lang="it-IT" dirty="0"/>
              <a:t>REQUISITI DELL’ESERCIZIO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EB1FFBC5-1733-5E4A-BF11-2C157D9917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698203" y="2556794"/>
            <a:ext cx="5112796" cy="2568168"/>
          </a:xfrm>
        </p:spPr>
        <p:txBody>
          <a:bodyPr rtlCol="0"/>
          <a:lstStyle/>
          <a:p>
            <a:pPr rtl="0"/>
            <a:r>
              <a:rPr lang="it-IT" b="0" dirty="0"/>
              <a:t>1) La macchina attaccante (</a:t>
            </a:r>
            <a:r>
              <a:rPr lang="it-IT" b="0" dirty="0">
                <a:solidFill>
                  <a:schemeClr val="accent1"/>
                </a:solidFill>
              </a:rPr>
              <a:t>Kali</a:t>
            </a:r>
            <a:r>
              <a:rPr lang="it-IT" b="0" dirty="0"/>
              <a:t>)</a:t>
            </a:r>
            <a:r>
              <a:rPr lang="it-IT" b="0" baseline="30000" dirty="0"/>
              <a:t>1</a:t>
            </a:r>
            <a:r>
              <a:rPr lang="it-IT" b="0" dirty="0"/>
              <a:t> deve avere il seguente indirizzo IP: </a:t>
            </a:r>
            <a:r>
              <a:rPr lang="it-IT" b="0" dirty="0">
                <a:solidFill>
                  <a:schemeClr val="accent1"/>
                </a:solidFill>
              </a:rPr>
              <a:t>192.168.11.111</a:t>
            </a:r>
            <a:r>
              <a:rPr lang="it-IT" b="0" dirty="0"/>
              <a:t>.</a:t>
            </a:r>
          </a:p>
          <a:p>
            <a:pPr rtl="0"/>
            <a:r>
              <a:rPr lang="it-IT" b="0" dirty="0"/>
              <a:t>2) La macchina vittima (</a:t>
            </a:r>
            <a:r>
              <a:rPr lang="it-IT" b="0" dirty="0" err="1">
                <a:solidFill>
                  <a:schemeClr val="accent1"/>
                </a:solidFill>
              </a:rPr>
              <a:t>Metasploitable</a:t>
            </a:r>
            <a:r>
              <a:rPr lang="it-IT" b="0" dirty="0"/>
              <a:t>)</a:t>
            </a:r>
            <a:r>
              <a:rPr lang="it-IT" b="0" baseline="30000" dirty="0"/>
              <a:t>2</a:t>
            </a:r>
            <a:r>
              <a:rPr lang="it-IT" b="0" dirty="0"/>
              <a:t> deve avere il seguente indirizzo IP: </a:t>
            </a:r>
            <a:br>
              <a:rPr lang="it-IT" b="0" dirty="0"/>
            </a:br>
            <a:r>
              <a:rPr lang="it-IT" b="0" dirty="0">
                <a:solidFill>
                  <a:schemeClr val="accent1"/>
                </a:solidFill>
              </a:rPr>
              <a:t>192.168.11.112</a:t>
            </a:r>
            <a:r>
              <a:rPr lang="it-IT" b="0" dirty="0"/>
              <a:t>.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8</a:t>
            </a:fld>
            <a:endParaRPr lang="it-IT"/>
          </a:p>
        </p:txBody>
      </p:sp>
      <p:pic>
        <p:nvPicPr>
          <p:cNvPr id="21" name="Immagine 20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F82CC90E-B8CE-8512-B616-1394124382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56977"/>
          <a:stretch/>
        </p:blipFill>
        <p:spPr>
          <a:xfrm>
            <a:off x="626971" y="1822988"/>
            <a:ext cx="2145726" cy="2444212"/>
          </a:xfrm>
          <a:prstGeom prst="rect">
            <a:avLst/>
          </a:prstGeom>
        </p:spPr>
      </p:pic>
      <p:pic>
        <p:nvPicPr>
          <p:cNvPr id="23" name="Immagine 2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841C842A-D9F4-B72A-9129-088950B95B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55448"/>
          <a:stretch/>
        </p:blipFill>
        <p:spPr>
          <a:xfrm>
            <a:off x="2930788" y="2869315"/>
            <a:ext cx="2145726" cy="246147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91E3CFC-B9D3-C5BF-0E07-C4049690A6CD}"/>
              </a:ext>
            </a:extLst>
          </p:cNvPr>
          <p:cNvSpPr txBox="1"/>
          <p:nvPr/>
        </p:nvSpPr>
        <p:spPr>
          <a:xfrm>
            <a:off x="2527665" y="1545989"/>
            <a:ext cx="324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1.</a:t>
            </a:r>
            <a:endParaRPr lang="it-IT" sz="1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60283C6-64B0-67CA-A410-F65BFBDC5831}"/>
              </a:ext>
            </a:extLst>
          </p:cNvPr>
          <p:cNvSpPr txBox="1"/>
          <p:nvPr/>
        </p:nvSpPr>
        <p:spPr>
          <a:xfrm>
            <a:off x="4752436" y="2609522"/>
            <a:ext cx="324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213743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971" y="-157"/>
            <a:ext cx="9779183" cy="1325563"/>
          </a:xfrm>
        </p:spPr>
        <p:txBody>
          <a:bodyPr rtlCol="0"/>
          <a:lstStyle/>
          <a:p>
            <a:pPr rtl="0"/>
            <a:r>
              <a:rPr lang="it-IT" dirty="0"/>
              <a:t>REQUISITI DELL’ESERCIZIO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EB1FFBC5-1733-5E4A-BF11-2C157D9917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698202" y="2040765"/>
            <a:ext cx="4500740" cy="1115389"/>
          </a:xfrm>
        </p:spPr>
        <p:txBody>
          <a:bodyPr rtlCol="0"/>
          <a:lstStyle/>
          <a:p>
            <a:pPr rtl="0"/>
            <a:r>
              <a:rPr lang="it-IT" b="0" dirty="0"/>
              <a:t>3) Scansione della macchina con </a:t>
            </a:r>
            <a:r>
              <a:rPr lang="it-IT" b="0" dirty="0" err="1">
                <a:solidFill>
                  <a:schemeClr val="accent1"/>
                </a:solidFill>
              </a:rPr>
              <a:t>nmap</a:t>
            </a:r>
            <a:r>
              <a:rPr lang="it-IT" b="0" dirty="0"/>
              <a:t> per evidenziare la </a:t>
            </a:r>
            <a:r>
              <a:rPr lang="it-IT" b="0" dirty="0">
                <a:solidFill>
                  <a:schemeClr val="accent1"/>
                </a:solidFill>
              </a:rPr>
              <a:t>vulnerabilità</a:t>
            </a:r>
            <a:r>
              <a:rPr lang="it-IT" b="0" dirty="0"/>
              <a:t>.</a:t>
            </a:r>
            <a:endParaRPr lang="it-IT" b="0" dirty="0">
              <a:solidFill>
                <a:schemeClr val="accent1"/>
              </a:solidFill>
            </a:endParaRP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48A12450-9474-8A49-BAEB-20C6F51540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698202" y="3341946"/>
            <a:ext cx="5112797" cy="2577074"/>
          </a:xfrm>
        </p:spPr>
        <p:txBody>
          <a:bodyPr rtlCol="0"/>
          <a:lstStyle/>
          <a:p>
            <a:pPr rtl="0"/>
            <a:r>
              <a:rPr lang="it-IT" dirty="0"/>
              <a:t>Utilizzando </a:t>
            </a:r>
            <a:r>
              <a:rPr lang="it-IT" dirty="0" err="1">
                <a:solidFill>
                  <a:schemeClr val="accent1"/>
                </a:solidFill>
              </a:rPr>
              <a:t>Nmap</a:t>
            </a:r>
            <a:r>
              <a:rPr lang="it-IT" dirty="0"/>
              <a:t> (tool per eseguire Port Scanning) andiamo ad eseguire una scansione sulla </a:t>
            </a:r>
            <a:r>
              <a:rPr lang="it-IT" dirty="0">
                <a:solidFill>
                  <a:schemeClr val="accent1"/>
                </a:solidFill>
              </a:rPr>
              <a:t>porta 1099 </a:t>
            </a:r>
            <a:r>
              <a:rPr lang="it-IT" dirty="0"/>
              <a:t>di </a:t>
            </a:r>
            <a:r>
              <a:rPr lang="it-IT" dirty="0" err="1"/>
              <a:t>Metasploitble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Notiamo che è aperta ed ospita il servizio «</a:t>
            </a:r>
            <a:r>
              <a:rPr lang="it-IT" dirty="0">
                <a:solidFill>
                  <a:schemeClr val="accent1"/>
                </a:solidFill>
              </a:rPr>
              <a:t>java-</a:t>
            </a:r>
            <a:r>
              <a:rPr lang="it-IT" dirty="0" err="1">
                <a:solidFill>
                  <a:schemeClr val="accent1"/>
                </a:solidFill>
              </a:rPr>
              <a:t>rmi</a:t>
            </a:r>
            <a:r>
              <a:rPr lang="it-IT" dirty="0"/>
              <a:t>» (informazione essenziale per quando eseguiremo l’</a:t>
            </a:r>
            <a:r>
              <a:rPr lang="it-IT" dirty="0">
                <a:solidFill>
                  <a:schemeClr val="accent1"/>
                </a:solidFill>
              </a:rPr>
              <a:t>exploit</a:t>
            </a:r>
            <a:r>
              <a:rPr lang="it-IT" dirty="0"/>
              <a:t>).</a:t>
            </a:r>
            <a:br>
              <a:rPr lang="it-IT" dirty="0"/>
            </a:br>
            <a:r>
              <a:rPr lang="it-IT" dirty="0"/>
              <a:t>Sfruttare questa </a:t>
            </a:r>
            <a:r>
              <a:rPr lang="it-IT" dirty="0">
                <a:solidFill>
                  <a:schemeClr val="accent1"/>
                </a:solidFill>
              </a:rPr>
              <a:t>vulnerabilità</a:t>
            </a:r>
            <a:r>
              <a:rPr lang="it-IT" dirty="0"/>
              <a:t> con </a:t>
            </a:r>
            <a:r>
              <a:rPr lang="it-IT" dirty="0" err="1"/>
              <a:t>Metasploit</a:t>
            </a:r>
            <a:r>
              <a:rPr lang="it-IT" dirty="0"/>
              <a:t> in modo da ottenere una sessione di </a:t>
            </a:r>
            <a:r>
              <a:rPr lang="it-IT" dirty="0" err="1"/>
              <a:t>Meterpreter</a:t>
            </a:r>
            <a:r>
              <a:rPr lang="it-IT" dirty="0"/>
              <a:t>.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9</a:t>
            </a:fld>
            <a:endParaRPr lang="it-IT" dirty="0"/>
          </a:p>
        </p:txBody>
      </p:sp>
      <p:pic>
        <p:nvPicPr>
          <p:cNvPr id="25" name="Immagine 2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A5389281-4CDA-2C02-5D5D-374ED6D4B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17" y="2257141"/>
            <a:ext cx="6182249" cy="179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591_TF45331398_Win32" id="{8851CF0C-D36D-4A7B-BE68-3F7BED534F0B}" vid="{2EB0F34E-7874-4900-9060-48E970E3B15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{E6E3EE67-E21E-4297-8F15-E2DAB70D8D0D}tf45331398_win32</Template>
  <TotalTime>261</TotalTime>
  <Words>1138</Words>
  <Application>Microsoft Office PowerPoint</Application>
  <PresentationFormat>Widescreen</PresentationFormat>
  <Paragraphs>87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Tenorite</vt:lpstr>
      <vt:lpstr>Tema di Office</vt:lpstr>
      <vt:lpstr>METASPLOIT PORTA 1099 – JAVA RMI</vt:lpstr>
      <vt:lpstr>NOZIONI TEORICHE</vt:lpstr>
      <vt:lpstr>NOZIONI TEORICHE</vt:lpstr>
      <vt:lpstr>NOZIONI TEORICHE</vt:lpstr>
      <vt:lpstr>NOZIONI TEORICHE</vt:lpstr>
      <vt:lpstr>OBIETTIVI PRINCIPALI</vt:lpstr>
      <vt:lpstr>PARTE PRATICA</vt:lpstr>
      <vt:lpstr>REQUISITI DELL’ESERCIZIO</vt:lpstr>
      <vt:lpstr>REQUISITI DELL’ESERCIZIO</vt:lpstr>
      <vt:lpstr>REQUISITI DELL’ESERCIZIO</vt:lpstr>
      <vt:lpstr>REQUISITI DELL’ESERCIZIO</vt:lpstr>
      <vt:lpstr>REQUISITI DELL’ESERCIZIO</vt:lpstr>
      <vt:lpstr>REQUISITI DELL’ESERCIZIO</vt:lpstr>
      <vt:lpstr>CONCLUSIONI </vt:lpstr>
      <vt:lpstr>FINE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METASPLOIT PORTA 1099 – JAVA RMI</dc:title>
  <dc:creator>Ivan Galati</dc:creator>
  <cp:lastModifiedBy>Ivan Galati</cp:lastModifiedBy>
  <cp:revision>4</cp:revision>
  <dcterms:created xsi:type="dcterms:W3CDTF">2023-11-10T10:44:53Z</dcterms:created>
  <dcterms:modified xsi:type="dcterms:W3CDTF">2023-11-10T15:06:05Z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