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3" r:id="rId4"/>
    <p:sldId id="264" r:id="rId5"/>
    <p:sldId id="267" r:id="rId6"/>
    <p:sldId id="260" r:id="rId7"/>
    <p:sldId id="268" r:id="rId8"/>
    <p:sldId id="261" r:id="rId9"/>
    <p:sldId id="272" r:id="rId10"/>
    <p:sldId id="269" r:id="rId11"/>
    <p:sldId id="271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37778" autoAdjust="0"/>
  </p:normalViewPr>
  <p:slideViewPr>
    <p:cSldViewPr snapToGrid="0">
      <p:cViewPr varScale="1">
        <p:scale>
          <a:sx n="43" d="100"/>
          <a:sy n="43" d="100"/>
        </p:scale>
        <p:origin x="31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6F7E4-2F65-485E-9060-7E4C0FDEF2F1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61B29-3BE7-4F14-B02E-CE06E559AB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16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61B29-3BE7-4F14-B02E-CE06E559ABA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0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61B29-3BE7-4F14-B02E-CE06E559ABA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968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61B29-3BE7-4F14-B02E-CE06E559ABA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686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61B29-3BE7-4F14-B02E-CE06E559ABA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592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61B29-3BE7-4F14-B02E-CE06E559ABA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94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61B29-3BE7-4F14-B02E-CE06E559ABA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37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61B29-3BE7-4F14-B02E-CE06E559ABA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459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61B29-3BE7-4F14-B02E-CE06E559ABA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646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61B29-3BE7-4F14-B02E-CE06E559ABA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19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61B29-3BE7-4F14-B02E-CE06E559ABA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026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61B29-3BE7-4F14-B02E-CE06E559ABA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33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61B29-3BE7-4F14-B02E-CE06E559ABA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8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A232-97D0-45E9-9065-6C312CC13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48651-087A-49E7-BC04-9BFF4C778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DB64B3CE-48E7-4DCB-A994-813E95CB13DE}"/>
              </a:ext>
            </a:extLst>
          </p:cNvPr>
          <p:cNvSpPr txBox="1">
            <a:spLocks/>
          </p:cNvSpPr>
          <p:nvPr userDrawn="1"/>
        </p:nvSpPr>
        <p:spPr>
          <a:xfrm>
            <a:off x="-1" y="6315838"/>
            <a:ext cx="4606135" cy="306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11" b="0" i="0" kern="1200" baseline="0">
                <a:solidFill>
                  <a:schemeClr val="bg1"/>
                </a:solidFill>
                <a:latin typeface="Helvetica Light Oblique"/>
                <a:ea typeface="+mj-ea"/>
                <a:cs typeface="Helvetica Light Oblique"/>
              </a:defRPr>
            </a:lvl1pPr>
          </a:lstStyle>
          <a:p>
            <a:pPr algn="ctr"/>
            <a:r>
              <a:rPr lang="en-US" sz="900" b="1" dirty="0"/>
              <a:t>www.sissa.it/sbp</a:t>
            </a:r>
          </a:p>
        </p:txBody>
      </p:sp>
      <p:pic>
        <p:nvPicPr>
          <p:cNvPr id="14" name="Picture 6" descr="https://www.sissa.it/sbp/images/SBP_banner1.png">
            <a:extLst>
              <a:ext uri="{FF2B5EF4-FFF2-40B4-BE49-F238E27FC236}">
                <a16:creationId xmlns:a16="http://schemas.microsoft.com/office/drawing/2014/main" id="{316FA626-1651-47B4-BD94-D79404436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741" y="6385753"/>
            <a:ext cx="3599059" cy="4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4" descr="D:\PhD course SISSA-Physics and Chemistry of Biological Systems\Projects\Presentations\rect4496.png">
            <a:extLst>
              <a:ext uri="{FF2B5EF4-FFF2-40B4-BE49-F238E27FC236}">
                <a16:creationId xmlns:a16="http://schemas.microsoft.com/office/drawing/2014/main" id="{1A4668A3-287F-46BE-9074-95ADBB4EEF3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3" t="-266"/>
          <a:stretch/>
        </p:blipFill>
        <p:spPr bwMode="auto">
          <a:xfrm>
            <a:off x="-1" y="6385754"/>
            <a:ext cx="7489826" cy="17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42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D639-FA68-46CB-B2E2-C104E0DE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F3FD5-E5C9-475A-A233-06B6047B3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E2640-DC5B-41F1-93FE-8F51F7E7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1FA8-9DC6-4ECF-85FB-77AFBF32FC5F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DB6F4-2CE2-46E2-AC79-D3F71C69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782AD-BD39-479A-9C45-EA5E57E0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329F-D92C-4B28-8862-8B93B77137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76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A3083-6AF6-49D0-ABF5-816E79B7B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2553-1A54-490D-8642-12C40B0B0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015C-EB12-4EFD-AA01-954CB2D5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1FA8-9DC6-4ECF-85FB-77AFBF32FC5F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74D9A-996A-478F-BAF4-C570041C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05C89-06F4-420B-A987-7E0A1988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329F-D92C-4B28-8862-8B93B77137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79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3470-51F8-4E9C-B650-BE0A6200D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1829"/>
            <a:ext cx="10515600" cy="533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7" name="Picture 10" descr="D:\PhD course SISSA-Physics and Chemistry of Biological Systems\Projects\Presentations\rect4496-0.png">
            <a:extLst>
              <a:ext uri="{FF2B5EF4-FFF2-40B4-BE49-F238E27FC236}">
                <a16:creationId xmlns:a16="http://schemas.microsoft.com/office/drawing/2014/main" id="{75C87A55-02DD-481E-905A-E72D52109B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2"/>
          <a:stretch/>
        </p:blipFill>
        <p:spPr bwMode="auto">
          <a:xfrm>
            <a:off x="1" y="216497"/>
            <a:ext cx="5523416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:\Users\Thorben Fröhlking\Desktop\rrect4754.png">
            <a:extLst>
              <a:ext uri="{FF2B5EF4-FFF2-40B4-BE49-F238E27FC236}">
                <a16:creationId xmlns:a16="http://schemas.microsoft.com/office/drawing/2014/main" id="{70E79AD2-9FFD-4D99-9BDC-9320C3D92A3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9836" b="16192"/>
          <a:stretch/>
        </p:blipFill>
        <p:spPr bwMode="auto">
          <a:xfrm>
            <a:off x="11497647" y="3989731"/>
            <a:ext cx="694353" cy="286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C94A603C-A517-4634-A338-35C1F4F1C1DA}"/>
              </a:ext>
            </a:extLst>
          </p:cNvPr>
          <p:cNvSpPr txBox="1">
            <a:spLocks/>
          </p:cNvSpPr>
          <p:nvPr userDrawn="1"/>
        </p:nvSpPr>
        <p:spPr>
          <a:xfrm>
            <a:off x="186129" y="242818"/>
            <a:ext cx="5112964" cy="417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711" b="1" i="0" kern="1200" baseline="0">
                <a:solidFill>
                  <a:schemeClr val="bg1"/>
                </a:solidFill>
                <a:latin typeface="Helvetica Light Oblique"/>
                <a:ea typeface="+mj-ea"/>
                <a:cs typeface="Helvetica Light Oblique"/>
              </a:defRPr>
            </a:lvl1pPr>
          </a:lstStyle>
          <a:p>
            <a:endParaRPr lang="de-DE" dirty="0"/>
          </a:p>
        </p:txBody>
      </p:sp>
      <p:pic>
        <p:nvPicPr>
          <p:cNvPr id="11" name="Picture 6" descr="https://www.sissa.it/sbp/images/SBP_banner1.png">
            <a:extLst>
              <a:ext uri="{FF2B5EF4-FFF2-40B4-BE49-F238E27FC236}">
                <a16:creationId xmlns:a16="http://schemas.microsoft.com/office/drawing/2014/main" id="{C571F294-5F0E-4784-98E6-E592D8D5F8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741" y="6385753"/>
            <a:ext cx="3599059" cy="4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4" descr="D:\PhD course SISSA-Physics and Chemistry of Biological Systems\Projects\Presentations\rect4496.png">
            <a:extLst>
              <a:ext uri="{FF2B5EF4-FFF2-40B4-BE49-F238E27FC236}">
                <a16:creationId xmlns:a16="http://schemas.microsoft.com/office/drawing/2014/main" id="{73EEFE4D-4E13-4200-809B-CF00AD1768D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3" t="-266"/>
          <a:stretch/>
        </p:blipFill>
        <p:spPr bwMode="auto">
          <a:xfrm>
            <a:off x="-1" y="6385754"/>
            <a:ext cx="7489826" cy="17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B372F3B-8E22-4EFF-9DFA-B22EDC3038D7}"/>
              </a:ext>
            </a:extLst>
          </p:cNvPr>
          <p:cNvSpPr txBox="1">
            <a:spLocks/>
          </p:cNvSpPr>
          <p:nvPr userDrawn="1"/>
        </p:nvSpPr>
        <p:spPr>
          <a:xfrm>
            <a:off x="1" y="6385753"/>
            <a:ext cx="4606135" cy="1666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10BA9C6-B561-AC4E-B35F-67663DE1DC19}" type="slidenum">
              <a:rPr lang="de-DE" altLang="it-IT" smtClean="0"/>
              <a:pPr/>
              <a:t>‹#›</a:t>
            </a:fld>
            <a:endParaRPr lang="de-DE" altLang="it-IT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356036B-5AD0-40E3-B673-8209C9E6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29" y="242817"/>
            <a:ext cx="5112964" cy="417259"/>
          </a:xfrm>
        </p:spPr>
        <p:txBody>
          <a:bodyPr>
            <a:normAutofit/>
          </a:bodyPr>
          <a:lstStyle>
            <a:lvl1pPr algn="l">
              <a:defRPr sz="1711" b="1" i="0" baseline="0">
                <a:solidFill>
                  <a:schemeClr val="bg1"/>
                </a:solidFill>
                <a:latin typeface="Helvetica Light Oblique"/>
                <a:cs typeface="Helvetica Light Oblique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44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66E0-97F9-4312-B5C8-6FDC7A36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9FF2E-FAD5-4B9E-86B3-922BF9676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6" descr="https://www.sissa.it/sbp/images/SBP_banner1.png">
            <a:extLst>
              <a:ext uri="{FF2B5EF4-FFF2-40B4-BE49-F238E27FC236}">
                <a16:creationId xmlns:a16="http://schemas.microsoft.com/office/drawing/2014/main" id="{988475F4-BAC4-4C62-AC7D-AAA661A18D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741" y="6385753"/>
            <a:ext cx="3599059" cy="4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 descr="D:\PhD course SISSA-Physics and Chemistry of Biological Systems\Projects\Presentations\rect4496.png">
            <a:extLst>
              <a:ext uri="{FF2B5EF4-FFF2-40B4-BE49-F238E27FC236}">
                <a16:creationId xmlns:a16="http://schemas.microsoft.com/office/drawing/2014/main" id="{55C389C4-6023-40C5-AE75-2085B4031FE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3" t="-266"/>
          <a:stretch/>
        </p:blipFill>
        <p:spPr bwMode="auto">
          <a:xfrm>
            <a:off x="-1" y="6385754"/>
            <a:ext cx="7489826" cy="17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6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393A-C3E0-445E-B682-C462DD99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DFCC-BF3D-4A14-8522-A7DE2AE02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F564F-A922-49AC-ADDB-97DE2825D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EDE33-FE3A-4B5C-A222-A3E749ED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1FA8-9DC6-4ECF-85FB-77AFBF32FC5F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37F4D-A117-44AC-B0DF-D3D40BAE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495F5-1DB8-406E-A180-B2E08BE3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329F-D92C-4B28-8862-8B93B77137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80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2912-E921-4CBB-A987-AE1B8F91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8BA66-A58F-4FF2-A074-C6404241C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A36A5-35EA-4E5F-96DA-2F3C67722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36260-C5B2-4493-8A33-B38B2EE4B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1AFF6-258C-4AD5-9C23-131D0FCC9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1851D-07D9-4CB2-B871-69FDFAF4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1FA8-9DC6-4ECF-85FB-77AFBF32FC5F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DBB6D-7500-4D40-ABA8-914FFA74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F9D70-5A2C-4577-B43A-D6110FB4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329F-D92C-4B28-8862-8B93B77137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52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1444-8573-4DD5-89F9-28ED2BFD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A1B59-3A59-46F6-9FA8-750C6C63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1FA8-9DC6-4ECF-85FB-77AFBF32FC5F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27627-496E-4171-9C57-F794610C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CEA46-CFE0-4CAD-8D81-45A50FED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329F-D92C-4B28-8862-8B93B77137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26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66F36-B749-4296-B402-7DC54C07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1FA8-9DC6-4ECF-85FB-77AFBF32FC5F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B7160-7273-4631-8F55-E88028B5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7B50-9016-4282-97A9-1345D699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329F-D92C-4B28-8862-8B93B77137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83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8C79-D91B-422C-8039-14E0E0CA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7918-DEE0-443F-8D17-2BD2DB196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C69E2-660C-497D-9BAC-CE7404A56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AF7F3-552B-4CCB-8A23-2EB4BA9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1FA8-9DC6-4ECF-85FB-77AFBF32FC5F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1F61A-AB41-4039-8E61-56433536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4A881-BE1E-4F05-97DF-4F857E8A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329F-D92C-4B28-8862-8B93B77137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79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DF05-CF55-4F0C-8D6C-0817F46C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C69DE-DC37-435A-83F9-ED741E3CF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3B015-A7FC-4381-B01A-693D0F7DC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36DB6-DAF0-4A4C-BFDB-7577786C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1FA8-9DC6-4ECF-85FB-77AFBF32FC5F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2118D-6888-4CA4-9443-9A5E1213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458E8-DC54-447C-9811-C968C04D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1329F-D92C-4B28-8862-8B93B77137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83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7966E-5916-49EA-B95D-DAFD12C4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ECD3-B408-455A-AA3F-2228FF61E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211F5-C8B5-42F2-99DB-3B6946E1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F1FA8-9DC6-4ECF-85FB-77AFBF32FC5F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1B33B-386C-4F90-9AF4-A73D35BCA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3F87C-88B5-4067-B26D-C97E2E757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329F-D92C-4B28-8862-8B93B77137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76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elpdesk-hpc@sissa.i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733C-0FE1-4B68-B35C-67731342A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How to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B8FEA-E570-47C8-BCED-5AE1E8493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Workstation and Cluster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691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3DAE6A-8B62-4A8B-8351-CA6EC901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Preparing a jobscript</a:t>
            </a:r>
          </a:p>
        </p:txBody>
      </p:sp>
    </p:spTree>
    <p:extLst>
      <p:ext uri="{BB962C8B-B14F-4D97-AF65-F5344CB8AC3E}">
        <p14:creationId xmlns:p14="http://schemas.microsoft.com/office/powerpoint/2010/main" val="306528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92CCA4-E46C-4FA7-AB8E-2021A1CD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Debugging, installing software, testing scripts</a:t>
            </a:r>
          </a:p>
          <a:p>
            <a:r>
              <a:rPr lang="en-US" dirty="0"/>
              <a:t>On login node:</a:t>
            </a:r>
          </a:p>
          <a:p>
            <a:pPr lvl="1"/>
            <a:r>
              <a:rPr lang="en-US" i="1" dirty="0"/>
              <a:t>module load python3</a:t>
            </a:r>
          </a:p>
          <a:p>
            <a:pPr lvl="1"/>
            <a:r>
              <a:rPr lang="en-US" i="1" dirty="0"/>
              <a:t>module load </a:t>
            </a:r>
            <a:r>
              <a:rPr lang="en-US" i="1" dirty="0" err="1"/>
              <a:t>cuda</a:t>
            </a:r>
            <a:endParaRPr lang="en-US" i="1" dirty="0"/>
          </a:p>
          <a:p>
            <a:pPr lvl="1"/>
            <a:r>
              <a:rPr lang="en-US" i="1" dirty="0"/>
              <a:t>git clone </a:t>
            </a:r>
            <a:r>
              <a:rPr lang="en-US" i="1" dirty="0" err="1"/>
              <a:t>git@github.com:cudamat</a:t>
            </a:r>
            <a:r>
              <a:rPr lang="en-US" i="1" dirty="0"/>
              <a:t>/</a:t>
            </a:r>
            <a:r>
              <a:rPr lang="en-US" i="1" dirty="0" err="1"/>
              <a:t>cudamat.git</a:t>
            </a:r>
            <a:r>
              <a:rPr lang="en-US" i="1" dirty="0"/>
              <a:t> </a:t>
            </a:r>
            <a:r>
              <a:rPr lang="en-US" i="1" dirty="0" err="1"/>
              <a:t>cudamat</a:t>
            </a:r>
            <a:r>
              <a:rPr lang="en-US" i="1" dirty="0"/>
              <a:t>-build</a:t>
            </a:r>
          </a:p>
          <a:p>
            <a:pPr lvl="1"/>
            <a:r>
              <a:rPr lang="en-US" i="1" dirty="0"/>
              <a:t>cd </a:t>
            </a:r>
            <a:r>
              <a:rPr lang="en-US" i="1" dirty="0" err="1"/>
              <a:t>cudamat</a:t>
            </a:r>
            <a:r>
              <a:rPr lang="en-US" i="1" dirty="0"/>
              <a:t>-build</a:t>
            </a:r>
          </a:p>
          <a:p>
            <a:pPr lvl="1"/>
            <a:r>
              <a:rPr lang="en-US" i="1" dirty="0"/>
              <a:t>pip install --user .</a:t>
            </a:r>
          </a:p>
          <a:p>
            <a:r>
              <a:rPr lang="en-US" dirty="0"/>
              <a:t>On cluster node</a:t>
            </a:r>
          </a:p>
          <a:p>
            <a:pPr lvl="1"/>
            <a:r>
              <a:rPr lang="en-US" i="1" dirty="0" err="1"/>
              <a:t>srun</a:t>
            </a:r>
            <a:r>
              <a:rPr lang="en-US" i="1" dirty="0"/>
              <a:t> -N 1 -p gpu2 --</a:t>
            </a:r>
            <a:r>
              <a:rPr lang="en-US" i="1" dirty="0" err="1"/>
              <a:t>pty</a:t>
            </a:r>
            <a:r>
              <a:rPr lang="en-US" i="1" dirty="0"/>
              <a:t> bash</a:t>
            </a:r>
          </a:p>
          <a:p>
            <a:pPr lvl="1"/>
            <a:r>
              <a:rPr lang="en-US" i="1" dirty="0"/>
              <a:t>python3 (check if you can import new package)</a:t>
            </a:r>
            <a:endParaRPr lang="de-DE" i="1" dirty="0"/>
          </a:p>
          <a:p>
            <a:pPr lvl="1"/>
            <a:endParaRPr lang="en-US" i="1" dirty="0"/>
          </a:p>
          <a:p>
            <a:r>
              <a:rPr lang="en-US" i="1" dirty="0"/>
              <a:t>--partition=regular1,regular2 </a:t>
            </a:r>
          </a:p>
          <a:p>
            <a:r>
              <a:rPr lang="en-US" i="1" dirty="0"/>
              <a:t>--time=00:30:00 </a:t>
            </a:r>
          </a:p>
          <a:p>
            <a:r>
              <a:rPr lang="en-US" i="1" dirty="0"/>
              <a:t>--</a:t>
            </a:r>
            <a:r>
              <a:rPr lang="en-US" i="1" dirty="0" err="1"/>
              <a:t>ntasks</a:t>
            </a:r>
            <a:r>
              <a:rPr lang="en-US" i="1" dirty="0"/>
              <a:t>=1 </a:t>
            </a:r>
          </a:p>
          <a:p>
            <a:r>
              <a:rPr lang="en-US" i="1" dirty="0"/>
              <a:t>--</a:t>
            </a:r>
            <a:r>
              <a:rPr lang="en-US" i="1" dirty="0" err="1"/>
              <a:t>cpus</a:t>
            </a:r>
            <a:r>
              <a:rPr lang="en-US" i="1" dirty="0"/>
              <a:t>-per-task=1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AB6A08-B842-4FDA-A74B-3DAE307A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Interactive jobs</a:t>
            </a:r>
          </a:p>
        </p:txBody>
      </p:sp>
    </p:spTree>
    <p:extLst>
      <p:ext uri="{BB962C8B-B14F-4D97-AF65-F5344CB8AC3E}">
        <p14:creationId xmlns:p14="http://schemas.microsoft.com/office/powerpoint/2010/main" val="183358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E642-CE7C-4C4A-B0B9-39B67CAB2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Questions/Expectations</a:t>
            </a:r>
          </a:p>
        </p:txBody>
      </p:sp>
    </p:spTree>
    <p:extLst>
      <p:ext uri="{BB962C8B-B14F-4D97-AF65-F5344CB8AC3E}">
        <p14:creationId xmlns:p14="http://schemas.microsoft.com/office/powerpoint/2010/main" val="37484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EC3247-E748-4DB1-92C5-D0CA20410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Connecting remotely to the workstation</a:t>
            </a:r>
          </a:p>
          <a:p>
            <a:r>
              <a:rPr lang="de-DE" dirty="0"/>
              <a:t>Modules</a:t>
            </a:r>
          </a:p>
          <a:p>
            <a:r>
              <a:rPr lang="de-DE" dirty="0"/>
              <a:t>Jupyter notebook / Software packages</a:t>
            </a:r>
          </a:p>
          <a:p>
            <a:r>
              <a:rPr lang="de-DE" dirty="0"/>
              <a:t>Cluster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50C1BF-2253-4A18-A01A-F41A1CB9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1053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0D6D0D-109E-46EE-9CC1-1FFC2BB5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Install VPN (Cisco AnyConnect client)</a:t>
            </a:r>
          </a:p>
          <a:p>
            <a:pPr lvl="1"/>
            <a:r>
              <a:rPr lang="de-DE" dirty="0"/>
              <a:t>Connect to: </a:t>
            </a:r>
            <a:r>
              <a:rPr lang="de-DE" i="1" dirty="0"/>
              <a:t>vpn.sissa.it </a:t>
            </a:r>
          </a:p>
          <a:p>
            <a:pPr lvl="1"/>
            <a:r>
              <a:rPr lang="de-DE" dirty="0"/>
              <a:t>Enter your SISSA account password</a:t>
            </a:r>
          </a:p>
          <a:p>
            <a:pPr lvl="1"/>
            <a:endParaRPr lang="de-DE" dirty="0"/>
          </a:p>
          <a:p>
            <a:r>
              <a:rPr lang="de-DE" i="1" dirty="0"/>
              <a:t>ssh username@workstationname.phys.sissa.it</a:t>
            </a:r>
          </a:p>
          <a:p>
            <a:pPr lvl="1"/>
            <a:r>
              <a:rPr lang="de-DE" i="1" dirty="0"/>
              <a:t>Enter your password</a:t>
            </a:r>
          </a:p>
          <a:p>
            <a:endParaRPr lang="de-DE" i="1" dirty="0"/>
          </a:p>
          <a:p>
            <a:r>
              <a:rPr lang="de-DE" dirty="0"/>
              <a:t>Type less</a:t>
            </a:r>
          </a:p>
          <a:p>
            <a:pPr lvl="1"/>
            <a:r>
              <a:rPr lang="de-DE" i="1" dirty="0"/>
              <a:t>ssh-keygen</a:t>
            </a:r>
          </a:p>
          <a:p>
            <a:pPr lvl="1"/>
            <a:r>
              <a:rPr lang="en-US" i="1" dirty="0" err="1"/>
              <a:t>ssh</a:t>
            </a:r>
            <a:r>
              <a:rPr lang="en-US" i="1" dirty="0"/>
              <a:t>-copy-id username@</a:t>
            </a:r>
            <a:r>
              <a:rPr lang="de-DE" i="1" dirty="0"/>
              <a:t>workstationname.phys.sissa.it</a:t>
            </a:r>
          </a:p>
          <a:p>
            <a:pPr lvl="1"/>
            <a:r>
              <a:rPr lang="de-DE" dirty="0"/>
              <a:t>.ssh/config</a:t>
            </a:r>
          </a:p>
          <a:p>
            <a:pPr lvl="2"/>
            <a:r>
              <a:rPr lang="de-DE" dirty="0"/>
              <a:t>Host workstationname</a:t>
            </a:r>
          </a:p>
          <a:p>
            <a:pPr lvl="2"/>
            <a:r>
              <a:rPr lang="de-DE" dirty="0"/>
              <a:t>HostName workstationname.phys.sissa.it</a:t>
            </a:r>
          </a:p>
          <a:p>
            <a:pPr lvl="2"/>
            <a:r>
              <a:rPr lang="de-DE" dirty="0"/>
              <a:t>User username</a:t>
            </a:r>
          </a:p>
          <a:p>
            <a:pPr lvl="2"/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1F5371-AB52-47FB-9CEA-DBBF2792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Connect to your workstation remotely</a:t>
            </a:r>
          </a:p>
        </p:txBody>
      </p:sp>
    </p:spTree>
    <p:extLst>
      <p:ext uri="{BB962C8B-B14F-4D97-AF65-F5344CB8AC3E}">
        <p14:creationId xmlns:p14="http://schemas.microsoft.com/office/powerpoint/2010/main" val="253773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0AB116-EFD5-4C89-B1A2-616FAF66B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/home</a:t>
            </a:r>
          </a:p>
          <a:p>
            <a:r>
              <a:rPr lang="de-DE" dirty="0"/>
              <a:t>/scratch</a:t>
            </a:r>
          </a:p>
          <a:p>
            <a:r>
              <a:rPr lang="de-DE" dirty="0"/>
              <a:t>/??? (ask your supervisor)</a:t>
            </a:r>
          </a:p>
          <a:p>
            <a:endParaRPr lang="de-DE" dirty="0"/>
          </a:p>
          <a:p>
            <a:r>
              <a:rPr lang="de-DE" i="1" dirty="0"/>
              <a:t>Module avail</a:t>
            </a:r>
          </a:p>
          <a:p>
            <a:pPr lvl="1"/>
            <a:r>
              <a:rPr lang="de-DE" dirty="0"/>
              <a:t>Fundamental software</a:t>
            </a:r>
          </a:p>
          <a:p>
            <a:r>
              <a:rPr lang="de-DE" i="1" dirty="0"/>
              <a:t>Module load </a:t>
            </a:r>
            <a:r>
              <a:rPr lang="de-DE" dirty="0"/>
              <a:t>modulename</a:t>
            </a:r>
          </a:p>
          <a:p>
            <a:r>
              <a:rPr lang="de-DE" i="1" dirty="0"/>
              <a:t>Module spider</a:t>
            </a:r>
            <a:r>
              <a:rPr lang="de-DE" dirty="0"/>
              <a:t> specificmodulename	</a:t>
            </a:r>
          </a:p>
          <a:p>
            <a:pPr lvl="1"/>
            <a:r>
              <a:rPr lang="de-DE" dirty="0"/>
              <a:t>List of modules required for successfull loading</a:t>
            </a:r>
          </a:p>
          <a:p>
            <a:r>
              <a:rPr lang="de-DE" i="1" dirty="0"/>
              <a:t>Module unload </a:t>
            </a:r>
            <a:r>
              <a:rPr lang="de-DE" dirty="0"/>
              <a:t>modulename / </a:t>
            </a:r>
            <a:r>
              <a:rPr lang="de-DE" i="1" dirty="0"/>
              <a:t>Module purge</a:t>
            </a:r>
          </a:p>
          <a:p>
            <a:r>
              <a:rPr lang="de-DE" dirty="0"/>
              <a:t>You always need the same modules?</a:t>
            </a:r>
          </a:p>
          <a:p>
            <a:pPr lvl="1"/>
            <a:r>
              <a:rPr lang="de-DE" dirty="0"/>
              <a:t>.bashrc</a:t>
            </a:r>
          </a:p>
          <a:p>
            <a:pPr lvl="1"/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9C1679-B9B3-4B43-9DF6-2C587B17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On the workstation / Modules</a:t>
            </a:r>
          </a:p>
        </p:txBody>
      </p:sp>
    </p:spTree>
    <p:extLst>
      <p:ext uri="{BB962C8B-B14F-4D97-AF65-F5344CB8AC3E}">
        <p14:creationId xmlns:p14="http://schemas.microsoft.com/office/powerpoint/2010/main" val="148104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0DBBA1-C058-4A54-8E92-6C12F081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DCA92-8D6A-4148-8B94-EBCCC4B9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Making your own module</a:t>
            </a:r>
          </a:p>
        </p:txBody>
      </p:sp>
    </p:spTree>
    <p:extLst>
      <p:ext uri="{BB962C8B-B14F-4D97-AF65-F5344CB8AC3E}">
        <p14:creationId xmlns:p14="http://schemas.microsoft.com/office/powerpoint/2010/main" val="245013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03C3DF-7FA9-4C50-AD35-35E2406F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1829"/>
            <a:ext cx="10687494" cy="533513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Conda</a:t>
            </a:r>
            <a:r>
              <a:rPr lang="en-US" dirty="0"/>
              <a:t>: open-source package management system</a:t>
            </a:r>
          </a:p>
          <a:p>
            <a:r>
              <a:rPr lang="de-DE" sz="2400" i="1" dirty="0"/>
              <a:t>wget </a:t>
            </a:r>
            <a:r>
              <a:rPr lang="en-US" sz="2400" i="1" dirty="0"/>
              <a:t> https://repo.anaconda.com/miniconda/Miniconda3-latest-Linux-x86_64.sh</a:t>
            </a:r>
            <a:endParaRPr lang="de-DE" sz="2400" i="1" dirty="0"/>
          </a:p>
          <a:p>
            <a:r>
              <a:rPr lang="de-DE" i="1" dirty="0"/>
              <a:t>bash Miniconda3-latest-Linux-x86_64.sh</a:t>
            </a:r>
          </a:p>
          <a:p>
            <a:r>
              <a:rPr lang="pt-BR" i="1" dirty="0"/>
              <a:t>conda install -c conda-forge notebook  --user</a:t>
            </a:r>
          </a:p>
          <a:p>
            <a:endParaRPr lang="pt-BR" i="1" dirty="0"/>
          </a:p>
          <a:p>
            <a:r>
              <a:rPr lang="pt-BR" dirty="0"/>
              <a:t>Start jupyter notebook on your workstation:</a:t>
            </a:r>
          </a:p>
          <a:p>
            <a:pPr lvl="1"/>
            <a:r>
              <a:rPr lang="pt-BR" i="1" dirty="0"/>
              <a:t>jupyter notebook --no-browser --port=8888</a:t>
            </a:r>
          </a:p>
          <a:p>
            <a:pPr lvl="1"/>
            <a:endParaRPr lang="pt-BR" i="1" dirty="0"/>
          </a:p>
          <a:p>
            <a:r>
              <a:rPr lang="pt-BR" i="1" dirty="0"/>
              <a:t>Connect to notebook remotely:</a:t>
            </a:r>
          </a:p>
          <a:p>
            <a:pPr lvl="1"/>
            <a:r>
              <a:rPr lang="pt-BR" i="1" dirty="0"/>
              <a:t>ssh -N -f -L localhost: 8889 :localhost: 8888 username@</a:t>
            </a:r>
            <a:r>
              <a:rPr lang="de-DE" i="1" dirty="0"/>
              <a:t>workstationname</a:t>
            </a:r>
            <a:r>
              <a:rPr lang="pt-BR" i="1" dirty="0"/>
              <a:t>.phys.sissa.it</a:t>
            </a:r>
          </a:p>
          <a:p>
            <a:pPr lvl="1"/>
            <a:r>
              <a:rPr lang="de-DE" i="1" dirty="0"/>
              <a:t>Connect via browser http://localhost:8889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FCB7D9-F4C5-41D3-BB73-5F447050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91761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6F5660-663E-4503-9894-DC65243F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%magic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F38894-1F46-440F-A5AE-63C5FE326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28704" r="43438" b="15741"/>
          <a:stretch/>
        </p:blipFill>
        <p:spPr>
          <a:xfrm>
            <a:off x="457200" y="1246121"/>
            <a:ext cx="4229100" cy="381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2516D3-7043-4458-B94A-F465B4D05E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87" t="67037" r="47083" b="16111"/>
          <a:stretch/>
        </p:blipFill>
        <p:spPr>
          <a:xfrm>
            <a:off x="5975352" y="2273300"/>
            <a:ext cx="3746500" cy="1155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EDC40EE-9943-4CFC-AFE7-F224A8F0C7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864" t="33148" r="21574" b="48889"/>
          <a:stretch/>
        </p:blipFill>
        <p:spPr>
          <a:xfrm>
            <a:off x="49599" y="2535171"/>
            <a:ext cx="6896100" cy="123189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B915BEA-BC5C-46FA-8BE6-998FF4B375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601" t="44649" r="65252" b="21467"/>
          <a:stretch/>
        </p:blipFill>
        <p:spPr>
          <a:xfrm>
            <a:off x="2858726" y="4028941"/>
            <a:ext cx="1277846" cy="21849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CB5831-628E-47C2-95C7-F9738DDAA8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353" t="35608" r="35155" b="12655"/>
          <a:stretch/>
        </p:blipFill>
        <p:spPr>
          <a:xfrm>
            <a:off x="7704366" y="1960040"/>
            <a:ext cx="4034971" cy="36140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1666F1-E0DC-4BEE-B9BB-649049FC1C7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890" t="18170" r="21547" b="66852"/>
          <a:stretch/>
        </p:blipFill>
        <p:spPr>
          <a:xfrm>
            <a:off x="5093901" y="822163"/>
            <a:ext cx="6896100" cy="10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0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6A129B-1CBF-431C-8B5F-539479957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1829"/>
            <a:ext cx="10515600" cy="5457372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Write to </a:t>
            </a:r>
            <a:r>
              <a:rPr lang="de-DE" i="1" dirty="0">
                <a:hlinkClick r:id="rId3"/>
              </a:rPr>
              <a:t>helpdesk-hpc@sissa.it</a:t>
            </a:r>
            <a:r>
              <a:rPr lang="de-DE" i="1" dirty="0"/>
              <a:t>. </a:t>
            </a:r>
            <a:r>
              <a:rPr lang="de-DE" dirty="0"/>
              <a:t>for enabling access</a:t>
            </a:r>
          </a:p>
          <a:p>
            <a:r>
              <a:rPr lang="de-DE" i="1" dirty="0"/>
              <a:t>ssh username@frontend1.hpc.sissa.it (old</a:t>
            </a:r>
            <a:r>
              <a:rPr lang="de-DE" i="1" dirty="0">
                <a:sym typeface="Wingdings" panose="05000000000000000000" pitchFamily="2" charset="2"/>
              </a:rPr>
              <a:t> soon new</a:t>
            </a:r>
            <a:r>
              <a:rPr lang="de-DE" i="1" dirty="0"/>
              <a:t>)</a:t>
            </a:r>
          </a:p>
          <a:p>
            <a:r>
              <a:rPr lang="de-DE" i="1" dirty="0"/>
              <a:t>ssh username@frontend2.hpc.sissa.it (standard)</a:t>
            </a:r>
          </a:p>
          <a:p>
            <a:endParaRPr lang="de-DE" dirty="0"/>
          </a:p>
          <a:p>
            <a:r>
              <a:rPr lang="de-DE" dirty="0"/>
              <a:t>Navigation</a:t>
            </a:r>
          </a:p>
          <a:p>
            <a:pPr lvl="1"/>
            <a:r>
              <a:rPr lang="en-US" dirty="0"/>
              <a:t>/home/username (important files)</a:t>
            </a:r>
          </a:p>
          <a:p>
            <a:pPr lvl="1"/>
            <a:r>
              <a:rPr lang="en-US" dirty="0"/>
              <a:t>/scratch/username (run jobs)</a:t>
            </a:r>
          </a:p>
          <a:p>
            <a:r>
              <a:rPr lang="en-US" dirty="0"/>
              <a:t>Ulysses specification:</a:t>
            </a:r>
          </a:p>
          <a:p>
            <a:pPr lvl="1"/>
            <a:r>
              <a:rPr lang="en-US" dirty="0"/>
              <a:t>job scheduler – SLURM</a:t>
            </a:r>
          </a:p>
          <a:p>
            <a:pPr lvl="1"/>
            <a:r>
              <a:rPr lang="en-US" dirty="0"/>
              <a:t>Queues (</a:t>
            </a:r>
            <a:r>
              <a:rPr lang="en-US" i="1" dirty="0" err="1"/>
              <a:t>sinfo</a:t>
            </a:r>
            <a:r>
              <a:rPr lang="en-US" dirty="0"/>
              <a:t>):	</a:t>
            </a:r>
          </a:p>
          <a:p>
            <a:pPr lvl="2"/>
            <a:r>
              <a:rPr lang="en-US" dirty="0"/>
              <a:t>Regular 1/2 (16 nodes, 12 h </a:t>
            </a:r>
            <a:r>
              <a:rPr lang="en-US" dirty="0" err="1"/>
              <a:t>walltime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Long 1/2 (8 nodes, 48 h </a:t>
            </a:r>
            <a:r>
              <a:rPr lang="en-US" dirty="0" err="1"/>
              <a:t>walltime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Wide 1/2 (32 nodes , 8 h </a:t>
            </a:r>
            <a:r>
              <a:rPr lang="en-US" dirty="0" err="1"/>
              <a:t>walltime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Gpu</a:t>
            </a:r>
            <a:r>
              <a:rPr lang="en-US" dirty="0"/>
              <a:t> 1/2 (4 nodes, 12 h </a:t>
            </a:r>
            <a:r>
              <a:rPr lang="en-US" dirty="0" err="1"/>
              <a:t>walltime</a:t>
            </a:r>
            <a:r>
              <a:rPr lang="en-US" dirty="0"/>
              <a:t>)</a:t>
            </a:r>
          </a:p>
          <a:p>
            <a:pPr lvl="2"/>
            <a:r>
              <a:rPr lang="de-DE" dirty="0"/>
              <a:t>Queue 1</a:t>
            </a:r>
            <a:r>
              <a:rPr lang="de-DE" dirty="0">
                <a:sym typeface="Wingdings" panose="05000000000000000000" pitchFamily="2" charset="2"/>
              </a:rPr>
              <a:t> old nodes</a:t>
            </a:r>
          </a:p>
          <a:p>
            <a:pPr lvl="2"/>
            <a:r>
              <a:rPr lang="de-DE" dirty="0"/>
              <a:t>Queue 2</a:t>
            </a:r>
            <a:r>
              <a:rPr lang="de-DE" dirty="0">
                <a:sym typeface="Wingdings" panose="05000000000000000000" pitchFamily="2" charset="2"/>
              </a:rPr>
              <a:t> new nodes</a:t>
            </a:r>
            <a:endParaRPr lang="de-DE" dirty="0"/>
          </a:p>
          <a:p>
            <a:pPr lvl="2"/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A5182E-A899-4E4E-8520-4DA74ED6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412457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7ACF96-D43D-470C-AA1D-54223E206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Trusted computer:</a:t>
            </a:r>
          </a:p>
          <a:p>
            <a:pPr lvl="1"/>
            <a:r>
              <a:rPr lang="de-DE" i="1" dirty="0"/>
              <a:t>ssh-keygen</a:t>
            </a:r>
          </a:p>
          <a:p>
            <a:pPr lvl="1"/>
            <a:r>
              <a:rPr lang="en-US" i="1" dirty="0" err="1"/>
              <a:t>ssh</a:t>
            </a:r>
            <a:r>
              <a:rPr lang="en-US" i="1" dirty="0"/>
              <a:t>-copy-id username@</a:t>
            </a:r>
            <a:r>
              <a:rPr lang="de-DE" i="1" dirty="0"/>
              <a:t>frontend2.hpc.sissa.it</a:t>
            </a:r>
          </a:p>
          <a:p>
            <a:pPr lvl="1"/>
            <a:r>
              <a:rPr lang="de-DE" dirty="0"/>
              <a:t>.ssh/config</a:t>
            </a:r>
          </a:p>
          <a:p>
            <a:pPr lvl="2"/>
            <a:r>
              <a:rPr lang="de-DE" dirty="0"/>
              <a:t>Host </a:t>
            </a:r>
            <a:r>
              <a:rPr lang="de-DE" i="1" dirty="0"/>
              <a:t>frontend2</a:t>
            </a:r>
            <a:endParaRPr lang="de-DE" dirty="0"/>
          </a:p>
          <a:p>
            <a:pPr lvl="2"/>
            <a:r>
              <a:rPr lang="de-DE" dirty="0"/>
              <a:t>HostName </a:t>
            </a:r>
            <a:r>
              <a:rPr lang="de-DE" i="1" dirty="0"/>
              <a:t>frontend2.hpc.sissa.it </a:t>
            </a:r>
          </a:p>
          <a:p>
            <a:pPr lvl="2"/>
            <a:r>
              <a:rPr lang="de-DE" dirty="0"/>
              <a:t>User username</a:t>
            </a:r>
          </a:p>
          <a:p>
            <a:pPr lvl="1"/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755EB9-0547-450A-8FA6-63A26CCC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Automatic login</a:t>
            </a:r>
          </a:p>
        </p:txBody>
      </p:sp>
    </p:spTree>
    <p:extLst>
      <p:ext uri="{BB962C8B-B14F-4D97-AF65-F5344CB8AC3E}">
        <p14:creationId xmlns:p14="http://schemas.microsoft.com/office/powerpoint/2010/main" val="388859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Widescreen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Helvetica Light Oblique</vt:lpstr>
      <vt:lpstr>Arial</vt:lpstr>
      <vt:lpstr>Calibri</vt:lpstr>
      <vt:lpstr>Calibri Light</vt:lpstr>
      <vt:lpstr>Office Theme</vt:lpstr>
      <vt:lpstr>How to work</vt:lpstr>
      <vt:lpstr>Outline</vt:lpstr>
      <vt:lpstr>Connect to your workstation remotely</vt:lpstr>
      <vt:lpstr>On the workstation / Modules</vt:lpstr>
      <vt:lpstr>Making your own module</vt:lpstr>
      <vt:lpstr>Jupyter notebook</vt:lpstr>
      <vt:lpstr>%magic</vt:lpstr>
      <vt:lpstr>Cluster</vt:lpstr>
      <vt:lpstr>Automatic login</vt:lpstr>
      <vt:lpstr>Preparing a jobscript</vt:lpstr>
      <vt:lpstr>Interactive jobs</vt:lpstr>
      <vt:lpstr>Questions/Expectations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Thorben Fröhlking</dc:creator>
  <cp:lastModifiedBy>Thorben Fröhlking</cp:lastModifiedBy>
  <cp:revision>116</cp:revision>
  <dcterms:created xsi:type="dcterms:W3CDTF">2021-02-14T10:07:45Z</dcterms:created>
  <dcterms:modified xsi:type="dcterms:W3CDTF">2021-03-16T10:48:22Z</dcterms:modified>
</cp:coreProperties>
</file>