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3" d="100"/>
          <a:sy n="73" d="100"/>
        </p:scale>
        <p:origin x="-286" y="-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B0A3-D786-4B39-828C-6D5F9A908CDC}" type="datetimeFigureOut">
              <a:rPr lang="ru-RU" smtClean="0"/>
              <a:t>19.03.2020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F3577-353F-4AF8-9B81-E9317CCD29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990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B0A3-D786-4B39-828C-6D5F9A908CDC}" type="datetimeFigureOut">
              <a:rPr lang="ru-RU" smtClean="0"/>
              <a:t>19.03.2020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F3577-353F-4AF8-9B81-E9317CCD29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167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B0A3-D786-4B39-828C-6D5F9A908CDC}" type="datetimeFigureOut">
              <a:rPr lang="ru-RU" smtClean="0"/>
              <a:t>19.03.2020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F3577-353F-4AF8-9B81-E9317CCD29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4952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B0A3-D786-4B39-828C-6D5F9A908CDC}" type="datetimeFigureOut">
              <a:rPr lang="ru-RU" smtClean="0"/>
              <a:t>19.03.2020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F3577-353F-4AF8-9B81-E9317CCD29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302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B0A3-D786-4B39-828C-6D5F9A908CDC}" type="datetimeFigureOut">
              <a:rPr lang="ru-RU" smtClean="0"/>
              <a:t>19.03.2020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F3577-353F-4AF8-9B81-E9317CCD29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49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B0A3-D786-4B39-828C-6D5F9A908CDC}" type="datetimeFigureOut">
              <a:rPr lang="ru-RU" smtClean="0"/>
              <a:t>19.03.2020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F3577-353F-4AF8-9B81-E9317CCD29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519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B0A3-D786-4B39-828C-6D5F9A908CDC}" type="datetimeFigureOut">
              <a:rPr lang="ru-RU" smtClean="0"/>
              <a:t>19.03.2020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F3577-353F-4AF8-9B81-E9317CCD29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412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B0A3-D786-4B39-828C-6D5F9A908CDC}" type="datetimeFigureOut">
              <a:rPr lang="ru-RU" smtClean="0"/>
              <a:t>19.03.2020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F3577-353F-4AF8-9B81-E9317CCD29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5560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B0A3-D786-4B39-828C-6D5F9A908CDC}" type="datetimeFigureOut">
              <a:rPr lang="ru-RU" smtClean="0"/>
              <a:t>19.03.2020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F3577-353F-4AF8-9B81-E9317CCD29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846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B0A3-D786-4B39-828C-6D5F9A908CDC}" type="datetimeFigureOut">
              <a:rPr lang="ru-RU" smtClean="0"/>
              <a:t>19.03.2020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F3577-353F-4AF8-9B81-E9317CCD29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5416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B0A3-D786-4B39-828C-6D5F9A908CDC}" type="datetimeFigureOut">
              <a:rPr lang="ru-RU" smtClean="0"/>
              <a:t>19.03.2020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F3577-353F-4AF8-9B81-E9317CCD29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730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5B0A3-D786-4B39-828C-6D5F9A908CDC}" type="datetimeFigureOut">
              <a:rPr lang="ru-RU" smtClean="0"/>
              <a:t>19.03.2020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F3577-353F-4AF8-9B81-E9317CCD29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126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sz="5300" dirty="0" smtClean="0"/>
              <a:t>Построение </a:t>
            </a:r>
            <a:r>
              <a:rPr lang="ru-RU" sz="5300" dirty="0" smtClean="0"/>
              <a:t>дерева целей и формирование критериев на примере </a:t>
            </a:r>
            <a:r>
              <a:rPr lang="ru-RU" sz="5300" dirty="0" smtClean="0"/>
              <a:t>сферы Глобальной Цифровой Экономики и  Искусственного Интеллекта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648450" y="5059363"/>
            <a:ext cx="5143500" cy="1655762"/>
          </a:xfrm>
        </p:spPr>
        <p:txBody>
          <a:bodyPr/>
          <a:lstStyle/>
          <a:p>
            <a:pPr algn="r"/>
            <a:r>
              <a:rPr lang="ru-RU" dirty="0" smtClean="0"/>
              <a:t>Материал подготовили </a:t>
            </a:r>
            <a:br>
              <a:rPr lang="ru-RU" dirty="0" smtClean="0"/>
            </a:br>
            <a:r>
              <a:rPr lang="ru-RU" dirty="0" smtClean="0"/>
              <a:t>Александр Григорьев, </a:t>
            </a:r>
            <a:br>
              <a:rPr lang="ru-RU" dirty="0" smtClean="0"/>
            </a:br>
            <a:r>
              <a:rPr lang="ru-RU" dirty="0" smtClean="0"/>
              <a:t>Иван Глухов, </a:t>
            </a:r>
            <a:br>
              <a:rPr lang="ru-RU" dirty="0" smtClean="0"/>
            </a:br>
            <a:r>
              <a:rPr lang="ru-RU" dirty="0" smtClean="0"/>
              <a:t>Виктор Калинин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1829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7700" y="666750"/>
            <a:ext cx="103917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Построение дерева целей </a:t>
            </a:r>
            <a:endParaRPr lang="ru-RU" dirty="0" smtClean="0"/>
          </a:p>
          <a:p>
            <a:endParaRPr lang="ru-RU" dirty="0"/>
          </a:p>
          <a:p>
            <a:r>
              <a:rPr lang="ru-RU" dirty="0" err="1" smtClean="0"/>
              <a:t>Верхне</a:t>
            </a:r>
            <a:r>
              <a:rPr lang="ru-RU" dirty="0" smtClean="0"/>
              <a:t> уровневая </a:t>
            </a:r>
            <a:r>
              <a:rPr lang="ru-RU" dirty="0" smtClean="0"/>
              <a:t>цель – управление операционной эффективностью системы</a:t>
            </a:r>
          </a:p>
          <a:p>
            <a:endParaRPr lang="ru-RU" dirty="0" smtClean="0"/>
          </a:p>
          <a:p>
            <a:r>
              <a:rPr lang="ru-RU" dirty="0" smtClean="0"/>
              <a:t>Основные подцели:</a:t>
            </a: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сокращение сроков производства или доставки товаров в </a:t>
            </a:r>
            <a:r>
              <a:rPr lang="ru-RU" dirty="0" smtClean="0"/>
              <a:t>компанию-клиента</a:t>
            </a: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автоматизация </a:t>
            </a:r>
            <a:r>
              <a:rPr lang="ru-RU" dirty="0" smtClean="0"/>
              <a:t>бизнес-процессов</a:t>
            </a: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оптимизировать количество безопасных </a:t>
            </a:r>
            <a:r>
              <a:rPr lang="ru-RU" dirty="0" smtClean="0"/>
              <a:t>IT-серверов</a:t>
            </a:r>
            <a:endParaRPr lang="ru-RU" dirty="0"/>
          </a:p>
          <a:p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1352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7700" y="666750"/>
            <a:ext cx="103917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Построение </a:t>
            </a:r>
            <a:r>
              <a:rPr lang="ru-RU" b="1" dirty="0"/>
              <a:t>измеряемых критериев </a:t>
            </a:r>
            <a:r>
              <a:rPr lang="ru-RU" b="1" dirty="0" smtClean="0"/>
              <a:t>достижимости </a:t>
            </a:r>
            <a:r>
              <a:rPr lang="ru-RU" b="1" dirty="0"/>
              <a:t>целей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Измеряемые критерии достижимости </a:t>
            </a:r>
            <a:r>
              <a:rPr lang="ru-RU" dirty="0"/>
              <a:t>целей</a:t>
            </a:r>
            <a:endParaRPr lang="ru-RU" dirty="0" smtClean="0"/>
          </a:p>
          <a:p>
            <a:endParaRPr lang="ru-RU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конверсия (увеличение на N% ежегодно);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время доставки товаров клиенту (уменьшение на N% за год);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время подготовки коммерческого предложения;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количество претензий </a:t>
            </a:r>
            <a:r>
              <a:rPr lang="ru-RU" dirty="0" smtClean="0"/>
              <a:t>клиентов</a:t>
            </a: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затраты на закупку </a:t>
            </a:r>
            <a:r>
              <a:rPr lang="ru-RU" dirty="0" smtClean="0"/>
              <a:t>товаров</a:t>
            </a:r>
            <a:endParaRPr lang="ru-RU" dirty="0"/>
          </a:p>
          <a:p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2319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7699" y="666749"/>
            <a:ext cx="1039177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Цели </a:t>
            </a:r>
            <a:r>
              <a:rPr lang="ru-RU" dirty="0"/>
              <a:t> 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Цель </a:t>
            </a:r>
            <a:r>
              <a:rPr lang="ru-RU" dirty="0"/>
              <a:t>должна быть значима с точки зрения развития бизнеса и достижения главной задачи. В идеале для этого цель оценивается большим количеством показателей. Однако надо учитывать, что слишком большое количество показателей и оценок усложнит работу отделов.</a:t>
            </a:r>
          </a:p>
          <a:p>
            <a:endParaRPr lang="en-US" dirty="0"/>
          </a:p>
          <a:p>
            <a:endParaRPr lang="ru-RU" dirty="0" smtClean="0"/>
          </a:p>
          <a:p>
            <a:r>
              <a:rPr lang="ru-RU" dirty="0" smtClean="0"/>
              <a:t>Задачи и </a:t>
            </a:r>
            <a:r>
              <a:rPr lang="ru-RU" dirty="0"/>
              <a:t>В</a:t>
            </a:r>
            <a:r>
              <a:rPr lang="ru-RU" dirty="0" smtClean="0"/>
              <a:t>ременные рамки</a:t>
            </a:r>
          </a:p>
          <a:p>
            <a:r>
              <a:rPr lang="ru-RU" dirty="0" smtClean="0"/>
              <a:t>Каждая </a:t>
            </a:r>
            <a:r>
              <a:rPr lang="ru-RU" dirty="0"/>
              <a:t>задача обязательно привязывается к конкретным срокам выполнения. Если не обозначить сроки исполнения, то велик риск, что цель никогда не будет достигнута. </a:t>
            </a:r>
            <a:endParaRPr lang="ru-RU" dirty="0"/>
          </a:p>
          <a:p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Этапы достижения подцелей</a:t>
            </a:r>
          </a:p>
          <a:p>
            <a:endParaRPr lang="ru-RU" dirty="0" smtClean="0"/>
          </a:p>
          <a:p>
            <a:r>
              <a:rPr lang="ru-RU" dirty="0" smtClean="0"/>
              <a:t>Под этапы</a:t>
            </a:r>
            <a:endParaRPr lang="en-US" dirty="0" smtClean="0"/>
          </a:p>
          <a:p>
            <a:r>
              <a:rPr lang="ru-RU" dirty="0"/>
              <a:t>В идеале для составления дерева необходимо провести предварительный анализ всех сфер работы фирмы: количество продаж, размер чека, затраты на закупку или производство, каналы рекламы и пути сбыта. Только имея на руках полную информацию о работе компании, можно приступать к целеполаганию. </a:t>
            </a:r>
          </a:p>
          <a:p>
            <a:endParaRPr lang="en-US" dirty="0"/>
          </a:p>
          <a:p>
            <a:endParaRPr lang="ru-RU" dirty="0" smtClean="0"/>
          </a:p>
          <a:p>
            <a:r>
              <a:rPr lang="en-US" dirty="0" smtClean="0"/>
              <a:t>	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8011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9002" y="463034"/>
            <a:ext cx="2308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Имеющиеся ресурсы 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39002" y="1038225"/>
            <a:ext cx="103917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Трудовые</a:t>
            </a:r>
          </a:p>
          <a:p>
            <a:r>
              <a:rPr lang="ru-RU" dirty="0" smtClean="0"/>
              <a:t>Разработчики мобильных приложений, </a:t>
            </a:r>
            <a:r>
              <a:rPr lang="en-US" dirty="0" smtClean="0"/>
              <a:t>backend/frontend </a:t>
            </a:r>
            <a:r>
              <a:rPr lang="ru-RU" dirty="0" smtClean="0"/>
              <a:t>для </a:t>
            </a:r>
            <a:r>
              <a:rPr lang="en-US" dirty="0" smtClean="0"/>
              <a:t>core-</a:t>
            </a:r>
            <a:r>
              <a:rPr lang="ru-RU" dirty="0" smtClean="0"/>
              <a:t>системы, техническая поддержка</a:t>
            </a:r>
          </a:p>
          <a:p>
            <a:r>
              <a:rPr lang="ru-RU" dirty="0" smtClean="0"/>
              <a:t>Оборудование, необходимое для функционирования системы</a:t>
            </a:r>
          </a:p>
          <a:p>
            <a:endParaRPr lang="ru-RU" b="1" dirty="0"/>
          </a:p>
          <a:p>
            <a:r>
              <a:rPr lang="ru-RU" b="1" dirty="0" smtClean="0"/>
              <a:t>Материальные</a:t>
            </a:r>
          </a:p>
          <a:p>
            <a:r>
              <a:rPr lang="ru-RU" dirty="0" smtClean="0"/>
              <a:t>Вычислительные мощности</a:t>
            </a:r>
          </a:p>
          <a:p>
            <a:r>
              <a:rPr lang="ru-RU" dirty="0" smtClean="0"/>
              <a:t>Временные ресурсы – период, за который продукт а) будет разработан для тестового использования б) продемонстрирует позитивные изменения в рамках организации-субъекта</a:t>
            </a:r>
          </a:p>
          <a:p>
            <a:r>
              <a:rPr lang="ru-RU" dirty="0" smtClean="0"/>
              <a:t>Финансовые ресурсы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65959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1978</TotalTime>
  <Words>153</Words>
  <Application>Microsoft Office PowerPoint</Application>
  <PresentationFormat>Произвольный</PresentationFormat>
  <Paragraphs>48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 Построение дерева целей и формирование критериев на примере сферы Глобальной Цифровой Экономики и  Искусственного Интеллекта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Построение дерева целей и формирование критериев</dc:title>
  <dc:creator>Viktor Kalinin</dc:creator>
  <cp:lastModifiedBy>Vladimir</cp:lastModifiedBy>
  <cp:revision>32</cp:revision>
  <dcterms:created xsi:type="dcterms:W3CDTF">2020-03-06T08:51:36Z</dcterms:created>
  <dcterms:modified xsi:type="dcterms:W3CDTF">2020-03-19T20:23:31Z</dcterms:modified>
</cp:coreProperties>
</file>