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0" r:id="rId3"/>
    <p:sldId id="261" r:id="rId4"/>
    <p:sldId id="262" r:id="rId5"/>
    <p:sldId id="263" r:id="rId6"/>
    <p:sldId id="258" r:id="rId7"/>
    <p:sldId id="257" r:id="rId8"/>
    <p:sldId id="259" r:id="rId9"/>
    <p:sldId id="264" r:id="rId10"/>
    <p:sldId id="267" r:id="rId11"/>
    <p:sldId id="265" r:id="rId12"/>
    <p:sldId id="273" r:id="rId13"/>
    <p:sldId id="274" r:id="rId14"/>
    <p:sldId id="268" r:id="rId15"/>
    <p:sldId id="266" r:id="rId16"/>
    <p:sldId id="271" r:id="rId17"/>
    <p:sldId id="272" r:id="rId18"/>
    <p:sldId id="269" r:id="rId19"/>
    <p:sldId id="270" r:id="rId20"/>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Estilo claro 2 - Énfasis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Estilo claro 1 - Énfasis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Objects="1">
      <p:cViewPr varScale="1">
        <p:scale>
          <a:sx n="117" d="100"/>
          <a:sy n="117" d="100"/>
        </p:scale>
        <p:origin x="1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á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5" name="Rectá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6" name="Rectá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7" name="Rectá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0" name="Rectá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1" name="Rectá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2" name="Rectá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3" name="Rectá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4" name="Rectá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lang="es-ES_tradnl"/>
              <a:t>Clic para editar título</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_tradnl"/>
              <a:t>Haga clic para modificar el estilo de subtítulo del patrón</a:t>
            </a:r>
            <a:endParaRPr lang="en-US"/>
          </a:p>
        </p:txBody>
      </p:sp>
      <p:sp>
        <p:nvSpPr>
          <p:cNvPr id="15" name="Marcador de fecha 27"/>
          <p:cNvSpPr>
            <a:spLocks noGrp="1"/>
          </p:cNvSpPr>
          <p:nvPr>
            <p:ph type="dt" sz="half" idx="10"/>
          </p:nvPr>
        </p:nvSpPr>
        <p:spPr/>
        <p:txBody>
          <a:bodyPr/>
          <a:lstStyle>
            <a:lvl1pPr>
              <a:defRPr/>
            </a:lvl1pPr>
          </a:lstStyle>
          <a:p>
            <a:fld id="{D4CDAB21-B079-FD41-9CAD-62BB1D096A17}" type="datetime1">
              <a:rPr lang="es-ES_tradnl"/>
              <a:pPr/>
              <a:t>19/2/23</a:t>
            </a:fld>
            <a:endParaRPr lang="es-ES_tradnl"/>
          </a:p>
        </p:txBody>
      </p:sp>
      <p:sp>
        <p:nvSpPr>
          <p:cNvPr id="16" name="Marcador de pie de página 16"/>
          <p:cNvSpPr>
            <a:spLocks noGrp="1"/>
          </p:cNvSpPr>
          <p:nvPr>
            <p:ph type="ftr" sz="quarter" idx="11"/>
          </p:nvPr>
        </p:nvSpPr>
        <p:spPr/>
        <p:txBody>
          <a:bodyPr/>
          <a:lstStyle>
            <a:lvl1pPr>
              <a:defRPr/>
            </a:lvl1pPr>
          </a:lstStyle>
          <a:p>
            <a:endParaRPr lang="es-ES"/>
          </a:p>
        </p:txBody>
      </p:sp>
      <p:sp>
        <p:nvSpPr>
          <p:cNvPr id="17" name="Marcador de número de diapositiva 28"/>
          <p:cNvSpPr>
            <a:spLocks noGrp="1"/>
          </p:cNvSpPr>
          <p:nvPr>
            <p:ph type="sldNum" sz="quarter" idx="12"/>
          </p:nvPr>
        </p:nvSpPr>
        <p:spPr/>
        <p:txBody>
          <a:bodyPr/>
          <a:lstStyle>
            <a:lvl1pPr>
              <a:defRPr/>
            </a:lvl1pPr>
          </a:lstStyle>
          <a:p>
            <a:fld id="{1DDB9428-7106-BD4F-A61E-A36757E12120}" type="slidenum">
              <a:rPr lang="es-ES_tradnl"/>
              <a:pPr/>
              <a:t>‹Nº›</a:t>
            </a:fld>
            <a:endParaRPr lang="es-ES_tradnl"/>
          </a:p>
        </p:txBody>
      </p:sp>
    </p:spTree>
    <p:extLst>
      <p:ext uri="{BB962C8B-B14F-4D97-AF65-F5344CB8AC3E}">
        <p14:creationId xmlns:p14="http://schemas.microsoft.com/office/powerpoint/2010/main" val="382607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Marcador de fecha 13"/>
          <p:cNvSpPr>
            <a:spLocks noGrp="1"/>
          </p:cNvSpPr>
          <p:nvPr>
            <p:ph type="dt" sz="half" idx="10"/>
          </p:nvPr>
        </p:nvSpPr>
        <p:spPr/>
        <p:txBody>
          <a:bodyPr/>
          <a:lstStyle>
            <a:lvl1pPr>
              <a:defRPr/>
            </a:lvl1pPr>
          </a:lstStyle>
          <a:p>
            <a:fld id="{F5496FCF-D421-8646-8751-133FC7C54A28}" type="datetime1">
              <a:rPr lang="es-ES_tradnl"/>
              <a:pPr/>
              <a:t>19/2/23</a:t>
            </a:fld>
            <a:endParaRPr lang="es-ES_tradnl"/>
          </a:p>
        </p:txBody>
      </p:sp>
      <p:sp>
        <p:nvSpPr>
          <p:cNvPr id="5" name="Marcador de pie de página 2"/>
          <p:cNvSpPr>
            <a:spLocks noGrp="1"/>
          </p:cNvSpPr>
          <p:nvPr>
            <p:ph type="ftr" sz="quarter" idx="11"/>
          </p:nvPr>
        </p:nvSpPr>
        <p:spPr/>
        <p:txBody>
          <a:bodyPr/>
          <a:lstStyle>
            <a:lvl1pPr>
              <a:defRPr/>
            </a:lvl1pPr>
          </a:lstStyle>
          <a:p>
            <a:endParaRPr lang="es-ES"/>
          </a:p>
        </p:txBody>
      </p:sp>
      <p:sp>
        <p:nvSpPr>
          <p:cNvPr id="6" name="Marcador de número de diapositiva 22"/>
          <p:cNvSpPr>
            <a:spLocks noGrp="1"/>
          </p:cNvSpPr>
          <p:nvPr>
            <p:ph type="sldNum" sz="quarter" idx="12"/>
          </p:nvPr>
        </p:nvSpPr>
        <p:spPr/>
        <p:txBody>
          <a:bodyPr/>
          <a:lstStyle>
            <a:lvl1pPr>
              <a:defRPr/>
            </a:lvl1pPr>
          </a:lstStyle>
          <a:p>
            <a:fld id="{8E3A38A0-1CD9-A948-A2EF-8818A74ED183}" type="slidenum">
              <a:rPr lang="es-ES_tradnl"/>
              <a:pPr/>
              <a:t>‹Nº›</a:t>
            </a:fld>
            <a:endParaRPr lang="es-ES_tradnl"/>
          </a:p>
        </p:txBody>
      </p:sp>
    </p:spTree>
    <p:extLst>
      <p:ext uri="{BB962C8B-B14F-4D97-AF65-F5344CB8AC3E}">
        <p14:creationId xmlns:p14="http://schemas.microsoft.com/office/powerpoint/2010/main" val="1325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p>
            <a:r>
              <a:rPr lang="es-ES_tradnl"/>
              <a:t>Clic para editar título</a:t>
            </a:r>
            <a:endParaRPr lang="en-US"/>
          </a:p>
        </p:txBody>
      </p:sp>
      <p:sp>
        <p:nvSpPr>
          <p:cNvPr id="3" name="Marcador de texto vertical 2"/>
          <p:cNvSpPr>
            <a:spLocks noGrp="1"/>
          </p:cNvSpPr>
          <p:nvPr>
            <p:ph type="body" orient="vert" idx="1"/>
          </p:nvPr>
        </p:nvSpPr>
        <p:spPr>
          <a:xfrm>
            <a:off x="609600" y="274639"/>
            <a:ext cx="5867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Marcador de fecha 13"/>
          <p:cNvSpPr>
            <a:spLocks noGrp="1"/>
          </p:cNvSpPr>
          <p:nvPr>
            <p:ph type="dt" sz="half" idx="10"/>
          </p:nvPr>
        </p:nvSpPr>
        <p:spPr/>
        <p:txBody>
          <a:bodyPr/>
          <a:lstStyle>
            <a:lvl1pPr>
              <a:defRPr/>
            </a:lvl1pPr>
          </a:lstStyle>
          <a:p>
            <a:fld id="{E372924E-4758-D24A-B93F-FED70557751A}" type="datetime1">
              <a:rPr lang="es-ES_tradnl"/>
              <a:pPr/>
              <a:t>19/2/23</a:t>
            </a:fld>
            <a:endParaRPr lang="es-ES_tradnl"/>
          </a:p>
        </p:txBody>
      </p:sp>
      <p:sp>
        <p:nvSpPr>
          <p:cNvPr id="5" name="Marcador de pie de página 2"/>
          <p:cNvSpPr>
            <a:spLocks noGrp="1"/>
          </p:cNvSpPr>
          <p:nvPr>
            <p:ph type="ftr" sz="quarter" idx="11"/>
          </p:nvPr>
        </p:nvSpPr>
        <p:spPr/>
        <p:txBody>
          <a:bodyPr/>
          <a:lstStyle>
            <a:lvl1pPr>
              <a:defRPr/>
            </a:lvl1pPr>
          </a:lstStyle>
          <a:p>
            <a:endParaRPr lang="es-ES"/>
          </a:p>
        </p:txBody>
      </p:sp>
      <p:sp>
        <p:nvSpPr>
          <p:cNvPr id="6" name="Marcador de número de diapositiva 22"/>
          <p:cNvSpPr>
            <a:spLocks noGrp="1"/>
          </p:cNvSpPr>
          <p:nvPr>
            <p:ph type="sldNum" sz="quarter" idx="12"/>
          </p:nvPr>
        </p:nvSpPr>
        <p:spPr/>
        <p:txBody>
          <a:bodyPr/>
          <a:lstStyle>
            <a:lvl1pPr>
              <a:defRPr/>
            </a:lvl1pPr>
          </a:lstStyle>
          <a:p>
            <a:fld id="{C4A92911-6D70-464C-AC1E-C5B7F592AF52}" type="slidenum">
              <a:rPr lang="es-ES_tradnl"/>
              <a:pPr/>
              <a:t>‹Nº›</a:t>
            </a:fld>
            <a:endParaRPr lang="es-ES_tradnl"/>
          </a:p>
        </p:txBody>
      </p:sp>
    </p:spTree>
    <p:extLst>
      <p:ext uri="{BB962C8B-B14F-4D97-AF65-F5344CB8AC3E}">
        <p14:creationId xmlns:p14="http://schemas.microsoft.com/office/powerpoint/2010/main" val="377638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n-U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Marcador de fecha 13"/>
          <p:cNvSpPr>
            <a:spLocks noGrp="1"/>
          </p:cNvSpPr>
          <p:nvPr>
            <p:ph type="dt" sz="half" idx="10"/>
          </p:nvPr>
        </p:nvSpPr>
        <p:spPr/>
        <p:txBody>
          <a:bodyPr/>
          <a:lstStyle>
            <a:lvl1pPr>
              <a:defRPr/>
            </a:lvl1pPr>
          </a:lstStyle>
          <a:p>
            <a:fld id="{A72A4C8A-F0EE-5440-AAF2-1632ED515CB4}" type="datetime1">
              <a:rPr lang="es-ES_tradnl"/>
              <a:pPr/>
              <a:t>19/2/23</a:t>
            </a:fld>
            <a:endParaRPr lang="es-ES_tradnl"/>
          </a:p>
        </p:txBody>
      </p:sp>
      <p:sp>
        <p:nvSpPr>
          <p:cNvPr id="5" name="Marcador de pie de página 2"/>
          <p:cNvSpPr>
            <a:spLocks noGrp="1"/>
          </p:cNvSpPr>
          <p:nvPr>
            <p:ph type="ftr" sz="quarter" idx="11"/>
          </p:nvPr>
        </p:nvSpPr>
        <p:spPr/>
        <p:txBody>
          <a:bodyPr/>
          <a:lstStyle>
            <a:lvl1pPr>
              <a:defRPr/>
            </a:lvl1pPr>
          </a:lstStyle>
          <a:p>
            <a:endParaRPr lang="es-ES"/>
          </a:p>
        </p:txBody>
      </p:sp>
      <p:sp>
        <p:nvSpPr>
          <p:cNvPr id="6" name="Marcador de número de diapositiva 22"/>
          <p:cNvSpPr>
            <a:spLocks noGrp="1"/>
          </p:cNvSpPr>
          <p:nvPr>
            <p:ph type="sldNum" sz="quarter" idx="12"/>
          </p:nvPr>
        </p:nvSpPr>
        <p:spPr/>
        <p:txBody>
          <a:bodyPr/>
          <a:lstStyle>
            <a:lvl1pPr>
              <a:defRPr/>
            </a:lvl1pPr>
          </a:lstStyle>
          <a:p>
            <a:fld id="{2CE72436-6EE2-C241-83AB-6E1F46C19C57}" type="slidenum">
              <a:rPr lang="es-ES_tradnl"/>
              <a:pPr/>
              <a:t>‹Nº›</a:t>
            </a:fld>
            <a:endParaRPr lang="es-ES_tradnl"/>
          </a:p>
        </p:txBody>
      </p:sp>
    </p:spTree>
    <p:extLst>
      <p:ext uri="{BB962C8B-B14F-4D97-AF65-F5344CB8AC3E}">
        <p14:creationId xmlns:p14="http://schemas.microsoft.com/office/powerpoint/2010/main" val="37275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Forma libre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endParaRPr lang="en-US">
              <a:latin typeface="Corbel" charset="0"/>
            </a:endParaRPr>
          </a:p>
        </p:txBody>
      </p:sp>
      <p:sp>
        <p:nvSpPr>
          <p:cNvPr id="5" name="Forma libre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endParaRPr lang="en-US">
              <a:latin typeface="Corbel" charset="0"/>
            </a:endParaRPr>
          </a:p>
        </p:txBody>
      </p:sp>
      <p:sp>
        <p:nvSpPr>
          <p:cNvPr id="6" name="Forma lib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7" name="Forma lib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8" name="Forma lib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9" name="Forma lib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0" name="Forma lib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1" name="Forma lib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2" name="Forma lib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3" name="Forma lib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4" name="Forma lib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5" name="Forma lib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6" name="Forma lib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7" name="Forma lib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8" name="Forma lib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endParaRPr lang="en-US">
              <a:latin typeface="Corbel" charset="0"/>
            </a:endParaRPr>
          </a:p>
        </p:txBody>
      </p:sp>
      <p:sp>
        <p:nvSpPr>
          <p:cNvPr id="19" name="Rectá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0" name="Rectá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1" name="Rectá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2" name="Rectá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3" name="Rectá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4" name="Rectá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3" name="Marcador de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_tradnl"/>
              <a:t>Haga clic para modificar el estilo de texto del patrón</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lstStyle>
          <a:p>
            <a:r>
              <a:rPr lang="es-ES_tradnl"/>
              <a:t>Clic para editar título</a:t>
            </a:r>
            <a:endParaRPr lang="en-US"/>
          </a:p>
        </p:txBody>
      </p:sp>
      <p:sp>
        <p:nvSpPr>
          <p:cNvPr id="25" name="Marcador de fecha 3"/>
          <p:cNvSpPr>
            <a:spLocks noGrp="1"/>
          </p:cNvSpPr>
          <p:nvPr>
            <p:ph type="dt" sz="half" idx="10"/>
          </p:nvPr>
        </p:nvSpPr>
        <p:spPr/>
        <p:txBody>
          <a:bodyPr/>
          <a:lstStyle>
            <a:lvl1pPr>
              <a:defRPr/>
            </a:lvl1pPr>
          </a:lstStyle>
          <a:p>
            <a:fld id="{92E05AF2-112D-744F-B790-39376CB1D64B}" type="datetime1">
              <a:rPr lang="es-ES_tradnl"/>
              <a:pPr/>
              <a:t>19/2/23</a:t>
            </a:fld>
            <a:endParaRPr lang="es-ES_tradnl"/>
          </a:p>
        </p:txBody>
      </p:sp>
      <p:sp>
        <p:nvSpPr>
          <p:cNvPr id="26" name="Marcador de pie de página 4"/>
          <p:cNvSpPr>
            <a:spLocks noGrp="1"/>
          </p:cNvSpPr>
          <p:nvPr>
            <p:ph type="ftr" sz="quarter" idx="11"/>
          </p:nvPr>
        </p:nvSpPr>
        <p:spPr/>
        <p:txBody>
          <a:bodyPr/>
          <a:lstStyle>
            <a:lvl1pPr>
              <a:defRPr/>
            </a:lvl1pPr>
          </a:lstStyle>
          <a:p>
            <a:endParaRPr lang="es-ES"/>
          </a:p>
        </p:txBody>
      </p:sp>
      <p:sp>
        <p:nvSpPr>
          <p:cNvPr id="27" name="Marcador de número de diapositiva 5"/>
          <p:cNvSpPr>
            <a:spLocks noGrp="1"/>
          </p:cNvSpPr>
          <p:nvPr>
            <p:ph type="sldNum" sz="quarter" idx="12"/>
          </p:nvPr>
        </p:nvSpPr>
        <p:spPr/>
        <p:txBody>
          <a:bodyPr/>
          <a:lstStyle>
            <a:lvl1pPr>
              <a:defRPr/>
            </a:lvl1pPr>
          </a:lstStyle>
          <a:p>
            <a:fld id="{FC592A0D-86D3-7C4D-AF1E-1D8921610A85}" type="slidenum">
              <a:rPr lang="es-ES_tradnl"/>
              <a:pPr/>
              <a:t>‹Nº›</a:t>
            </a:fld>
            <a:endParaRPr lang="es-ES_tradnl"/>
          </a:p>
        </p:txBody>
      </p:sp>
    </p:spTree>
    <p:extLst>
      <p:ext uri="{BB962C8B-B14F-4D97-AF65-F5344CB8AC3E}">
        <p14:creationId xmlns:p14="http://schemas.microsoft.com/office/powerpoint/2010/main" val="99046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p>
            <a:r>
              <a:rPr lang="es-ES_tradnl"/>
              <a:t>Clic para editar título</a:t>
            </a:r>
            <a:endParaRPr lang="en-US"/>
          </a:p>
        </p:txBody>
      </p:sp>
      <p:sp>
        <p:nvSpPr>
          <p:cNvPr id="3" name="Marcador de conteni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Marcador de conteni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Marcador de fecha 4"/>
          <p:cNvSpPr>
            <a:spLocks noGrp="1"/>
          </p:cNvSpPr>
          <p:nvPr>
            <p:ph type="dt" sz="half" idx="10"/>
          </p:nvPr>
        </p:nvSpPr>
        <p:spPr/>
        <p:txBody>
          <a:bodyPr/>
          <a:lstStyle>
            <a:lvl1pPr>
              <a:defRPr/>
            </a:lvl1pPr>
          </a:lstStyle>
          <a:p>
            <a:fld id="{CDA25DB9-704D-0E4F-BAC0-25C69AA13861}" type="datetime1">
              <a:rPr lang="es-ES_tradnl"/>
              <a:pPr/>
              <a:t>19/2/23</a:t>
            </a:fld>
            <a:endParaRPr lang="es-ES_tradnl"/>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6459C8EA-6740-3B47-B37E-0AA18775A507}" type="slidenum">
              <a:rPr lang="es-ES_tradnl"/>
              <a:pPr/>
              <a:t>‹Nº›</a:t>
            </a:fld>
            <a:endParaRPr lang="es-ES_tradnl"/>
          </a:p>
        </p:txBody>
      </p:sp>
    </p:spTree>
    <p:extLst>
      <p:ext uri="{BB962C8B-B14F-4D97-AF65-F5344CB8AC3E}">
        <p14:creationId xmlns:p14="http://schemas.microsoft.com/office/powerpoint/2010/main" val="59643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7" name="Rectá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8" name="Rectá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9" name="Rectá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0" name="Rectá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1" name="Rectá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2" name="Rectá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3" name="Rectá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4" name="Rectá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5" name="Rectá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6" name="Rectá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 name="Título 1"/>
          <p:cNvSpPr>
            <a:spLocks noGrp="1"/>
          </p:cNvSpPr>
          <p:nvPr>
            <p:ph type="title"/>
          </p:nvPr>
        </p:nvSpPr>
        <p:spPr>
          <a:xfrm>
            <a:off x="504824" y="512064"/>
            <a:ext cx="7772400" cy="914400"/>
          </a:xfrm>
        </p:spPr>
        <p:txBody>
          <a:bodyPr/>
          <a:lstStyle>
            <a:lvl1pPr>
              <a:defRPr sz="4000"/>
            </a:lvl1pPr>
          </a:lstStyle>
          <a:p>
            <a:r>
              <a:rPr lang="es-ES_tradnl"/>
              <a:t>Clic para editar título</a:t>
            </a:r>
            <a:endParaRPr lang="en-US"/>
          </a:p>
        </p:txBody>
      </p:sp>
      <p:sp>
        <p:nvSpPr>
          <p:cNvPr id="3" name="Marcador de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_tradnl"/>
              <a:t>Haga clic para modificar el estilo de texto del patrón</a:t>
            </a:r>
          </a:p>
        </p:txBody>
      </p:sp>
      <p:sp>
        <p:nvSpPr>
          <p:cNvPr id="4" name="Marcador de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_tradnl"/>
              <a:t>Haga clic para modificar el estilo de texto del patrón</a:t>
            </a:r>
          </a:p>
        </p:txBody>
      </p:sp>
      <p:sp>
        <p:nvSpPr>
          <p:cNvPr id="5" name="Marcador de conteni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6" name="Marcador de conteni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7" name="Marcador de fecha 6"/>
          <p:cNvSpPr>
            <a:spLocks noGrp="1"/>
          </p:cNvSpPr>
          <p:nvPr>
            <p:ph type="dt" sz="half" idx="10"/>
          </p:nvPr>
        </p:nvSpPr>
        <p:spPr/>
        <p:txBody>
          <a:bodyPr/>
          <a:lstStyle>
            <a:lvl1pPr>
              <a:defRPr/>
            </a:lvl1pPr>
          </a:lstStyle>
          <a:p>
            <a:fld id="{71F313C8-FB38-C347-8DBA-0F0B68E29C98}" type="datetime1">
              <a:rPr lang="es-ES_tradnl"/>
              <a:pPr/>
              <a:t>19/2/23</a:t>
            </a:fld>
            <a:endParaRPr lang="es-ES_tradnl"/>
          </a:p>
        </p:txBody>
      </p:sp>
      <p:sp>
        <p:nvSpPr>
          <p:cNvPr id="18" name="Marcador de pie de página 7"/>
          <p:cNvSpPr>
            <a:spLocks noGrp="1"/>
          </p:cNvSpPr>
          <p:nvPr>
            <p:ph type="ftr" sz="quarter" idx="11"/>
          </p:nvPr>
        </p:nvSpPr>
        <p:spPr/>
        <p:txBody>
          <a:bodyPr/>
          <a:lstStyle>
            <a:lvl1pPr>
              <a:defRPr/>
            </a:lvl1pPr>
          </a:lstStyle>
          <a:p>
            <a:endParaRPr lang="es-ES"/>
          </a:p>
        </p:txBody>
      </p:sp>
      <p:sp>
        <p:nvSpPr>
          <p:cNvPr id="19" name="Marcador de número de diapositiva 8"/>
          <p:cNvSpPr>
            <a:spLocks noGrp="1"/>
          </p:cNvSpPr>
          <p:nvPr>
            <p:ph type="sldNum" sz="quarter" idx="12"/>
          </p:nvPr>
        </p:nvSpPr>
        <p:spPr/>
        <p:txBody>
          <a:bodyPr/>
          <a:lstStyle>
            <a:lvl1pPr>
              <a:defRPr/>
            </a:lvl1pPr>
          </a:lstStyle>
          <a:p>
            <a:fld id="{DF087871-E967-4948-932A-1466D5A328AB}" type="slidenum">
              <a:rPr lang="es-ES_tradnl"/>
              <a:pPr/>
              <a:t>‹Nº›</a:t>
            </a:fld>
            <a:endParaRPr lang="es-ES_tradnl"/>
          </a:p>
        </p:txBody>
      </p:sp>
    </p:spTree>
    <p:extLst>
      <p:ext uri="{BB962C8B-B14F-4D97-AF65-F5344CB8AC3E}">
        <p14:creationId xmlns:p14="http://schemas.microsoft.com/office/powerpoint/2010/main" val="392012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lstStyle>
          <a:p>
            <a:r>
              <a:rPr lang="es-ES_tradnl"/>
              <a:t>Clic para editar título</a:t>
            </a:r>
            <a:endParaRPr lang="en-US"/>
          </a:p>
        </p:txBody>
      </p:sp>
      <p:sp>
        <p:nvSpPr>
          <p:cNvPr id="3" name="Marcador de fecha 13"/>
          <p:cNvSpPr>
            <a:spLocks noGrp="1"/>
          </p:cNvSpPr>
          <p:nvPr>
            <p:ph type="dt" sz="half" idx="10"/>
          </p:nvPr>
        </p:nvSpPr>
        <p:spPr/>
        <p:txBody>
          <a:bodyPr/>
          <a:lstStyle>
            <a:lvl1pPr>
              <a:defRPr/>
            </a:lvl1pPr>
          </a:lstStyle>
          <a:p>
            <a:fld id="{55796A18-1588-774E-871F-DD548257475D}" type="datetime1">
              <a:rPr lang="es-ES_tradnl"/>
              <a:pPr/>
              <a:t>19/2/23</a:t>
            </a:fld>
            <a:endParaRPr lang="es-ES_tradnl"/>
          </a:p>
        </p:txBody>
      </p:sp>
      <p:sp>
        <p:nvSpPr>
          <p:cNvPr id="4" name="Marcador de pie de página 2"/>
          <p:cNvSpPr>
            <a:spLocks noGrp="1"/>
          </p:cNvSpPr>
          <p:nvPr>
            <p:ph type="ftr" sz="quarter" idx="11"/>
          </p:nvPr>
        </p:nvSpPr>
        <p:spPr/>
        <p:txBody>
          <a:bodyPr/>
          <a:lstStyle>
            <a:lvl1pPr>
              <a:defRPr/>
            </a:lvl1pPr>
          </a:lstStyle>
          <a:p>
            <a:endParaRPr lang="es-ES"/>
          </a:p>
        </p:txBody>
      </p:sp>
      <p:sp>
        <p:nvSpPr>
          <p:cNvPr id="5" name="Marcador de número de diapositiva 22"/>
          <p:cNvSpPr>
            <a:spLocks noGrp="1"/>
          </p:cNvSpPr>
          <p:nvPr>
            <p:ph type="sldNum" sz="quarter" idx="12"/>
          </p:nvPr>
        </p:nvSpPr>
        <p:spPr/>
        <p:txBody>
          <a:bodyPr/>
          <a:lstStyle>
            <a:lvl1pPr>
              <a:defRPr/>
            </a:lvl1pPr>
          </a:lstStyle>
          <a:p>
            <a:fld id="{F9413C44-7A31-CB45-A73F-7E82A4619926}" type="slidenum">
              <a:rPr lang="es-ES_tradnl"/>
              <a:pPr/>
              <a:t>‹Nº›</a:t>
            </a:fld>
            <a:endParaRPr lang="es-ES_tradnl"/>
          </a:p>
        </p:txBody>
      </p:sp>
    </p:spTree>
    <p:extLst>
      <p:ext uri="{BB962C8B-B14F-4D97-AF65-F5344CB8AC3E}">
        <p14:creationId xmlns:p14="http://schemas.microsoft.com/office/powerpoint/2010/main" val="337068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fld id="{E67B10D7-C150-1E48-B181-2B3D44ACBCE3}" type="datetime1">
              <a:rPr lang="es-ES_tradnl"/>
              <a:pPr/>
              <a:t>19/2/23</a:t>
            </a:fld>
            <a:endParaRPr lang="es-ES_tradnl"/>
          </a:p>
        </p:txBody>
      </p:sp>
      <p:sp>
        <p:nvSpPr>
          <p:cNvPr id="3" name="Marcador de pie de página 2"/>
          <p:cNvSpPr>
            <a:spLocks noGrp="1"/>
          </p:cNvSpPr>
          <p:nvPr>
            <p:ph type="ftr" sz="quarter" idx="11"/>
          </p:nvPr>
        </p:nvSpPr>
        <p:spPr/>
        <p:txBody>
          <a:bodyPr/>
          <a:lstStyle>
            <a:lvl1pPr>
              <a:defRPr/>
            </a:lvl1pPr>
          </a:lstStyle>
          <a:p>
            <a:endParaRPr lang="es-ES"/>
          </a:p>
        </p:txBody>
      </p:sp>
      <p:sp>
        <p:nvSpPr>
          <p:cNvPr id="4" name="Marcador de número de diapositiva 3"/>
          <p:cNvSpPr>
            <a:spLocks noGrp="1"/>
          </p:cNvSpPr>
          <p:nvPr>
            <p:ph type="sldNum" sz="quarter" idx="12"/>
          </p:nvPr>
        </p:nvSpPr>
        <p:spPr/>
        <p:txBody>
          <a:bodyPr/>
          <a:lstStyle>
            <a:lvl1pPr>
              <a:defRPr/>
            </a:lvl1pPr>
          </a:lstStyle>
          <a:p>
            <a:fld id="{17249A3A-E54F-2740-88CF-39A71B66C46F}" type="slidenum">
              <a:rPr lang="es-ES_tradnl"/>
              <a:pPr/>
              <a:t>‹Nº›</a:t>
            </a:fld>
            <a:endParaRPr lang="es-ES_tradnl"/>
          </a:p>
        </p:txBody>
      </p:sp>
    </p:spTree>
    <p:extLst>
      <p:ext uri="{BB962C8B-B14F-4D97-AF65-F5344CB8AC3E}">
        <p14:creationId xmlns:p14="http://schemas.microsoft.com/office/powerpoint/2010/main" val="106772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lstStyle>
          <a:p>
            <a:r>
              <a:rPr lang="es-ES_tradnl"/>
              <a:t>Clic para editar título</a:t>
            </a:r>
            <a:endParaRPr lang="en-US"/>
          </a:p>
        </p:txBody>
      </p:sp>
      <p:sp>
        <p:nvSpPr>
          <p:cNvPr id="3" name="Marcador de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s-ES_tradnl"/>
              <a:t>Haga clic para modificar el estilo de texto del patrón</a:t>
            </a:r>
          </a:p>
        </p:txBody>
      </p:sp>
      <p:sp>
        <p:nvSpPr>
          <p:cNvPr id="4" name="Marcador de conteni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Marcador de fecha 13"/>
          <p:cNvSpPr>
            <a:spLocks noGrp="1"/>
          </p:cNvSpPr>
          <p:nvPr>
            <p:ph type="dt" sz="half" idx="10"/>
          </p:nvPr>
        </p:nvSpPr>
        <p:spPr/>
        <p:txBody>
          <a:bodyPr/>
          <a:lstStyle>
            <a:lvl1pPr>
              <a:defRPr/>
            </a:lvl1pPr>
          </a:lstStyle>
          <a:p>
            <a:fld id="{09093B8F-3789-C44F-ADED-9ABE7372FA8C}" type="datetime1">
              <a:rPr lang="es-ES_tradnl"/>
              <a:pPr/>
              <a:t>19/2/23</a:t>
            </a:fld>
            <a:endParaRPr lang="es-ES_tradnl"/>
          </a:p>
        </p:txBody>
      </p:sp>
      <p:sp>
        <p:nvSpPr>
          <p:cNvPr id="6" name="Marcador de pie de página 2"/>
          <p:cNvSpPr>
            <a:spLocks noGrp="1"/>
          </p:cNvSpPr>
          <p:nvPr>
            <p:ph type="ftr" sz="quarter" idx="11"/>
          </p:nvPr>
        </p:nvSpPr>
        <p:spPr/>
        <p:txBody>
          <a:bodyPr/>
          <a:lstStyle>
            <a:lvl1pPr>
              <a:defRPr/>
            </a:lvl1pPr>
          </a:lstStyle>
          <a:p>
            <a:endParaRPr lang="es-ES"/>
          </a:p>
        </p:txBody>
      </p:sp>
      <p:sp>
        <p:nvSpPr>
          <p:cNvPr id="7" name="Marcador de número de diapositiva 22"/>
          <p:cNvSpPr>
            <a:spLocks noGrp="1"/>
          </p:cNvSpPr>
          <p:nvPr>
            <p:ph type="sldNum" sz="quarter" idx="12"/>
          </p:nvPr>
        </p:nvSpPr>
        <p:spPr/>
        <p:txBody>
          <a:bodyPr/>
          <a:lstStyle>
            <a:lvl1pPr>
              <a:defRPr/>
            </a:lvl1pPr>
          </a:lstStyle>
          <a:p>
            <a:fld id="{575EC2F5-DDC2-0842-BFA3-F6B6DE18841B}" type="slidenum">
              <a:rPr lang="es-ES_tradnl"/>
              <a:pPr/>
              <a:t>‹Nº›</a:t>
            </a:fld>
            <a:endParaRPr lang="es-ES_tradnl"/>
          </a:p>
        </p:txBody>
      </p:sp>
    </p:spTree>
    <p:extLst>
      <p:ext uri="{BB962C8B-B14F-4D97-AF65-F5344CB8AC3E}">
        <p14:creationId xmlns:p14="http://schemas.microsoft.com/office/powerpoint/2010/main" val="416852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Rectá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cxnSp>
        <p:nvCxnSpPr>
          <p:cNvPr id="6" name="Conector rec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Agrupar 19"/>
          <p:cNvGrpSpPr>
            <a:grpSpLocks/>
          </p:cNvGrpSpPr>
          <p:nvPr/>
        </p:nvGrpSpPr>
        <p:grpSpPr bwMode="auto">
          <a:xfrm rot="5400000">
            <a:off x="8515351" y="1219200"/>
            <a:ext cx="131762" cy="128587"/>
            <a:chOff x="6668087" y="1297746"/>
            <a:chExt cx="161840" cy="156602"/>
          </a:xfrm>
        </p:grpSpPr>
        <p:cxnSp>
          <p:nvCxnSpPr>
            <p:cNvPr id="8" name="Conector recto 7"/>
            <p:cNvCxnSpPr/>
            <p:nvPr/>
          </p:nvCxnSpPr>
          <p:spPr>
            <a:xfrm rot="16200000">
              <a:off x="6661643" y="1302241"/>
              <a:ext cx="88935" cy="7994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cto 8"/>
            <p:cNvCxnSpPr/>
            <p:nvPr/>
          </p:nvCxnSpPr>
          <p:spPr>
            <a:xfrm rot="16200000" flipV="1">
              <a:off x="6683248" y="1393448"/>
              <a:ext cx="125669"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rot="5400000" flipH="1">
              <a:off x="674256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Agrupar 25"/>
          <p:cNvGrpSpPr>
            <a:grpSpLocks/>
          </p:cNvGrpSpPr>
          <p:nvPr/>
        </p:nvGrpSpPr>
        <p:grpSpPr bwMode="auto">
          <a:xfrm rot="5400000">
            <a:off x="8667751" y="1371600"/>
            <a:ext cx="131762" cy="128587"/>
            <a:chOff x="6668087" y="1297746"/>
            <a:chExt cx="161840" cy="156602"/>
          </a:xfrm>
        </p:grpSpPr>
        <p:cxnSp>
          <p:nvCxnSpPr>
            <p:cNvPr id="12" name="Conector recto 11"/>
            <p:cNvCxnSpPr/>
            <p:nvPr/>
          </p:nvCxnSpPr>
          <p:spPr>
            <a:xfrm rot="16200000">
              <a:off x="6661643" y="1302241"/>
              <a:ext cx="88935" cy="7994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cto 12"/>
            <p:cNvCxnSpPr/>
            <p:nvPr/>
          </p:nvCxnSpPr>
          <p:spPr>
            <a:xfrm rot="16200000" flipV="1">
              <a:off x="6683248" y="1393448"/>
              <a:ext cx="125669"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cto 13"/>
            <p:cNvCxnSpPr/>
            <p:nvPr/>
          </p:nvCxnSpPr>
          <p:spPr>
            <a:xfrm rot="5400000" flipH="1">
              <a:off x="674256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Agrupar 29"/>
          <p:cNvGrpSpPr>
            <a:grpSpLocks/>
          </p:cNvGrpSpPr>
          <p:nvPr/>
        </p:nvGrpSpPr>
        <p:grpSpPr bwMode="auto">
          <a:xfrm rot="5400000">
            <a:off x="8320087" y="1474788"/>
            <a:ext cx="131763" cy="128588"/>
            <a:chOff x="6668087" y="1297746"/>
            <a:chExt cx="161840" cy="156602"/>
          </a:xfrm>
        </p:grpSpPr>
        <p:cxnSp>
          <p:nvCxnSpPr>
            <p:cNvPr id="16" name="Conector recto 15"/>
            <p:cNvCxnSpPr/>
            <p:nvPr/>
          </p:nvCxnSpPr>
          <p:spPr>
            <a:xfrm rot="16200000">
              <a:off x="6661642" y="1302240"/>
              <a:ext cx="88934" cy="7994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rot="16200000" flipV="1">
              <a:off x="6683248" y="1393447"/>
              <a:ext cx="125667"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rot="5400000" flipH="1">
              <a:off x="674256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lstStyle>
          <a:p>
            <a:r>
              <a:rPr lang="es-ES_tradnl"/>
              <a:t>Clic para editar título</a:t>
            </a:r>
            <a:endParaRPr lang="en-US"/>
          </a:p>
        </p:txBody>
      </p:sp>
      <p:sp>
        <p:nvSpPr>
          <p:cNvPr id="3" name="Marcador de posición de imagen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lstStyle>
          <a:p>
            <a:pPr lvl="0"/>
            <a:r>
              <a:rPr lang="es-ES_tradnl" noProof="0"/>
              <a:t>Haga clic en el icono para agregar una imagen</a:t>
            </a:r>
            <a:endParaRPr lang="en-US" noProof="0"/>
          </a:p>
        </p:txBody>
      </p:sp>
      <p:sp>
        <p:nvSpPr>
          <p:cNvPr id="4" name="Marcador de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s-ES_tradnl"/>
              <a:t>Haga clic para modificar el estilo de texto del patrón</a:t>
            </a:r>
          </a:p>
        </p:txBody>
      </p:sp>
      <p:sp>
        <p:nvSpPr>
          <p:cNvPr id="19" name="Marcador de fecha 4"/>
          <p:cNvSpPr>
            <a:spLocks noGrp="1"/>
          </p:cNvSpPr>
          <p:nvPr>
            <p:ph type="dt" sz="half" idx="10"/>
          </p:nvPr>
        </p:nvSpPr>
        <p:spPr>
          <a:xfrm>
            <a:off x="6477000" y="55563"/>
            <a:ext cx="2133600" cy="365125"/>
          </a:xfrm>
        </p:spPr>
        <p:txBody>
          <a:bodyPr/>
          <a:lstStyle>
            <a:lvl1pPr>
              <a:defRPr/>
            </a:lvl1pPr>
          </a:lstStyle>
          <a:p>
            <a:fld id="{32451861-46F9-964C-A4DD-2FF298514C62}" type="datetime1">
              <a:rPr lang="es-ES_tradnl"/>
              <a:pPr/>
              <a:t>19/2/23</a:t>
            </a:fld>
            <a:endParaRPr lang="es-ES_tradnl"/>
          </a:p>
        </p:txBody>
      </p:sp>
      <p:sp>
        <p:nvSpPr>
          <p:cNvPr id="20" name="Marcador de pie de página 5"/>
          <p:cNvSpPr>
            <a:spLocks noGrp="1"/>
          </p:cNvSpPr>
          <p:nvPr>
            <p:ph type="ftr" sz="quarter" idx="11"/>
          </p:nvPr>
        </p:nvSpPr>
        <p:spPr>
          <a:xfrm>
            <a:off x="914400" y="55563"/>
            <a:ext cx="5562600" cy="365125"/>
          </a:xfrm>
        </p:spPr>
        <p:txBody>
          <a:bodyPr/>
          <a:lstStyle>
            <a:lvl1pPr>
              <a:defRPr/>
            </a:lvl1pPr>
          </a:lstStyle>
          <a:p>
            <a:endParaRPr lang="es-ES"/>
          </a:p>
        </p:txBody>
      </p:sp>
      <p:sp>
        <p:nvSpPr>
          <p:cNvPr id="21" name="Marcador de número de diapositiva 6"/>
          <p:cNvSpPr>
            <a:spLocks noGrp="1"/>
          </p:cNvSpPr>
          <p:nvPr>
            <p:ph type="sldNum" sz="quarter" idx="12"/>
          </p:nvPr>
        </p:nvSpPr>
        <p:spPr>
          <a:xfrm>
            <a:off x="8610600" y="55563"/>
            <a:ext cx="457200" cy="365125"/>
          </a:xfrm>
        </p:spPr>
        <p:txBody>
          <a:bodyPr/>
          <a:lstStyle>
            <a:lvl1pPr>
              <a:defRPr/>
            </a:lvl1pPr>
          </a:lstStyle>
          <a:p>
            <a:fld id="{D6C25AEA-CA3F-DC4D-9CA8-3FA63BC5F53E}" type="slidenum">
              <a:rPr lang="es-ES_tradnl"/>
              <a:pPr/>
              <a:t>‹Nº›</a:t>
            </a:fld>
            <a:endParaRPr lang="es-ES_tradnl"/>
          </a:p>
        </p:txBody>
      </p:sp>
    </p:spTree>
    <p:extLst>
      <p:ext uri="{BB962C8B-B14F-4D97-AF65-F5344CB8AC3E}">
        <p14:creationId xmlns:p14="http://schemas.microsoft.com/office/powerpoint/2010/main" val="129812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á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8" name="Rectá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9" name="Rectá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0" name="Rectá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1" name="Rectá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2" name="Rectá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5" name="Rectá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6" name="Rectá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17" name="Rectá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orbel" charset="0"/>
              <a:ea typeface="ＭＳ Ｐゴシック" charset="0"/>
              <a:cs typeface="ＭＳ Ｐゴシック" charset="0"/>
            </a:endParaRPr>
          </a:p>
        </p:txBody>
      </p:sp>
      <p:sp>
        <p:nvSpPr>
          <p:cNvPr id="22" name="Marcador de título 21"/>
          <p:cNvSpPr>
            <a:spLocks noGrp="1"/>
          </p:cNvSpPr>
          <p:nvPr>
            <p:ph type="title"/>
          </p:nvPr>
        </p:nvSpPr>
        <p:spPr>
          <a:xfrm>
            <a:off x="914400" y="512763"/>
            <a:ext cx="7772400" cy="914400"/>
          </a:xfrm>
          <a:prstGeom prst="rect">
            <a:avLst/>
          </a:prstGeom>
        </p:spPr>
        <p:txBody>
          <a:bodyPr vert="horz" wrap="square" lIns="91440" tIns="45720" rIns="91440" bIns="45720" numCol="1" anchor="t" anchorCtr="0" compatLnSpc="1">
            <a:prstTxWarp prst="textNoShape">
              <a:avLst/>
            </a:prstTxWarp>
            <a:noAutofit/>
          </a:bodyPr>
          <a:lstStyle/>
          <a:p>
            <a:pPr lvl="0"/>
            <a:r>
              <a:rPr lang="es-ES_tradnl"/>
              <a:t>Clic para editar título</a:t>
            </a:r>
            <a:endParaRPr lang="en-US"/>
          </a:p>
        </p:txBody>
      </p:sp>
      <p:sp>
        <p:nvSpPr>
          <p:cNvPr id="1036" name="Marcador de texto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4" name="Marcador de fecha 13"/>
          <p:cNvSpPr>
            <a:spLocks noGrp="1"/>
          </p:cNvSpPr>
          <p:nvPr>
            <p:ph type="dt" sz="half" idx="2"/>
          </p:nvPr>
        </p:nvSpPr>
        <p:spPr>
          <a:xfrm>
            <a:off x="6477000" y="6416675"/>
            <a:ext cx="2133600" cy="365125"/>
          </a:xfrm>
          <a:prstGeom prst="rect">
            <a:avLst/>
          </a:prstGeom>
        </p:spPr>
        <p:txBody>
          <a:bodyPr vert="horz" wrap="square" lIns="91440" tIns="45720" rIns="91440" bIns="45720" numCol="1" anchor="b" anchorCtr="0" compatLnSpc="1">
            <a:prstTxWarp prst="textNoShape">
              <a:avLst/>
            </a:prstTxWarp>
          </a:bodyPr>
          <a:lstStyle>
            <a:lvl1pPr>
              <a:defRPr sz="1100">
                <a:solidFill>
                  <a:schemeClr val="tx2"/>
                </a:solidFill>
                <a:latin typeface="Corbel" charset="0"/>
              </a:defRPr>
            </a:lvl1pPr>
          </a:lstStyle>
          <a:p>
            <a:fld id="{A8CCEEB6-9542-834A-AA0F-948D19EA719A}" type="datetime1">
              <a:rPr lang="es-ES_tradnl"/>
              <a:pPr/>
              <a:t>19/2/23</a:t>
            </a:fld>
            <a:endParaRPr lang="es-ES_tradnl"/>
          </a:p>
        </p:txBody>
      </p:sp>
      <p:sp>
        <p:nvSpPr>
          <p:cNvPr id="3" name="Marcador de pie de página 2"/>
          <p:cNvSpPr>
            <a:spLocks noGrp="1"/>
          </p:cNvSpPr>
          <p:nvPr>
            <p:ph type="ftr" sz="quarter" idx="3"/>
          </p:nvPr>
        </p:nvSpPr>
        <p:spPr>
          <a:xfrm>
            <a:off x="914400" y="6416675"/>
            <a:ext cx="5562600" cy="365125"/>
          </a:xfrm>
          <a:prstGeom prst="rect">
            <a:avLst/>
          </a:prstGeom>
        </p:spPr>
        <p:txBody>
          <a:bodyPr vert="horz" wrap="square" lIns="91440" tIns="45720" rIns="91440" bIns="45720" numCol="1" anchor="b" anchorCtr="0" compatLnSpc="1">
            <a:prstTxWarp prst="textNoShape">
              <a:avLst/>
            </a:prstTxWarp>
          </a:bodyPr>
          <a:lstStyle>
            <a:lvl1pPr algn="r">
              <a:defRPr sz="1100">
                <a:solidFill>
                  <a:schemeClr val="tx2"/>
                </a:solidFill>
                <a:latin typeface="Corbel" charset="0"/>
              </a:defRPr>
            </a:lvl1pPr>
          </a:lstStyle>
          <a:p>
            <a:endParaRPr lang="es-ES"/>
          </a:p>
        </p:txBody>
      </p:sp>
      <p:sp>
        <p:nvSpPr>
          <p:cNvPr id="23" name="Marcador de número de diapositiva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a:defRPr sz="1200">
                <a:solidFill>
                  <a:schemeClr val="tx2"/>
                </a:solidFill>
                <a:latin typeface="Corbel" charset="0"/>
              </a:defRPr>
            </a:lvl1pPr>
          </a:lstStyle>
          <a:p>
            <a:fld id="{863541F4-9186-0A43-A96F-DC3E733869D4}" type="slidenum">
              <a:rPr lang="es-ES_tradnl"/>
              <a:pPr/>
              <a:t>‹Nº›</a:t>
            </a:fld>
            <a:endParaRPr lang="es-ES_tradnl"/>
          </a:p>
        </p:txBody>
      </p:sp>
    </p:spTree>
  </p:cSld>
  <p:clrMap bg1="dk1" tx1="lt1" bg2="dk2" tx2="lt2" accent1="accent1" accent2="accent2" accent3="accent3" accent4="accent4" accent5="accent5" accent6="accent6" hlink="hlink" folHlink="folHlink"/>
  <p:sldLayoutIdLst>
    <p:sldLayoutId id="2147483695" r:id="rId1"/>
    <p:sldLayoutId id="2147483690" r:id="rId2"/>
    <p:sldLayoutId id="2147483696" r:id="rId3"/>
    <p:sldLayoutId id="2147483697" r:id="rId4"/>
    <p:sldLayoutId id="2147483698" r:id="rId5"/>
    <p:sldLayoutId id="2147483691" r:id="rId6"/>
    <p:sldLayoutId id="2147483699" r:id="rId7"/>
    <p:sldLayoutId id="2147483692" r:id="rId8"/>
    <p:sldLayoutId id="2147483700" r:id="rId9"/>
    <p:sldLayoutId id="2147483693" r:id="rId10"/>
    <p:sldLayoutId id="2147483694" r:id="rId11"/>
  </p:sldLayoutIdLst>
  <p:txStyles>
    <p:titleStyle>
      <a:lvl1pPr algn="l" rtl="0" fontAlgn="base">
        <a:spcBef>
          <a:spcPct val="0"/>
        </a:spcBef>
        <a:spcAft>
          <a:spcPct val="0"/>
        </a:spcAft>
        <a:defRPr sz="4000" kern="1200" spc="-100">
          <a:solidFill>
            <a:srgbClr val="C1EEFF"/>
          </a:solidFill>
          <a:latin typeface="+mj-lt"/>
          <a:ea typeface="ＭＳ Ｐゴシック" charset="0"/>
          <a:cs typeface="ＭＳ Ｐゴシック" charset="0"/>
        </a:defRPr>
      </a:lvl1pPr>
      <a:lvl2pPr algn="l" rtl="0" fontAlgn="base">
        <a:spcBef>
          <a:spcPct val="0"/>
        </a:spcBef>
        <a:spcAft>
          <a:spcPct val="0"/>
        </a:spcAft>
        <a:defRPr sz="4000">
          <a:solidFill>
            <a:srgbClr val="C1EEFF"/>
          </a:solidFill>
          <a:latin typeface="Consolas" charset="0"/>
          <a:ea typeface="ＭＳ Ｐゴシック" charset="0"/>
          <a:cs typeface="ＭＳ Ｐゴシック" charset="0"/>
        </a:defRPr>
      </a:lvl2pPr>
      <a:lvl3pPr algn="l" rtl="0" fontAlgn="base">
        <a:spcBef>
          <a:spcPct val="0"/>
        </a:spcBef>
        <a:spcAft>
          <a:spcPct val="0"/>
        </a:spcAft>
        <a:defRPr sz="4000">
          <a:solidFill>
            <a:srgbClr val="C1EEFF"/>
          </a:solidFill>
          <a:latin typeface="Consolas" charset="0"/>
          <a:ea typeface="ＭＳ Ｐゴシック" charset="0"/>
          <a:cs typeface="ＭＳ Ｐゴシック" charset="0"/>
        </a:defRPr>
      </a:lvl3pPr>
      <a:lvl4pPr algn="l" rtl="0" fontAlgn="base">
        <a:spcBef>
          <a:spcPct val="0"/>
        </a:spcBef>
        <a:spcAft>
          <a:spcPct val="0"/>
        </a:spcAft>
        <a:defRPr sz="4000">
          <a:solidFill>
            <a:srgbClr val="C1EEFF"/>
          </a:solidFill>
          <a:latin typeface="Consolas" charset="0"/>
          <a:ea typeface="ＭＳ Ｐゴシック" charset="0"/>
          <a:cs typeface="ＭＳ Ｐゴシック" charset="0"/>
        </a:defRPr>
      </a:lvl4pPr>
      <a:lvl5pPr algn="l" rtl="0" fontAlgn="base">
        <a:spcBef>
          <a:spcPct val="0"/>
        </a:spcBef>
        <a:spcAft>
          <a:spcPct val="0"/>
        </a:spcAft>
        <a:defRPr sz="4000">
          <a:solidFill>
            <a:srgbClr val="C1EEFF"/>
          </a:solidFill>
          <a:latin typeface="Consolas" charset="0"/>
          <a:ea typeface="ＭＳ Ｐゴシック" charset="0"/>
          <a:cs typeface="ＭＳ Ｐゴシック" charset="0"/>
        </a:defRPr>
      </a:lvl5pPr>
      <a:lvl6pPr marL="457200" algn="l" rtl="0" fontAlgn="base">
        <a:spcBef>
          <a:spcPct val="0"/>
        </a:spcBef>
        <a:spcAft>
          <a:spcPct val="0"/>
        </a:spcAft>
        <a:defRPr sz="4000">
          <a:solidFill>
            <a:srgbClr val="C1EEFF"/>
          </a:solidFill>
          <a:latin typeface="Consolas" charset="0"/>
          <a:ea typeface="ＭＳ Ｐゴシック" charset="0"/>
          <a:cs typeface="ＭＳ Ｐゴシック" charset="0"/>
        </a:defRPr>
      </a:lvl6pPr>
      <a:lvl7pPr marL="914400" algn="l" rtl="0" fontAlgn="base">
        <a:spcBef>
          <a:spcPct val="0"/>
        </a:spcBef>
        <a:spcAft>
          <a:spcPct val="0"/>
        </a:spcAft>
        <a:defRPr sz="4000">
          <a:solidFill>
            <a:srgbClr val="C1EEFF"/>
          </a:solidFill>
          <a:latin typeface="Consolas" charset="0"/>
          <a:ea typeface="ＭＳ Ｐゴシック" charset="0"/>
          <a:cs typeface="ＭＳ Ｐゴシック" charset="0"/>
        </a:defRPr>
      </a:lvl7pPr>
      <a:lvl8pPr marL="1371600" algn="l" rtl="0" fontAlgn="base">
        <a:spcBef>
          <a:spcPct val="0"/>
        </a:spcBef>
        <a:spcAft>
          <a:spcPct val="0"/>
        </a:spcAft>
        <a:defRPr sz="4000">
          <a:solidFill>
            <a:srgbClr val="C1EEFF"/>
          </a:solidFill>
          <a:latin typeface="Consolas" charset="0"/>
          <a:ea typeface="ＭＳ Ｐゴシック" charset="0"/>
          <a:cs typeface="ＭＳ Ｐゴシック" charset="0"/>
        </a:defRPr>
      </a:lvl8pPr>
      <a:lvl9pPr marL="1828800" algn="l" rtl="0" fontAlgn="base">
        <a:spcBef>
          <a:spcPct val="0"/>
        </a:spcBef>
        <a:spcAft>
          <a:spcPct val="0"/>
        </a:spcAft>
        <a:defRPr sz="4000">
          <a:solidFill>
            <a:srgbClr val="C1EEFF"/>
          </a:solidFill>
          <a:latin typeface="Consolas" charset="0"/>
          <a:ea typeface="ＭＳ Ｐゴシック" charset="0"/>
          <a:cs typeface="ＭＳ Ｐゴシック" charset="0"/>
        </a:defRPr>
      </a:lvl9pPr>
    </p:titleStyle>
    <p:bodyStyle>
      <a:lvl1pPr marL="411163" indent="-342900" algn="l" rtl="0" fontAlgn="base">
        <a:spcBef>
          <a:spcPts val="700"/>
        </a:spcBef>
        <a:spcAft>
          <a:spcPct val="0"/>
        </a:spcAft>
        <a:buClr>
          <a:schemeClr val="tx2"/>
        </a:buClr>
        <a:buSzPct val="95000"/>
        <a:buFont typeface="Wingdings" charset="0"/>
        <a:buChar char=""/>
        <a:defRPr sz="3000" kern="1200">
          <a:solidFill>
            <a:schemeClr val="tx1"/>
          </a:solidFill>
          <a:latin typeface="+mn-lt"/>
          <a:ea typeface="ＭＳ Ｐゴシック" charset="0"/>
          <a:cs typeface="ＭＳ Ｐゴシック" charset="0"/>
        </a:defRPr>
      </a:lvl1pPr>
      <a:lvl2pPr marL="739775" indent="-285750" algn="l" rtl="0" fontAlgn="base">
        <a:spcBef>
          <a:spcPct val="20000"/>
        </a:spcBef>
        <a:spcAft>
          <a:spcPct val="0"/>
        </a:spcAft>
        <a:buClr>
          <a:schemeClr val="accent2"/>
        </a:buClr>
        <a:buSzPct val="90000"/>
        <a:buFont typeface="Wingdings" charset="0"/>
        <a:buChar char=""/>
        <a:defRPr sz="2600" kern="1200">
          <a:solidFill>
            <a:schemeClr val="tx1"/>
          </a:solidFill>
          <a:latin typeface="+mn-lt"/>
          <a:ea typeface="ＭＳ Ｐゴシック" charset="0"/>
          <a:cs typeface="+mn-cs"/>
        </a:defRPr>
      </a:lvl2pPr>
      <a:lvl3pPr marL="995363" indent="-228600" algn="l" rtl="0" fontAlgn="base">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260475" indent="-228600" algn="l" rtl="0" fontAlgn="base">
        <a:spcBef>
          <a:spcPct val="20000"/>
        </a:spcBef>
        <a:spcAft>
          <a:spcPct val="0"/>
        </a:spcAft>
        <a:buClr>
          <a:srgbClr val="FEB80A"/>
        </a:buClr>
        <a:buFont typeface="Wingdings 3" charset="0"/>
        <a:buChar char=""/>
        <a:defRPr sz="2200" kern="1200">
          <a:solidFill>
            <a:schemeClr val="tx1"/>
          </a:solidFill>
          <a:latin typeface="+mn-lt"/>
          <a:ea typeface="ＭＳ Ｐゴシック" charset="0"/>
          <a:cs typeface="+mn-cs"/>
        </a:defRPr>
      </a:lvl4pPr>
      <a:lvl5pPr marL="1481138" indent="-209550" algn="l" rtl="0" fontAlgn="base">
        <a:spcBef>
          <a:spcPct val="20000"/>
        </a:spcBef>
        <a:spcAft>
          <a:spcPct val="0"/>
        </a:spcAft>
        <a:buClr>
          <a:srgbClr val="FEB80A"/>
        </a:buClr>
        <a:buFont typeface="Wingdings 2" charset="0"/>
        <a:buChar char=""/>
        <a:defRPr sz="2000" kern="1200">
          <a:solidFill>
            <a:schemeClr val="tx1"/>
          </a:solidFill>
          <a:latin typeface="+mn-lt"/>
          <a:ea typeface="ＭＳ Ｐゴシック" charset="0"/>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fontAlgn="auto">
              <a:spcAft>
                <a:spcPts val="0"/>
              </a:spcAft>
              <a:defRPr/>
            </a:pPr>
            <a:r>
              <a:rPr lang="es-ES_tradnl" sz="4400" dirty="0" err="1">
                <a:solidFill>
                  <a:schemeClr val="tx2">
                    <a:satMod val="200000"/>
                  </a:schemeClr>
                </a:solidFill>
                <a:latin typeface="Roboto" panose="02000000000000000000" pitchFamily="2" charset="0"/>
                <a:ea typeface="Roboto" panose="02000000000000000000" pitchFamily="2" charset="0"/>
                <a:cs typeface="+mj-cs"/>
              </a:rPr>
              <a:t>Microeconometría</a:t>
            </a:r>
            <a:endParaRPr lang="es-ES_tradnl" sz="4400" dirty="0">
              <a:solidFill>
                <a:schemeClr val="tx2">
                  <a:satMod val="200000"/>
                </a:schemeClr>
              </a:solidFill>
              <a:latin typeface="Roboto" panose="02000000000000000000" pitchFamily="2" charset="0"/>
              <a:ea typeface="Roboto" panose="02000000000000000000" pitchFamily="2" charset="0"/>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763"/>
            <a:ext cx="7772400" cy="1188045"/>
          </a:xfrm>
        </p:spPr>
        <p:txBody>
          <a:bodyPr/>
          <a:lstStyle/>
          <a:p>
            <a:r>
              <a:rPr lang="es-ES_tradnl" sz="3200" dirty="0">
                <a:latin typeface="Roboto" panose="02000000000000000000" pitchFamily="2" charset="0"/>
                <a:ea typeface="Roboto" panose="02000000000000000000" pitchFamily="2" charset="0"/>
              </a:rPr>
              <a:t>Modelos de elección basados en la comparación de utilidades:</a:t>
            </a:r>
            <a:br>
              <a:rPr lang="es-ES_tradnl" sz="3200" dirty="0">
                <a:latin typeface="Roboto" panose="02000000000000000000" pitchFamily="2" charset="0"/>
                <a:ea typeface="Roboto" panose="02000000000000000000" pitchFamily="2" charset="0"/>
              </a:rPr>
            </a:br>
            <a:endParaRPr lang="es-ES_tradnl" sz="3200" dirty="0">
              <a:latin typeface="Roboto" panose="02000000000000000000" pitchFamily="2" charset="0"/>
              <a:ea typeface="Roboto" panose="02000000000000000000" pitchFamily="2" charset="0"/>
            </a:endParaRPr>
          </a:p>
        </p:txBody>
      </p:sp>
      <p:sp>
        <p:nvSpPr>
          <p:cNvPr id="3" name="Marcador de contenido 2"/>
          <p:cNvSpPr>
            <a:spLocks noGrp="1"/>
          </p:cNvSpPr>
          <p:nvPr>
            <p:ph idx="1"/>
          </p:nvPr>
        </p:nvSpPr>
        <p:spPr>
          <a:xfrm>
            <a:off x="914400" y="2168774"/>
            <a:ext cx="7772400" cy="4176463"/>
          </a:xfrm>
        </p:spPr>
        <p:txBody>
          <a:bodyPr>
            <a:noAutofit/>
          </a:bodyPr>
          <a:lstStyle/>
          <a:p>
            <a:pPr marL="0" algn="just">
              <a:lnSpc>
                <a:spcPct val="90000"/>
              </a:lnSpc>
              <a:buFont typeface="Wingdings" charset="0"/>
              <a:buNone/>
            </a:pPr>
            <a:r>
              <a:rPr lang="es-ES_tradnl" sz="2000" dirty="0">
                <a:latin typeface="Roboto" panose="02000000000000000000" pitchFamily="2" charset="0"/>
                <a:ea typeface="Roboto" panose="02000000000000000000" pitchFamily="2" charset="0"/>
              </a:rPr>
              <a:t>Vamos a plantear el modelo </a:t>
            </a:r>
            <a:r>
              <a:rPr lang="es-ES_tradnl" sz="2000" dirty="0" err="1">
                <a:latin typeface="Roboto" panose="02000000000000000000" pitchFamily="2" charset="0"/>
                <a:ea typeface="Roboto" panose="02000000000000000000" pitchFamily="2" charset="0"/>
              </a:rPr>
              <a:t>Logit</a:t>
            </a:r>
            <a:r>
              <a:rPr lang="es-ES_tradnl" sz="2000" dirty="0">
                <a:latin typeface="Roboto" panose="02000000000000000000" pitchFamily="2" charset="0"/>
                <a:ea typeface="Roboto" panose="02000000000000000000" pitchFamily="2" charset="0"/>
              </a:rPr>
              <a:t> (y todos los demás) pensando en la modelización del comportamiento del consumidor. Supongamos que el consumidor n-</a:t>
            </a:r>
            <a:r>
              <a:rPr lang="es-ES_tradnl" sz="2000" dirty="0" err="1">
                <a:latin typeface="Roboto" panose="02000000000000000000" pitchFamily="2" charset="0"/>
                <a:ea typeface="Roboto" panose="02000000000000000000" pitchFamily="2" charset="0"/>
              </a:rPr>
              <a:t>ésimo</a:t>
            </a:r>
            <a:r>
              <a:rPr lang="es-ES_tradnl" sz="2000" dirty="0">
                <a:latin typeface="Roboto" panose="02000000000000000000" pitchFamily="2" charset="0"/>
                <a:ea typeface="Roboto" panose="02000000000000000000" pitchFamily="2" charset="0"/>
              </a:rPr>
              <a:t> se enfrenta a </a:t>
            </a:r>
            <a:r>
              <a:rPr lang="es-ES_tradnl" sz="2000" i="1" dirty="0">
                <a:latin typeface="Roboto" panose="02000000000000000000" pitchFamily="2" charset="0"/>
                <a:ea typeface="Roboto" panose="02000000000000000000" pitchFamily="2" charset="0"/>
              </a:rPr>
              <a:t>j</a:t>
            </a:r>
            <a:r>
              <a:rPr lang="es-ES_tradnl" sz="2000" dirty="0">
                <a:latin typeface="Roboto" panose="02000000000000000000" pitchFamily="2" charset="0"/>
                <a:ea typeface="Roboto" panose="02000000000000000000" pitchFamily="2" charset="0"/>
              </a:rPr>
              <a:t> alternativas. La utilidad que obtiene el consumidor de la alternativa </a:t>
            </a:r>
            <a:r>
              <a:rPr lang="es-ES_tradnl" sz="2000" i="1" dirty="0">
                <a:latin typeface="Roboto" panose="02000000000000000000" pitchFamily="2" charset="0"/>
                <a:ea typeface="Roboto" panose="02000000000000000000" pitchFamily="2" charset="0"/>
              </a:rPr>
              <a:t>j</a:t>
            </a:r>
            <a:r>
              <a:rPr lang="es-ES_tradnl" sz="2000" dirty="0">
                <a:latin typeface="Roboto" panose="02000000000000000000" pitchFamily="2" charset="0"/>
                <a:ea typeface="Roboto" panose="02000000000000000000" pitchFamily="2" charset="0"/>
              </a:rPr>
              <a:t> tiene dos componentes, uno </a:t>
            </a:r>
            <a:r>
              <a:rPr lang="es-ES_tradnl" sz="2000" dirty="0" err="1">
                <a:latin typeface="Roboto" panose="02000000000000000000" pitchFamily="2" charset="0"/>
                <a:ea typeface="Roboto" panose="02000000000000000000" pitchFamily="2" charset="0"/>
              </a:rPr>
              <a:t>V</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que depende de una serie de variables conocidas, más una parte desconocida </a:t>
            </a:r>
            <a:r>
              <a:rPr lang="es-ES_tradnl" sz="2000" dirty="0" err="1">
                <a:latin typeface="Roboto" panose="02000000000000000000" pitchFamily="2" charset="0"/>
                <a:ea typeface="Roboto" panose="02000000000000000000" pitchFamily="2" charset="0"/>
                <a:sym typeface="Symbol" charset="0"/>
              </a:rPr>
              <a:t>ε</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que se trata como una variable aleatoria. Por tanto</a:t>
            </a:r>
          </a:p>
          <a:p>
            <a:pPr marL="0">
              <a:lnSpc>
                <a:spcPct val="90000"/>
              </a:lnSpc>
              <a:buFont typeface="Wingdings" charset="0"/>
              <a:buNone/>
            </a:pPr>
            <a:r>
              <a:rPr lang="es-ES_tradnl" sz="2000" dirty="0">
                <a:latin typeface="Roboto" panose="02000000000000000000" pitchFamily="2" charset="0"/>
                <a:ea typeface="Roboto" panose="02000000000000000000" pitchFamily="2" charset="0"/>
              </a:rPr>
              <a:t> </a:t>
            </a:r>
          </a:p>
          <a:p>
            <a:pPr marL="0" algn="ctr">
              <a:lnSpc>
                <a:spcPct val="90000"/>
              </a:lnSpc>
              <a:buFont typeface="Wingdings" charset="0"/>
              <a:buNone/>
            </a:pPr>
            <a:r>
              <a:rPr lang="es-ES_tradnl" sz="2000" dirty="0" err="1">
                <a:latin typeface="Roboto" panose="02000000000000000000" pitchFamily="2" charset="0"/>
                <a:ea typeface="Roboto" panose="02000000000000000000" pitchFamily="2" charset="0"/>
              </a:rPr>
              <a:t>U</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 </a:t>
            </a:r>
            <a:r>
              <a:rPr lang="es-ES_tradnl" sz="2000" dirty="0" err="1">
                <a:latin typeface="Roboto" panose="02000000000000000000" pitchFamily="2" charset="0"/>
                <a:ea typeface="Roboto" panose="02000000000000000000" pitchFamily="2" charset="0"/>
              </a:rPr>
              <a:t>V</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 </a:t>
            </a:r>
            <a:r>
              <a:rPr lang="es-ES_tradnl" sz="2000" dirty="0" err="1">
                <a:latin typeface="Roboto" panose="02000000000000000000" pitchFamily="2" charset="0"/>
                <a:ea typeface="Roboto" panose="02000000000000000000" pitchFamily="2" charset="0"/>
                <a:sym typeface="Symbol" charset="0"/>
              </a:rPr>
              <a:t>ε</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a:t>
            </a:r>
          </a:p>
          <a:p>
            <a:pPr marL="0" algn="just">
              <a:lnSpc>
                <a:spcPct val="90000"/>
              </a:lnSpc>
              <a:buFont typeface="Wingdings" charset="0"/>
              <a:buNone/>
            </a:pPr>
            <a:endParaRPr lang="es-ES_tradnl" sz="2000" dirty="0">
              <a:latin typeface="Roboto" panose="02000000000000000000" pitchFamily="2" charset="0"/>
              <a:ea typeface="Roboto" panose="02000000000000000000" pitchFamily="2" charset="0"/>
            </a:endParaRPr>
          </a:p>
          <a:p>
            <a:pPr marL="0" algn="just">
              <a:lnSpc>
                <a:spcPct val="90000"/>
              </a:lnSpc>
              <a:buFont typeface="Wingdings" charset="0"/>
              <a:buNone/>
            </a:pPr>
            <a:r>
              <a:rPr lang="es-ES_tradnl" sz="2000" dirty="0">
                <a:latin typeface="Roboto" panose="02000000000000000000" pitchFamily="2" charset="0"/>
                <a:ea typeface="Roboto" panose="02000000000000000000" pitchFamily="2" charset="0"/>
              </a:rPr>
              <a:t>En función de las propiedades que asumamos para </a:t>
            </a:r>
            <a:r>
              <a:rPr lang="es-ES_tradnl" sz="2000" dirty="0" err="1">
                <a:latin typeface="Roboto" panose="02000000000000000000" pitchFamily="2" charset="0"/>
                <a:ea typeface="Roboto" panose="02000000000000000000" pitchFamily="2" charset="0"/>
                <a:sym typeface="Symbol" charset="0"/>
              </a:rPr>
              <a:t>ε</a:t>
            </a:r>
            <a:r>
              <a:rPr lang="es-ES_tradnl" sz="2000" baseline="-25000" dirty="0" err="1">
                <a:latin typeface="Roboto" panose="02000000000000000000" pitchFamily="2" charset="0"/>
                <a:ea typeface="Roboto" panose="02000000000000000000" pitchFamily="2" charset="0"/>
              </a:rPr>
              <a:t>nj</a:t>
            </a:r>
            <a:r>
              <a:rPr lang="es-ES_tradnl" sz="2000" dirty="0">
                <a:latin typeface="Roboto" panose="02000000000000000000" pitchFamily="2" charset="0"/>
                <a:ea typeface="Roboto" panose="02000000000000000000" pitchFamily="2" charset="0"/>
              </a:rPr>
              <a:t>, así será el modelo que obtengamos.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763"/>
            <a:ext cx="7546032" cy="755997"/>
          </a:xfrm>
        </p:spPr>
        <p:txBody>
          <a:bodyPr/>
          <a:lstStyle/>
          <a:p>
            <a:r>
              <a:rPr lang="es-ES_tradnl" sz="3600" dirty="0">
                <a:latin typeface="Roboto" panose="02000000000000000000" pitchFamily="2" charset="0"/>
                <a:ea typeface="Roboto" panose="02000000000000000000" pitchFamily="2" charset="0"/>
              </a:rPr>
              <a:t>Limitaciones del </a:t>
            </a:r>
            <a:r>
              <a:rPr lang="es-ES_tradnl" sz="3600" dirty="0" err="1">
                <a:latin typeface="Roboto" panose="02000000000000000000" pitchFamily="2" charset="0"/>
                <a:ea typeface="Roboto" panose="02000000000000000000" pitchFamily="2" charset="0"/>
              </a:rPr>
              <a:t>Logit</a:t>
            </a:r>
            <a:r>
              <a:rPr lang="es-ES_tradnl" sz="3600" dirty="0">
                <a:latin typeface="Roboto" panose="02000000000000000000" pitchFamily="2" charset="0"/>
                <a:ea typeface="Roboto" panose="02000000000000000000" pitchFamily="2" charset="0"/>
              </a:rPr>
              <a:t> I</a:t>
            </a:r>
          </a:p>
        </p:txBody>
      </p:sp>
      <p:sp>
        <p:nvSpPr>
          <p:cNvPr id="23555" name="Marcador de contenido 2"/>
          <p:cNvSpPr>
            <a:spLocks noGrp="1"/>
          </p:cNvSpPr>
          <p:nvPr>
            <p:ph idx="1"/>
          </p:nvPr>
        </p:nvSpPr>
        <p:spPr>
          <a:xfrm>
            <a:off x="755576" y="1748824"/>
            <a:ext cx="7859216" cy="4104456"/>
          </a:xfrm>
        </p:spPr>
        <p:txBody>
          <a:bodyPr/>
          <a:lstStyle/>
          <a:p>
            <a:pPr algn="just"/>
            <a:endParaRPr lang="es-ES_tradnl" sz="2400" dirty="0">
              <a:latin typeface="Roboto" panose="02000000000000000000" pitchFamily="2" charset="0"/>
              <a:ea typeface="Roboto" panose="02000000000000000000" pitchFamily="2" charset="0"/>
            </a:endParaRPr>
          </a:p>
          <a:p>
            <a:pPr algn="just"/>
            <a:r>
              <a:rPr lang="es-ES_tradnl" sz="2400" dirty="0">
                <a:latin typeface="Roboto" panose="02000000000000000000" pitchFamily="2" charset="0"/>
                <a:ea typeface="Roboto" panose="02000000000000000000" pitchFamily="2" charset="0"/>
              </a:rPr>
              <a:t>Un cambio en una de las variables x</a:t>
            </a:r>
            <a:r>
              <a:rPr lang="es-ES_tradnl" sz="2400" baseline="-25000" dirty="0">
                <a:latin typeface="Roboto" panose="02000000000000000000" pitchFamily="2" charset="0"/>
                <a:ea typeface="Roboto" panose="02000000000000000000" pitchFamily="2" charset="0"/>
              </a:rPr>
              <a:t>i</a:t>
            </a:r>
            <a:r>
              <a:rPr lang="es-ES_tradnl" sz="2400" dirty="0">
                <a:latin typeface="Roboto" panose="02000000000000000000" pitchFamily="2" charset="0"/>
                <a:ea typeface="Roboto" panose="02000000000000000000" pitchFamily="2" charset="0"/>
              </a:rPr>
              <a:t> que explican la utilidad de la alternativa </a:t>
            </a:r>
            <a:r>
              <a:rPr lang="es-ES_tradnl" sz="2400" i="1" dirty="0">
                <a:latin typeface="Roboto" panose="02000000000000000000" pitchFamily="2" charset="0"/>
                <a:ea typeface="Roboto" panose="02000000000000000000" pitchFamily="2" charset="0"/>
              </a:rPr>
              <a:t>j</a:t>
            </a:r>
            <a:r>
              <a:rPr lang="es-ES_tradnl" sz="2400" dirty="0">
                <a:latin typeface="Roboto" panose="02000000000000000000" pitchFamily="2" charset="0"/>
                <a:ea typeface="Roboto" panose="02000000000000000000" pitchFamily="2" charset="0"/>
              </a:rPr>
              <a:t> altera las probabilidades de todas las demás alternativas </a:t>
            </a:r>
            <a:r>
              <a:rPr lang="es-ES_tradnl" sz="2400" i="1" dirty="0">
                <a:latin typeface="Roboto" panose="02000000000000000000" pitchFamily="2" charset="0"/>
                <a:ea typeface="Roboto" panose="02000000000000000000" pitchFamily="2" charset="0"/>
              </a:rPr>
              <a:t>en un mismo porcentaje</a:t>
            </a:r>
            <a:r>
              <a:rPr lang="es-ES_tradnl" sz="2400" dirty="0">
                <a:latin typeface="Roboto" panose="02000000000000000000" pitchFamily="2" charset="0"/>
                <a:ea typeface="Roboto" panose="02000000000000000000" pitchFamily="2" charset="0"/>
              </a:rPr>
              <a:t>. Esta es la propiedad de independencia de las alternativas irrelevantes (</a:t>
            </a:r>
            <a:r>
              <a:rPr lang="es-ES_tradnl" sz="2400" i="1" dirty="0" err="1">
                <a:latin typeface="Roboto" panose="02000000000000000000" pitchFamily="2" charset="0"/>
                <a:ea typeface="Roboto" panose="02000000000000000000" pitchFamily="2" charset="0"/>
              </a:rPr>
              <a:t>independence</a:t>
            </a:r>
            <a:r>
              <a:rPr lang="es-ES_tradnl" sz="2400" i="1" dirty="0">
                <a:latin typeface="Roboto" panose="02000000000000000000" pitchFamily="2" charset="0"/>
                <a:ea typeface="Roboto" panose="02000000000000000000" pitchFamily="2" charset="0"/>
              </a:rPr>
              <a:t> </a:t>
            </a:r>
            <a:r>
              <a:rPr lang="es-ES_tradnl" sz="2400" i="1" dirty="0" err="1">
                <a:latin typeface="Roboto" panose="02000000000000000000" pitchFamily="2" charset="0"/>
                <a:ea typeface="Roboto" panose="02000000000000000000" pitchFamily="2" charset="0"/>
              </a:rPr>
              <a:t>from</a:t>
            </a:r>
            <a:r>
              <a:rPr lang="es-ES_tradnl" sz="2400" i="1" dirty="0">
                <a:latin typeface="Roboto" panose="02000000000000000000" pitchFamily="2" charset="0"/>
                <a:ea typeface="Roboto" panose="02000000000000000000" pitchFamily="2" charset="0"/>
              </a:rPr>
              <a:t> irrelevante </a:t>
            </a:r>
            <a:r>
              <a:rPr lang="es-ES_tradnl" sz="2400" i="1" dirty="0" err="1">
                <a:latin typeface="Roboto" panose="02000000000000000000" pitchFamily="2" charset="0"/>
                <a:ea typeface="Roboto" panose="02000000000000000000" pitchFamily="2" charset="0"/>
              </a:rPr>
              <a:t>alternatives</a:t>
            </a:r>
            <a:r>
              <a:rPr lang="es-ES_tradnl" sz="2400" dirty="0">
                <a:latin typeface="Roboto" panose="02000000000000000000" pitchFamily="2" charset="0"/>
                <a:ea typeface="Roboto" panose="02000000000000000000" pitchFamily="2" charset="0"/>
              </a:rPr>
              <a:t>, IIA). Una mejora en una alternativa </a:t>
            </a:r>
            <a:r>
              <a:rPr lang="ja-JP" altLang="es-ES_tradnl" sz="2400" dirty="0">
                <a:latin typeface="Roboto" panose="02000000000000000000" pitchFamily="2" charset="0"/>
              </a:rPr>
              <a:t>“</a:t>
            </a:r>
            <a:r>
              <a:rPr lang="es-ES_tradnl" sz="2400" dirty="0">
                <a:latin typeface="Roboto" panose="02000000000000000000" pitchFamily="2" charset="0"/>
                <a:ea typeface="Roboto" panose="02000000000000000000" pitchFamily="2" charset="0"/>
              </a:rPr>
              <a:t>se alimenta</a:t>
            </a:r>
            <a:r>
              <a:rPr lang="ja-JP" altLang="es-ES_tradnl" sz="2400" dirty="0">
                <a:latin typeface="Roboto" panose="02000000000000000000" pitchFamily="2" charset="0"/>
              </a:rPr>
              <a:t>”</a:t>
            </a:r>
            <a:r>
              <a:rPr lang="es-ES_tradnl" sz="2400" dirty="0">
                <a:latin typeface="Roboto" panose="02000000000000000000" pitchFamily="2" charset="0"/>
                <a:ea typeface="Roboto" panose="02000000000000000000" pitchFamily="2" charset="0"/>
              </a:rPr>
              <a:t> proporcionalmente de todas las demás.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99592" y="620688"/>
            <a:ext cx="7772400" cy="755997"/>
          </a:xfrm>
          <a:prstGeom prst="rect">
            <a:avLst/>
          </a:prstGeom>
        </p:spPr>
        <p:txBody>
          <a:bodyPr/>
          <a:lstStyle>
            <a:lvl1pPr algn="l" rtl="0" fontAlgn="base">
              <a:spcBef>
                <a:spcPct val="0"/>
              </a:spcBef>
              <a:spcAft>
                <a:spcPct val="0"/>
              </a:spcAft>
              <a:defRPr sz="4000" kern="1200" spc="-100">
                <a:solidFill>
                  <a:srgbClr val="C1EEFF"/>
                </a:solidFill>
                <a:latin typeface="+mj-lt"/>
                <a:ea typeface="ＭＳ Ｐゴシック" charset="0"/>
                <a:cs typeface="ＭＳ Ｐゴシック" charset="0"/>
              </a:defRPr>
            </a:lvl1pPr>
            <a:lvl2pPr algn="l" rtl="0" fontAlgn="base">
              <a:spcBef>
                <a:spcPct val="0"/>
              </a:spcBef>
              <a:spcAft>
                <a:spcPct val="0"/>
              </a:spcAft>
              <a:defRPr sz="4000">
                <a:solidFill>
                  <a:srgbClr val="C1EEFF"/>
                </a:solidFill>
                <a:latin typeface="Consolas" charset="0"/>
                <a:ea typeface="ＭＳ Ｐゴシック" charset="0"/>
                <a:cs typeface="ＭＳ Ｐゴシック" charset="0"/>
              </a:defRPr>
            </a:lvl2pPr>
            <a:lvl3pPr algn="l" rtl="0" fontAlgn="base">
              <a:spcBef>
                <a:spcPct val="0"/>
              </a:spcBef>
              <a:spcAft>
                <a:spcPct val="0"/>
              </a:spcAft>
              <a:defRPr sz="4000">
                <a:solidFill>
                  <a:srgbClr val="C1EEFF"/>
                </a:solidFill>
                <a:latin typeface="Consolas" charset="0"/>
                <a:ea typeface="ＭＳ Ｐゴシック" charset="0"/>
                <a:cs typeface="ＭＳ Ｐゴシック" charset="0"/>
              </a:defRPr>
            </a:lvl3pPr>
            <a:lvl4pPr algn="l" rtl="0" fontAlgn="base">
              <a:spcBef>
                <a:spcPct val="0"/>
              </a:spcBef>
              <a:spcAft>
                <a:spcPct val="0"/>
              </a:spcAft>
              <a:defRPr sz="4000">
                <a:solidFill>
                  <a:srgbClr val="C1EEFF"/>
                </a:solidFill>
                <a:latin typeface="Consolas" charset="0"/>
                <a:ea typeface="ＭＳ Ｐゴシック" charset="0"/>
                <a:cs typeface="ＭＳ Ｐゴシック" charset="0"/>
              </a:defRPr>
            </a:lvl4pPr>
            <a:lvl5pPr algn="l" rtl="0" fontAlgn="base">
              <a:spcBef>
                <a:spcPct val="0"/>
              </a:spcBef>
              <a:spcAft>
                <a:spcPct val="0"/>
              </a:spcAft>
              <a:defRPr sz="4000">
                <a:solidFill>
                  <a:srgbClr val="C1EEFF"/>
                </a:solidFill>
                <a:latin typeface="Consolas" charset="0"/>
                <a:ea typeface="ＭＳ Ｐゴシック" charset="0"/>
                <a:cs typeface="ＭＳ Ｐゴシック" charset="0"/>
              </a:defRPr>
            </a:lvl5pPr>
            <a:lvl6pPr marL="457200" algn="l" rtl="0" fontAlgn="base">
              <a:spcBef>
                <a:spcPct val="0"/>
              </a:spcBef>
              <a:spcAft>
                <a:spcPct val="0"/>
              </a:spcAft>
              <a:defRPr sz="4000">
                <a:solidFill>
                  <a:srgbClr val="C1EEFF"/>
                </a:solidFill>
                <a:latin typeface="Consolas" charset="0"/>
                <a:ea typeface="ＭＳ Ｐゴシック" charset="0"/>
                <a:cs typeface="ＭＳ Ｐゴシック" charset="0"/>
              </a:defRPr>
            </a:lvl6pPr>
            <a:lvl7pPr marL="914400" algn="l" rtl="0" fontAlgn="base">
              <a:spcBef>
                <a:spcPct val="0"/>
              </a:spcBef>
              <a:spcAft>
                <a:spcPct val="0"/>
              </a:spcAft>
              <a:defRPr sz="4000">
                <a:solidFill>
                  <a:srgbClr val="C1EEFF"/>
                </a:solidFill>
                <a:latin typeface="Consolas" charset="0"/>
                <a:ea typeface="ＭＳ Ｐゴシック" charset="0"/>
                <a:cs typeface="ＭＳ Ｐゴシック" charset="0"/>
              </a:defRPr>
            </a:lvl7pPr>
            <a:lvl8pPr marL="1371600" algn="l" rtl="0" fontAlgn="base">
              <a:spcBef>
                <a:spcPct val="0"/>
              </a:spcBef>
              <a:spcAft>
                <a:spcPct val="0"/>
              </a:spcAft>
              <a:defRPr sz="4000">
                <a:solidFill>
                  <a:srgbClr val="C1EEFF"/>
                </a:solidFill>
                <a:latin typeface="Consolas" charset="0"/>
                <a:ea typeface="ＭＳ Ｐゴシック" charset="0"/>
                <a:cs typeface="ＭＳ Ｐゴシック" charset="0"/>
              </a:defRPr>
            </a:lvl8pPr>
            <a:lvl9pPr marL="1828800" algn="l" rtl="0" fontAlgn="base">
              <a:spcBef>
                <a:spcPct val="0"/>
              </a:spcBef>
              <a:spcAft>
                <a:spcPct val="0"/>
              </a:spcAft>
              <a:defRPr sz="4000">
                <a:solidFill>
                  <a:srgbClr val="C1EEFF"/>
                </a:solidFill>
                <a:latin typeface="Consolas" charset="0"/>
                <a:ea typeface="ＭＳ Ｐゴシック" charset="0"/>
                <a:cs typeface="ＭＳ Ｐゴシック" charset="0"/>
              </a:defRPr>
            </a:lvl9pPr>
          </a:lstStyle>
          <a:p>
            <a:r>
              <a:rPr lang="es-ES_tradnl" sz="3600" dirty="0">
                <a:latin typeface="Roboto" panose="02000000000000000000" pitchFamily="2" charset="0"/>
                <a:ea typeface="Roboto" panose="02000000000000000000" pitchFamily="2" charset="0"/>
              </a:rPr>
              <a:t>Limitaciones del </a:t>
            </a:r>
            <a:r>
              <a:rPr lang="es-ES_tradnl" sz="3600" dirty="0" err="1">
                <a:latin typeface="Roboto" panose="02000000000000000000" pitchFamily="2" charset="0"/>
                <a:ea typeface="Roboto" panose="02000000000000000000" pitchFamily="2" charset="0"/>
              </a:rPr>
              <a:t>Logit</a:t>
            </a:r>
            <a:r>
              <a:rPr lang="es-ES_tradnl" sz="3600" dirty="0">
                <a:latin typeface="Roboto" panose="02000000000000000000" pitchFamily="2" charset="0"/>
                <a:ea typeface="Roboto" panose="02000000000000000000" pitchFamily="2" charset="0"/>
              </a:rPr>
              <a:t> II</a:t>
            </a:r>
          </a:p>
        </p:txBody>
      </p:sp>
      <p:sp>
        <p:nvSpPr>
          <p:cNvPr id="3" name="Marcador de contenido 2"/>
          <p:cNvSpPr txBox="1">
            <a:spLocks/>
          </p:cNvSpPr>
          <p:nvPr/>
        </p:nvSpPr>
        <p:spPr>
          <a:xfrm>
            <a:off x="611560" y="2132855"/>
            <a:ext cx="7859216" cy="4223495"/>
          </a:xfrm>
          <a:prstGeom prst="rect">
            <a:avLst/>
          </a:prstGeom>
        </p:spPr>
        <p:txBody>
          <a:bodyPr/>
          <a:lstStyle>
            <a:lvl1pPr marL="411163" indent="-342900" algn="l" rtl="0" fontAlgn="base">
              <a:spcBef>
                <a:spcPts val="700"/>
              </a:spcBef>
              <a:spcAft>
                <a:spcPct val="0"/>
              </a:spcAft>
              <a:buClr>
                <a:schemeClr val="tx2"/>
              </a:buClr>
              <a:buSzPct val="95000"/>
              <a:buFont typeface="Wingdings" charset="0"/>
              <a:buChar char=""/>
              <a:defRPr sz="3000" kern="1200">
                <a:solidFill>
                  <a:schemeClr val="tx1"/>
                </a:solidFill>
                <a:latin typeface="+mn-lt"/>
                <a:ea typeface="ＭＳ Ｐゴシック" charset="0"/>
                <a:cs typeface="ＭＳ Ｐゴシック" charset="0"/>
              </a:defRPr>
            </a:lvl1pPr>
            <a:lvl2pPr marL="739775" indent="-285750" algn="l" rtl="0" fontAlgn="base">
              <a:spcBef>
                <a:spcPct val="20000"/>
              </a:spcBef>
              <a:spcAft>
                <a:spcPct val="0"/>
              </a:spcAft>
              <a:buClr>
                <a:schemeClr val="accent2"/>
              </a:buClr>
              <a:buSzPct val="90000"/>
              <a:buFont typeface="Wingdings" charset="0"/>
              <a:buChar char=""/>
              <a:defRPr sz="2600" kern="1200">
                <a:solidFill>
                  <a:schemeClr val="tx1"/>
                </a:solidFill>
                <a:latin typeface="+mn-lt"/>
                <a:ea typeface="ＭＳ Ｐゴシック" charset="0"/>
                <a:cs typeface="+mn-cs"/>
              </a:defRPr>
            </a:lvl2pPr>
            <a:lvl3pPr marL="995363" indent="-228600" algn="l" rtl="0" fontAlgn="base">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260475" indent="-228600" algn="l" rtl="0" fontAlgn="base">
              <a:spcBef>
                <a:spcPct val="20000"/>
              </a:spcBef>
              <a:spcAft>
                <a:spcPct val="0"/>
              </a:spcAft>
              <a:buClr>
                <a:srgbClr val="FEB80A"/>
              </a:buClr>
              <a:buFont typeface="Wingdings 3" charset="0"/>
              <a:buChar char=""/>
              <a:defRPr sz="2200" kern="1200">
                <a:solidFill>
                  <a:schemeClr val="tx1"/>
                </a:solidFill>
                <a:latin typeface="+mn-lt"/>
                <a:ea typeface="ＭＳ Ｐゴシック" charset="0"/>
                <a:cs typeface="+mn-cs"/>
              </a:defRPr>
            </a:lvl4pPr>
            <a:lvl5pPr marL="1481138" indent="-209550" algn="l" rtl="0" fontAlgn="base">
              <a:spcBef>
                <a:spcPct val="20000"/>
              </a:spcBef>
              <a:spcAft>
                <a:spcPct val="0"/>
              </a:spcAft>
              <a:buClr>
                <a:srgbClr val="FEB80A"/>
              </a:buClr>
              <a:buFont typeface="Wingdings 2" charset="0"/>
              <a:buChar char=""/>
              <a:defRPr sz="2000" kern="1200">
                <a:solidFill>
                  <a:schemeClr val="tx1"/>
                </a:solidFill>
                <a:latin typeface="+mn-lt"/>
                <a:ea typeface="ＭＳ Ｐゴシック" charset="0"/>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lstStyle>
          <a:p>
            <a:pPr algn="just"/>
            <a:endParaRPr lang="es-ES_tradnl" sz="2400" dirty="0">
              <a:latin typeface="Roboto" panose="02000000000000000000" pitchFamily="2" charset="0"/>
              <a:ea typeface="Roboto" panose="02000000000000000000" pitchFamily="2" charset="0"/>
            </a:endParaRPr>
          </a:p>
          <a:p>
            <a:pPr algn="just"/>
            <a:r>
              <a:rPr lang="es-ES_tradnl" sz="2400" dirty="0">
                <a:latin typeface="Roboto" panose="02000000000000000000" pitchFamily="2" charset="0"/>
                <a:ea typeface="Roboto" panose="02000000000000000000" pitchFamily="2" charset="0"/>
              </a:rPr>
              <a:t>Este patrón de sustitución se conoce como </a:t>
            </a:r>
            <a:r>
              <a:rPr lang="es-ES_tradnl" sz="2400" i="1" dirty="0">
                <a:latin typeface="Roboto" panose="02000000000000000000" pitchFamily="2" charset="0"/>
                <a:ea typeface="Roboto" panose="02000000000000000000" pitchFamily="2" charset="0"/>
              </a:rPr>
              <a:t>patrón de sustitución proporcional</a:t>
            </a:r>
            <a:r>
              <a:rPr lang="es-ES_tradnl" sz="2400" dirty="0">
                <a:latin typeface="Roboto" panose="02000000000000000000" pitchFamily="2" charset="0"/>
                <a:ea typeface="Roboto" panose="02000000000000000000" pitchFamily="2" charset="0"/>
              </a:rPr>
              <a:t>, y es un reflejo directo de la propiedad IIA: el ratio de probabilidades entre las alternativas </a:t>
            </a:r>
            <a:r>
              <a:rPr lang="es-ES_tradnl" sz="2400" i="1" dirty="0">
                <a:latin typeface="Roboto" panose="02000000000000000000" pitchFamily="2" charset="0"/>
                <a:ea typeface="Roboto" panose="02000000000000000000" pitchFamily="2" charset="0"/>
              </a:rPr>
              <a:t>i</a:t>
            </a:r>
            <a:r>
              <a:rPr lang="es-ES_tradnl" sz="2400" dirty="0">
                <a:latin typeface="Roboto" panose="02000000000000000000" pitchFamily="2" charset="0"/>
                <a:ea typeface="Roboto" panose="02000000000000000000" pitchFamily="2" charset="0"/>
              </a:rPr>
              <a:t> y </a:t>
            </a:r>
            <a:r>
              <a:rPr lang="es-ES_tradnl" sz="2400" i="1" dirty="0">
                <a:latin typeface="Roboto" panose="02000000000000000000" pitchFamily="2" charset="0"/>
                <a:ea typeface="Roboto" panose="02000000000000000000" pitchFamily="2" charset="0"/>
              </a:rPr>
              <a:t>k</a:t>
            </a:r>
            <a:r>
              <a:rPr lang="es-ES_tradnl" sz="2400" dirty="0">
                <a:latin typeface="Roboto" panose="02000000000000000000" pitchFamily="2" charset="0"/>
                <a:ea typeface="Roboto" panose="02000000000000000000" pitchFamily="2" charset="0"/>
              </a:rPr>
              <a:t> se mantiene constante cuando un atributo de la alternativa </a:t>
            </a:r>
            <a:r>
              <a:rPr lang="es-ES_tradnl" sz="2400" i="1" dirty="0">
                <a:latin typeface="Roboto" panose="02000000000000000000" pitchFamily="2" charset="0"/>
                <a:ea typeface="Roboto" panose="02000000000000000000" pitchFamily="2" charset="0"/>
              </a:rPr>
              <a:t>j</a:t>
            </a:r>
            <a:r>
              <a:rPr lang="es-ES_tradnl" sz="2400" dirty="0">
                <a:latin typeface="Roboto" panose="02000000000000000000" pitchFamily="2" charset="0"/>
                <a:ea typeface="Roboto" panose="02000000000000000000" pitchFamily="2" charset="0"/>
              </a:rPr>
              <a:t> cambia, lo que ocurre porque ambas probabilidades (de </a:t>
            </a:r>
            <a:r>
              <a:rPr lang="es-ES_tradnl" sz="2400" i="1" dirty="0">
                <a:latin typeface="Roboto" panose="02000000000000000000" pitchFamily="2" charset="0"/>
                <a:ea typeface="Roboto" panose="02000000000000000000" pitchFamily="2" charset="0"/>
              </a:rPr>
              <a:t>i</a:t>
            </a:r>
            <a:r>
              <a:rPr lang="es-ES_tradnl" sz="2400" dirty="0">
                <a:latin typeface="Roboto" panose="02000000000000000000" pitchFamily="2" charset="0"/>
                <a:ea typeface="Roboto" panose="02000000000000000000" pitchFamily="2" charset="0"/>
              </a:rPr>
              <a:t> y </a:t>
            </a:r>
            <a:r>
              <a:rPr lang="es-ES_tradnl" sz="2400" i="1" dirty="0">
                <a:latin typeface="Roboto" panose="02000000000000000000" pitchFamily="2" charset="0"/>
                <a:ea typeface="Roboto" panose="02000000000000000000" pitchFamily="2" charset="0"/>
              </a:rPr>
              <a:t>k</a:t>
            </a:r>
            <a:r>
              <a:rPr lang="es-ES_tradnl" sz="2400" dirty="0">
                <a:latin typeface="Roboto" panose="02000000000000000000" pitchFamily="2" charset="0"/>
                <a:ea typeface="Roboto" panose="02000000000000000000" pitchFamily="2" charset="0"/>
              </a:rPr>
              <a:t>) cambian en la misma proporción. </a:t>
            </a:r>
          </a:p>
        </p:txBody>
      </p:sp>
    </p:spTree>
    <p:extLst>
      <p:ext uri="{BB962C8B-B14F-4D97-AF65-F5344CB8AC3E}">
        <p14:creationId xmlns:p14="http://schemas.microsoft.com/office/powerpoint/2010/main" val="426376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90329" y="836712"/>
            <a:ext cx="7772400" cy="755997"/>
          </a:xfrm>
          <a:prstGeom prst="rect">
            <a:avLst/>
          </a:prstGeom>
        </p:spPr>
        <p:txBody>
          <a:bodyPr/>
          <a:lstStyle>
            <a:lvl1pPr algn="l" rtl="0" fontAlgn="base">
              <a:spcBef>
                <a:spcPct val="0"/>
              </a:spcBef>
              <a:spcAft>
                <a:spcPct val="0"/>
              </a:spcAft>
              <a:defRPr sz="4000" kern="1200" spc="-100">
                <a:solidFill>
                  <a:srgbClr val="C1EEFF"/>
                </a:solidFill>
                <a:latin typeface="+mj-lt"/>
                <a:ea typeface="ＭＳ Ｐゴシック" charset="0"/>
                <a:cs typeface="ＭＳ Ｐゴシック" charset="0"/>
              </a:defRPr>
            </a:lvl1pPr>
            <a:lvl2pPr algn="l" rtl="0" fontAlgn="base">
              <a:spcBef>
                <a:spcPct val="0"/>
              </a:spcBef>
              <a:spcAft>
                <a:spcPct val="0"/>
              </a:spcAft>
              <a:defRPr sz="4000">
                <a:solidFill>
                  <a:srgbClr val="C1EEFF"/>
                </a:solidFill>
                <a:latin typeface="Consolas" charset="0"/>
                <a:ea typeface="ＭＳ Ｐゴシック" charset="0"/>
                <a:cs typeface="ＭＳ Ｐゴシック" charset="0"/>
              </a:defRPr>
            </a:lvl2pPr>
            <a:lvl3pPr algn="l" rtl="0" fontAlgn="base">
              <a:spcBef>
                <a:spcPct val="0"/>
              </a:spcBef>
              <a:spcAft>
                <a:spcPct val="0"/>
              </a:spcAft>
              <a:defRPr sz="4000">
                <a:solidFill>
                  <a:srgbClr val="C1EEFF"/>
                </a:solidFill>
                <a:latin typeface="Consolas" charset="0"/>
                <a:ea typeface="ＭＳ Ｐゴシック" charset="0"/>
                <a:cs typeface="ＭＳ Ｐゴシック" charset="0"/>
              </a:defRPr>
            </a:lvl3pPr>
            <a:lvl4pPr algn="l" rtl="0" fontAlgn="base">
              <a:spcBef>
                <a:spcPct val="0"/>
              </a:spcBef>
              <a:spcAft>
                <a:spcPct val="0"/>
              </a:spcAft>
              <a:defRPr sz="4000">
                <a:solidFill>
                  <a:srgbClr val="C1EEFF"/>
                </a:solidFill>
                <a:latin typeface="Consolas" charset="0"/>
                <a:ea typeface="ＭＳ Ｐゴシック" charset="0"/>
                <a:cs typeface="ＭＳ Ｐゴシック" charset="0"/>
              </a:defRPr>
            </a:lvl4pPr>
            <a:lvl5pPr algn="l" rtl="0" fontAlgn="base">
              <a:spcBef>
                <a:spcPct val="0"/>
              </a:spcBef>
              <a:spcAft>
                <a:spcPct val="0"/>
              </a:spcAft>
              <a:defRPr sz="4000">
                <a:solidFill>
                  <a:srgbClr val="C1EEFF"/>
                </a:solidFill>
                <a:latin typeface="Consolas" charset="0"/>
                <a:ea typeface="ＭＳ Ｐゴシック" charset="0"/>
                <a:cs typeface="ＭＳ Ｐゴシック" charset="0"/>
              </a:defRPr>
            </a:lvl5pPr>
            <a:lvl6pPr marL="457200" algn="l" rtl="0" fontAlgn="base">
              <a:spcBef>
                <a:spcPct val="0"/>
              </a:spcBef>
              <a:spcAft>
                <a:spcPct val="0"/>
              </a:spcAft>
              <a:defRPr sz="4000">
                <a:solidFill>
                  <a:srgbClr val="C1EEFF"/>
                </a:solidFill>
                <a:latin typeface="Consolas" charset="0"/>
                <a:ea typeface="ＭＳ Ｐゴシック" charset="0"/>
                <a:cs typeface="ＭＳ Ｐゴシック" charset="0"/>
              </a:defRPr>
            </a:lvl6pPr>
            <a:lvl7pPr marL="914400" algn="l" rtl="0" fontAlgn="base">
              <a:spcBef>
                <a:spcPct val="0"/>
              </a:spcBef>
              <a:spcAft>
                <a:spcPct val="0"/>
              </a:spcAft>
              <a:defRPr sz="4000">
                <a:solidFill>
                  <a:srgbClr val="C1EEFF"/>
                </a:solidFill>
                <a:latin typeface="Consolas" charset="0"/>
                <a:ea typeface="ＭＳ Ｐゴシック" charset="0"/>
                <a:cs typeface="ＭＳ Ｐゴシック" charset="0"/>
              </a:defRPr>
            </a:lvl7pPr>
            <a:lvl8pPr marL="1371600" algn="l" rtl="0" fontAlgn="base">
              <a:spcBef>
                <a:spcPct val="0"/>
              </a:spcBef>
              <a:spcAft>
                <a:spcPct val="0"/>
              </a:spcAft>
              <a:defRPr sz="4000">
                <a:solidFill>
                  <a:srgbClr val="C1EEFF"/>
                </a:solidFill>
                <a:latin typeface="Consolas" charset="0"/>
                <a:ea typeface="ＭＳ Ｐゴシック" charset="0"/>
                <a:cs typeface="ＭＳ Ｐゴシック" charset="0"/>
              </a:defRPr>
            </a:lvl8pPr>
            <a:lvl9pPr marL="1828800" algn="l" rtl="0" fontAlgn="base">
              <a:spcBef>
                <a:spcPct val="0"/>
              </a:spcBef>
              <a:spcAft>
                <a:spcPct val="0"/>
              </a:spcAft>
              <a:defRPr sz="4000">
                <a:solidFill>
                  <a:srgbClr val="C1EEFF"/>
                </a:solidFill>
                <a:latin typeface="Consolas" charset="0"/>
                <a:ea typeface="ＭＳ Ｐゴシック" charset="0"/>
                <a:cs typeface="ＭＳ Ｐゴシック" charset="0"/>
              </a:defRPr>
            </a:lvl9pPr>
          </a:lstStyle>
          <a:p>
            <a:r>
              <a:rPr lang="es-ES_tradnl" sz="3600" dirty="0">
                <a:latin typeface="Roboto" panose="02000000000000000000" pitchFamily="2" charset="0"/>
                <a:ea typeface="Roboto" panose="02000000000000000000" pitchFamily="2" charset="0"/>
              </a:rPr>
              <a:t>Limitaciones del </a:t>
            </a:r>
            <a:r>
              <a:rPr lang="es-ES_tradnl" sz="3600" dirty="0" err="1">
                <a:latin typeface="Roboto" panose="02000000000000000000" pitchFamily="2" charset="0"/>
                <a:ea typeface="Roboto" panose="02000000000000000000" pitchFamily="2" charset="0"/>
              </a:rPr>
              <a:t>Logit</a:t>
            </a:r>
            <a:r>
              <a:rPr lang="es-ES_tradnl" sz="3600" dirty="0">
                <a:latin typeface="Roboto" panose="02000000000000000000" pitchFamily="2" charset="0"/>
                <a:ea typeface="Roboto" panose="02000000000000000000" pitchFamily="2" charset="0"/>
              </a:rPr>
              <a:t> III</a:t>
            </a:r>
          </a:p>
        </p:txBody>
      </p:sp>
      <p:sp>
        <p:nvSpPr>
          <p:cNvPr id="3" name="Marcador de contenido 2"/>
          <p:cNvSpPr txBox="1">
            <a:spLocks/>
          </p:cNvSpPr>
          <p:nvPr/>
        </p:nvSpPr>
        <p:spPr>
          <a:xfrm>
            <a:off x="827584" y="2348879"/>
            <a:ext cx="7859216" cy="3024337"/>
          </a:xfrm>
          <a:prstGeom prst="rect">
            <a:avLst/>
          </a:prstGeom>
        </p:spPr>
        <p:txBody>
          <a:bodyPr/>
          <a:lstStyle>
            <a:lvl1pPr marL="411163" indent="-342900" algn="l" rtl="0" fontAlgn="base">
              <a:spcBef>
                <a:spcPts val="700"/>
              </a:spcBef>
              <a:spcAft>
                <a:spcPct val="0"/>
              </a:spcAft>
              <a:buClr>
                <a:schemeClr val="tx2"/>
              </a:buClr>
              <a:buSzPct val="95000"/>
              <a:buFont typeface="Wingdings" charset="0"/>
              <a:buChar char=""/>
              <a:defRPr sz="3000" kern="1200">
                <a:solidFill>
                  <a:schemeClr val="tx1"/>
                </a:solidFill>
                <a:latin typeface="+mn-lt"/>
                <a:ea typeface="ＭＳ Ｐゴシック" charset="0"/>
                <a:cs typeface="ＭＳ Ｐゴシック" charset="0"/>
              </a:defRPr>
            </a:lvl1pPr>
            <a:lvl2pPr marL="739775" indent="-285750" algn="l" rtl="0" fontAlgn="base">
              <a:spcBef>
                <a:spcPct val="20000"/>
              </a:spcBef>
              <a:spcAft>
                <a:spcPct val="0"/>
              </a:spcAft>
              <a:buClr>
                <a:schemeClr val="accent2"/>
              </a:buClr>
              <a:buSzPct val="90000"/>
              <a:buFont typeface="Wingdings" charset="0"/>
              <a:buChar char=""/>
              <a:defRPr sz="2600" kern="1200">
                <a:solidFill>
                  <a:schemeClr val="tx1"/>
                </a:solidFill>
                <a:latin typeface="+mn-lt"/>
                <a:ea typeface="ＭＳ Ｐゴシック" charset="0"/>
                <a:cs typeface="+mn-cs"/>
              </a:defRPr>
            </a:lvl2pPr>
            <a:lvl3pPr marL="995363" indent="-228600" algn="l" rtl="0" fontAlgn="base">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260475" indent="-228600" algn="l" rtl="0" fontAlgn="base">
              <a:spcBef>
                <a:spcPct val="20000"/>
              </a:spcBef>
              <a:spcAft>
                <a:spcPct val="0"/>
              </a:spcAft>
              <a:buClr>
                <a:srgbClr val="FEB80A"/>
              </a:buClr>
              <a:buFont typeface="Wingdings 3" charset="0"/>
              <a:buChar char=""/>
              <a:defRPr sz="2200" kern="1200">
                <a:solidFill>
                  <a:schemeClr val="tx1"/>
                </a:solidFill>
                <a:latin typeface="+mn-lt"/>
                <a:ea typeface="ＭＳ Ｐゴシック" charset="0"/>
                <a:cs typeface="+mn-cs"/>
              </a:defRPr>
            </a:lvl4pPr>
            <a:lvl5pPr marL="1481138" indent="-209550" algn="l" rtl="0" fontAlgn="base">
              <a:spcBef>
                <a:spcPct val="20000"/>
              </a:spcBef>
              <a:spcAft>
                <a:spcPct val="0"/>
              </a:spcAft>
              <a:buClr>
                <a:srgbClr val="FEB80A"/>
              </a:buClr>
              <a:buFont typeface="Wingdings 2" charset="0"/>
              <a:buChar char=""/>
              <a:defRPr sz="2000" kern="1200">
                <a:solidFill>
                  <a:schemeClr val="tx1"/>
                </a:solidFill>
                <a:latin typeface="+mn-lt"/>
                <a:ea typeface="ＭＳ Ｐゴシック" charset="0"/>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lstStyle>
          <a:p>
            <a:pPr algn="just"/>
            <a:endParaRPr lang="es-ES_tradnl" sz="2400" dirty="0">
              <a:latin typeface="Roboto" panose="02000000000000000000" pitchFamily="2" charset="0"/>
              <a:ea typeface="Roboto" panose="02000000000000000000" pitchFamily="2" charset="0"/>
            </a:endParaRPr>
          </a:p>
          <a:p>
            <a:pPr algn="just"/>
            <a:r>
              <a:rPr lang="es-ES_tradnl" sz="2400" dirty="0">
                <a:latin typeface="Roboto" panose="02000000000000000000" pitchFamily="2" charset="0"/>
                <a:ea typeface="Roboto" panose="02000000000000000000" pitchFamily="2" charset="0"/>
              </a:rPr>
              <a:t>El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y la sustitución proporcional van de la mano. Cuando este patrón de sustitución es razonable, el uso del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tiene sentido, pero no así en otros casos, en los que el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puede llevar a resultados poco realistas. </a:t>
            </a:r>
          </a:p>
        </p:txBody>
      </p:sp>
    </p:spTree>
    <p:extLst>
      <p:ext uri="{BB962C8B-B14F-4D97-AF65-F5344CB8AC3E}">
        <p14:creationId xmlns:p14="http://schemas.microsoft.com/office/powerpoint/2010/main" val="156929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3600" dirty="0">
                <a:latin typeface="Roboto" panose="02000000000000000000" pitchFamily="2" charset="0"/>
                <a:ea typeface="Roboto" panose="02000000000000000000" pitchFamily="2" charset="0"/>
              </a:rPr>
              <a:t>Un ejemplo de fallo del </a:t>
            </a:r>
            <a:r>
              <a:rPr lang="es-ES_tradnl" sz="3600" dirty="0" err="1">
                <a:latin typeface="Roboto" panose="02000000000000000000" pitchFamily="2" charset="0"/>
                <a:ea typeface="Roboto" panose="02000000000000000000" pitchFamily="2" charset="0"/>
              </a:rPr>
              <a:t>Logit</a:t>
            </a:r>
            <a:r>
              <a:rPr lang="es-ES_tradnl" sz="3600" dirty="0">
                <a:latin typeface="Roboto" panose="02000000000000000000" pitchFamily="2" charset="0"/>
                <a:ea typeface="Roboto" panose="02000000000000000000" pitchFamily="2" charset="0"/>
              </a:rPr>
              <a:t>:</a:t>
            </a:r>
          </a:p>
        </p:txBody>
      </p:sp>
      <p:sp>
        <p:nvSpPr>
          <p:cNvPr id="24579" name="Marcador de contenido 2"/>
          <p:cNvSpPr>
            <a:spLocks noGrp="1"/>
          </p:cNvSpPr>
          <p:nvPr>
            <p:ph idx="1"/>
          </p:nvPr>
        </p:nvSpPr>
        <p:spPr>
          <a:xfrm>
            <a:off x="827584" y="1427163"/>
            <a:ext cx="7859216" cy="5026173"/>
          </a:xfrm>
        </p:spPr>
        <p:txBody>
          <a:bodyPr/>
          <a:lstStyle/>
          <a:p>
            <a:pPr algn="just"/>
            <a:endParaRPr lang="es-ES_tradnl" sz="1800" dirty="0">
              <a:latin typeface="Roboto" panose="02000000000000000000" pitchFamily="2" charset="0"/>
              <a:ea typeface="Roboto" panose="02000000000000000000" pitchFamily="2" charset="0"/>
            </a:endParaRPr>
          </a:p>
          <a:p>
            <a:pPr algn="just"/>
            <a:r>
              <a:rPr lang="es-ES_tradnl" sz="1800" dirty="0">
                <a:latin typeface="Roboto" panose="02000000000000000000" pitchFamily="2" charset="0"/>
                <a:ea typeface="Roboto" panose="02000000000000000000" pitchFamily="2" charset="0"/>
              </a:rPr>
              <a:t>Una persona se plantea ir al trabajo en coche (c) o en un autobús color azul (</a:t>
            </a:r>
            <a:r>
              <a:rPr lang="es-ES_tradnl" sz="18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Imaginemos que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 = </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1/2, de modo que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1. Ahora imaginemos que se añade la posibilidad de un autobús rojo (</a:t>
            </a:r>
            <a:r>
              <a:rPr lang="es-ES_tradnl" sz="1800" dirty="0" err="1">
                <a:latin typeface="Roboto" panose="02000000000000000000" pitchFamily="2" charset="0"/>
                <a:ea typeface="Roboto" panose="02000000000000000000" pitchFamily="2" charset="0"/>
              </a:rPr>
              <a:t>ar</a:t>
            </a:r>
            <a:r>
              <a:rPr lang="es-ES_tradnl" sz="1800" dirty="0">
                <a:latin typeface="Roboto" panose="02000000000000000000" pitchFamily="2" charset="0"/>
                <a:ea typeface="Roboto" panose="02000000000000000000" pitchFamily="2" charset="0"/>
              </a:rPr>
              <a:t>), y que la persona lo considera una alternativa exactamente equivalente a la del autobús azul (le da igual), de forma que P</a:t>
            </a:r>
            <a:r>
              <a:rPr lang="es-ES_tradnl" sz="1800" baseline="-25000" dirty="0">
                <a:latin typeface="Roboto" panose="02000000000000000000" pitchFamily="2" charset="0"/>
                <a:ea typeface="Roboto" panose="02000000000000000000" pitchFamily="2" charset="0"/>
              </a:rPr>
              <a:t>ar</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1. En el modelo </a:t>
            </a:r>
            <a:r>
              <a:rPr lang="es-ES_tradnl" sz="1800" dirty="0" err="1">
                <a:latin typeface="Roboto" panose="02000000000000000000" pitchFamily="2" charset="0"/>
                <a:ea typeface="Roboto" panose="02000000000000000000" pitchFamily="2" charset="0"/>
              </a:rPr>
              <a:t>logit</a:t>
            </a:r>
            <a:r>
              <a:rPr lang="es-ES_tradnl" sz="1800" dirty="0">
                <a:latin typeface="Roboto" panose="02000000000000000000" pitchFamily="2" charset="0"/>
                <a:ea typeface="Roboto" panose="02000000000000000000" pitchFamily="2" charset="0"/>
              </a:rPr>
              <a:t>, debido a la propiedad IIA, el ratio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no cambia por la presencia de una nueva alternativa, por lo que siguen sin cambio los valores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1 y P</a:t>
            </a:r>
            <a:r>
              <a:rPr lang="es-ES_tradnl" sz="1800" baseline="-25000" dirty="0">
                <a:latin typeface="Roboto" panose="02000000000000000000" pitchFamily="2" charset="0"/>
                <a:ea typeface="Roboto" panose="02000000000000000000" pitchFamily="2" charset="0"/>
              </a:rPr>
              <a:t>ar</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1. Esos dos valores exigen que, necesariamente,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 = </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P</a:t>
            </a:r>
            <a:r>
              <a:rPr lang="es-ES_tradnl" sz="1800" baseline="-25000" dirty="0">
                <a:latin typeface="Roboto" panose="02000000000000000000" pitchFamily="2" charset="0"/>
                <a:ea typeface="Roboto" panose="02000000000000000000" pitchFamily="2" charset="0"/>
              </a:rPr>
              <a:t>ar</a:t>
            </a:r>
            <a:r>
              <a:rPr lang="es-ES_tradnl" sz="1800" dirty="0">
                <a:latin typeface="Roboto" panose="02000000000000000000" pitchFamily="2" charset="0"/>
                <a:ea typeface="Roboto" panose="02000000000000000000" pitchFamily="2" charset="0"/>
              </a:rPr>
              <a:t> = 1/3. Esto no se corresponde con lo que esperaríamos en la realidad. La aparición del autobús rojo no debería afectar la probabilidad de elegir el coche. Sería de esperar que la probabilidad de tomar un autobús se dividiera entre los dos, el azul y el rojo, si es verdad que a la persona le da igual el color del autobús. Por tanto, lo lógico sería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 = ½ y </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 P</a:t>
            </a:r>
            <a:r>
              <a:rPr lang="es-ES_tradnl" sz="1800" baseline="-25000" dirty="0">
                <a:latin typeface="Roboto" panose="02000000000000000000" pitchFamily="2" charset="0"/>
                <a:ea typeface="Roboto" panose="02000000000000000000" pitchFamily="2" charset="0"/>
              </a:rPr>
              <a:t>ar</a:t>
            </a:r>
            <a:r>
              <a:rPr lang="es-ES_tradnl" sz="1800" dirty="0">
                <a:latin typeface="Roboto" panose="02000000000000000000" pitchFamily="2" charset="0"/>
                <a:ea typeface="Roboto" panose="02000000000000000000" pitchFamily="2" charset="0"/>
              </a:rPr>
              <a:t> = ¼. Necesariamente el ratio P</a:t>
            </a:r>
            <a:r>
              <a:rPr lang="es-ES_tradnl" sz="1800" baseline="-25000" dirty="0">
                <a:latin typeface="Roboto" panose="02000000000000000000" pitchFamily="2" charset="0"/>
                <a:ea typeface="Roboto" panose="02000000000000000000" pitchFamily="2" charset="0"/>
              </a:rPr>
              <a:t>c</a:t>
            </a:r>
            <a:r>
              <a:rPr lang="es-ES_tradnl" sz="1800" dirty="0">
                <a:latin typeface="Roboto" panose="02000000000000000000" pitchFamily="2" charset="0"/>
                <a:ea typeface="Roboto" panose="02000000000000000000" pitchFamily="2" charset="0"/>
              </a:rPr>
              <a:t>/</a:t>
            </a:r>
            <a:r>
              <a:rPr lang="es-ES_tradnl" sz="1800" dirty="0" err="1">
                <a:latin typeface="Roboto" panose="02000000000000000000" pitchFamily="2" charset="0"/>
                <a:ea typeface="Roboto" panose="02000000000000000000" pitchFamily="2" charset="0"/>
              </a:rPr>
              <a:t>P</a:t>
            </a:r>
            <a:r>
              <a:rPr lang="es-ES_tradnl" sz="1800" baseline="-25000" dirty="0" err="1">
                <a:latin typeface="Roboto" panose="02000000000000000000" pitchFamily="2" charset="0"/>
                <a:ea typeface="Roboto" panose="02000000000000000000" pitchFamily="2" charset="0"/>
              </a:rPr>
              <a:t>aa</a:t>
            </a:r>
            <a:r>
              <a:rPr lang="es-ES_tradnl" sz="1800" dirty="0">
                <a:latin typeface="Roboto" panose="02000000000000000000" pitchFamily="2" charset="0"/>
                <a:ea typeface="Roboto" panose="02000000000000000000" pitchFamily="2" charset="0"/>
              </a:rPr>
              <a:t> debería cambiar con la aparición del autobús rojo, cosa que el modelo </a:t>
            </a:r>
            <a:r>
              <a:rPr lang="es-ES_tradnl" sz="1800" dirty="0" err="1">
                <a:latin typeface="Roboto" panose="02000000000000000000" pitchFamily="2" charset="0"/>
                <a:ea typeface="Roboto" panose="02000000000000000000" pitchFamily="2" charset="0"/>
              </a:rPr>
              <a:t>Logit</a:t>
            </a:r>
            <a:r>
              <a:rPr lang="es-ES_tradnl" sz="1800" dirty="0">
                <a:latin typeface="Roboto" panose="02000000000000000000" pitchFamily="2" charset="0"/>
                <a:ea typeface="Roboto" panose="02000000000000000000" pitchFamily="2" charset="0"/>
              </a:rPr>
              <a:t> no contempla.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620688"/>
            <a:ext cx="7772400" cy="782637"/>
          </a:xfrm>
        </p:spPr>
        <p:txBody>
          <a:bodyPr/>
          <a:lstStyle/>
          <a:p>
            <a:r>
              <a:rPr lang="es-ES_tradnl" sz="3600" dirty="0">
                <a:latin typeface="Roboto" panose="02000000000000000000" pitchFamily="2" charset="0"/>
                <a:ea typeface="Roboto" panose="02000000000000000000" pitchFamily="2" charset="0"/>
              </a:rPr>
              <a:t>Familia GEV I</a:t>
            </a:r>
          </a:p>
        </p:txBody>
      </p:sp>
      <p:sp>
        <p:nvSpPr>
          <p:cNvPr id="3" name="Marcador de contenido 2"/>
          <p:cNvSpPr>
            <a:spLocks noGrp="1"/>
          </p:cNvSpPr>
          <p:nvPr>
            <p:ph idx="1"/>
          </p:nvPr>
        </p:nvSpPr>
        <p:spPr>
          <a:xfrm>
            <a:off x="611560" y="1484784"/>
            <a:ext cx="7924800" cy="4536504"/>
          </a:xfrm>
        </p:spPr>
        <p:txBody>
          <a:bodyPr>
            <a:noAutofit/>
          </a:bodyPr>
          <a:lstStyle/>
          <a:p>
            <a:pPr algn="just">
              <a:lnSpc>
                <a:spcPct val="90000"/>
              </a:lnSpc>
            </a:pPr>
            <a:endParaRPr lang="es-ES_tradnl" sz="2400" dirty="0">
              <a:latin typeface="Roboto" panose="02000000000000000000" pitchFamily="2" charset="0"/>
              <a:ea typeface="Roboto" panose="02000000000000000000" pitchFamily="2" charset="0"/>
            </a:endParaRPr>
          </a:p>
          <a:p>
            <a:pPr algn="just">
              <a:lnSpc>
                <a:spcPct val="90000"/>
              </a:lnSpc>
            </a:pPr>
            <a:r>
              <a:rPr lang="es-ES_tradnl" sz="2400" dirty="0">
                <a:latin typeface="Roboto" panose="02000000000000000000" pitchFamily="2" charset="0"/>
                <a:ea typeface="Roboto" panose="02000000000000000000" pitchFamily="2" charset="0"/>
              </a:rPr>
              <a:t>Los </a:t>
            </a:r>
            <a:r>
              <a:rPr lang="es-ES_tradnl" sz="2400" b="1" i="1" dirty="0">
                <a:latin typeface="Roboto" panose="02000000000000000000" pitchFamily="2" charset="0"/>
                <a:ea typeface="Roboto" panose="02000000000000000000" pitchFamily="2" charset="0"/>
              </a:rPr>
              <a:t>modelos generalizados de valores extremos</a:t>
            </a:r>
            <a:r>
              <a:rPr lang="es-ES_tradnl" sz="2400" b="1" dirty="0">
                <a:latin typeface="Roboto" panose="02000000000000000000" pitchFamily="2" charset="0"/>
                <a:ea typeface="Roboto" panose="02000000000000000000" pitchFamily="2" charset="0"/>
              </a:rPr>
              <a:t> (</a:t>
            </a:r>
            <a:r>
              <a:rPr lang="es-ES_tradnl" sz="2400" b="1" i="1" dirty="0" err="1">
                <a:latin typeface="Roboto" panose="02000000000000000000" pitchFamily="2" charset="0"/>
                <a:ea typeface="Roboto" panose="02000000000000000000" pitchFamily="2" charset="0"/>
              </a:rPr>
              <a:t>generalized</a:t>
            </a:r>
            <a:r>
              <a:rPr lang="es-ES_tradnl" sz="2400" b="1" i="1" dirty="0">
                <a:latin typeface="Roboto" panose="02000000000000000000" pitchFamily="2" charset="0"/>
                <a:ea typeface="Roboto" panose="02000000000000000000" pitchFamily="2" charset="0"/>
              </a:rPr>
              <a:t> extreme </a:t>
            </a:r>
            <a:r>
              <a:rPr lang="es-ES_tradnl" sz="2400" b="1" i="1" dirty="0" err="1">
                <a:latin typeface="Roboto" panose="02000000000000000000" pitchFamily="2" charset="0"/>
                <a:ea typeface="Roboto" panose="02000000000000000000" pitchFamily="2" charset="0"/>
              </a:rPr>
              <a:t>value</a:t>
            </a:r>
            <a:r>
              <a:rPr lang="es-ES_tradnl" sz="2400" b="1" i="1" dirty="0">
                <a:latin typeface="Roboto" panose="02000000000000000000" pitchFamily="2" charset="0"/>
                <a:ea typeface="Roboto" panose="02000000000000000000" pitchFamily="2" charset="0"/>
              </a:rPr>
              <a:t> </a:t>
            </a:r>
            <a:r>
              <a:rPr lang="es-ES_tradnl" sz="2400" b="1" i="1" dirty="0" err="1">
                <a:latin typeface="Roboto" panose="02000000000000000000" pitchFamily="2" charset="0"/>
                <a:ea typeface="Roboto" panose="02000000000000000000" pitchFamily="2" charset="0"/>
              </a:rPr>
              <a:t>models</a:t>
            </a:r>
            <a:r>
              <a:rPr lang="es-ES_tradnl" sz="2400" b="1" dirty="0">
                <a:latin typeface="Roboto" panose="02000000000000000000" pitchFamily="2" charset="0"/>
                <a:ea typeface="Roboto" panose="02000000000000000000" pitchFamily="2" charset="0"/>
              </a:rPr>
              <a:t>, GEV)</a:t>
            </a:r>
            <a:r>
              <a:rPr lang="es-ES_tradnl" sz="2400" dirty="0">
                <a:latin typeface="Roboto" panose="02000000000000000000" pitchFamily="2" charset="0"/>
                <a:ea typeface="Roboto" panose="02000000000000000000" pitchFamily="2" charset="0"/>
              </a:rPr>
              <a:t> son una familia de modelos con diversos patrones de sustitución. Todos tienen en común que las partes no observadas que explican la utilidad de todas las alternativas están distribuidas conjuntamente según una distribución de valores extremos, lo que permite correlaciones entre alternativas. Si todas las correlaciones fueran cero, la distribución GEV se podría expresar como el producto de distribuciones de valores extremos independientes, y el GEV se reduce a un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estándar.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14400" y="512763"/>
            <a:ext cx="7772400" cy="782637"/>
          </a:xfrm>
          <a:prstGeom prst="rect">
            <a:avLst/>
          </a:prstGeom>
        </p:spPr>
        <p:txBody>
          <a:bodyPr/>
          <a:lstStyle>
            <a:lvl1pPr algn="l" rtl="0" fontAlgn="base">
              <a:spcBef>
                <a:spcPct val="0"/>
              </a:spcBef>
              <a:spcAft>
                <a:spcPct val="0"/>
              </a:spcAft>
              <a:defRPr sz="4000" kern="1200" spc="-100">
                <a:solidFill>
                  <a:srgbClr val="C1EEFF"/>
                </a:solidFill>
                <a:latin typeface="+mj-lt"/>
                <a:ea typeface="ＭＳ Ｐゴシック" charset="0"/>
                <a:cs typeface="ＭＳ Ｐゴシック" charset="0"/>
              </a:defRPr>
            </a:lvl1pPr>
            <a:lvl2pPr algn="l" rtl="0" fontAlgn="base">
              <a:spcBef>
                <a:spcPct val="0"/>
              </a:spcBef>
              <a:spcAft>
                <a:spcPct val="0"/>
              </a:spcAft>
              <a:defRPr sz="4000">
                <a:solidFill>
                  <a:srgbClr val="C1EEFF"/>
                </a:solidFill>
                <a:latin typeface="Consolas" charset="0"/>
                <a:ea typeface="ＭＳ Ｐゴシック" charset="0"/>
                <a:cs typeface="ＭＳ Ｐゴシック" charset="0"/>
              </a:defRPr>
            </a:lvl2pPr>
            <a:lvl3pPr algn="l" rtl="0" fontAlgn="base">
              <a:spcBef>
                <a:spcPct val="0"/>
              </a:spcBef>
              <a:spcAft>
                <a:spcPct val="0"/>
              </a:spcAft>
              <a:defRPr sz="4000">
                <a:solidFill>
                  <a:srgbClr val="C1EEFF"/>
                </a:solidFill>
                <a:latin typeface="Consolas" charset="0"/>
                <a:ea typeface="ＭＳ Ｐゴシック" charset="0"/>
                <a:cs typeface="ＭＳ Ｐゴシック" charset="0"/>
              </a:defRPr>
            </a:lvl3pPr>
            <a:lvl4pPr algn="l" rtl="0" fontAlgn="base">
              <a:spcBef>
                <a:spcPct val="0"/>
              </a:spcBef>
              <a:spcAft>
                <a:spcPct val="0"/>
              </a:spcAft>
              <a:defRPr sz="4000">
                <a:solidFill>
                  <a:srgbClr val="C1EEFF"/>
                </a:solidFill>
                <a:latin typeface="Consolas" charset="0"/>
                <a:ea typeface="ＭＳ Ｐゴシック" charset="0"/>
                <a:cs typeface="ＭＳ Ｐゴシック" charset="0"/>
              </a:defRPr>
            </a:lvl4pPr>
            <a:lvl5pPr algn="l" rtl="0" fontAlgn="base">
              <a:spcBef>
                <a:spcPct val="0"/>
              </a:spcBef>
              <a:spcAft>
                <a:spcPct val="0"/>
              </a:spcAft>
              <a:defRPr sz="4000">
                <a:solidFill>
                  <a:srgbClr val="C1EEFF"/>
                </a:solidFill>
                <a:latin typeface="Consolas" charset="0"/>
                <a:ea typeface="ＭＳ Ｐゴシック" charset="0"/>
                <a:cs typeface="ＭＳ Ｐゴシック" charset="0"/>
              </a:defRPr>
            </a:lvl5pPr>
            <a:lvl6pPr marL="457200" algn="l" rtl="0" fontAlgn="base">
              <a:spcBef>
                <a:spcPct val="0"/>
              </a:spcBef>
              <a:spcAft>
                <a:spcPct val="0"/>
              </a:spcAft>
              <a:defRPr sz="4000">
                <a:solidFill>
                  <a:srgbClr val="C1EEFF"/>
                </a:solidFill>
                <a:latin typeface="Consolas" charset="0"/>
                <a:ea typeface="ＭＳ Ｐゴシック" charset="0"/>
                <a:cs typeface="ＭＳ Ｐゴシック" charset="0"/>
              </a:defRPr>
            </a:lvl6pPr>
            <a:lvl7pPr marL="914400" algn="l" rtl="0" fontAlgn="base">
              <a:spcBef>
                <a:spcPct val="0"/>
              </a:spcBef>
              <a:spcAft>
                <a:spcPct val="0"/>
              </a:spcAft>
              <a:defRPr sz="4000">
                <a:solidFill>
                  <a:srgbClr val="C1EEFF"/>
                </a:solidFill>
                <a:latin typeface="Consolas" charset="0"/>
                <a:ea typeface="ＭＳ Ｐゴシック" charset="0"/>
                <a:cs typeface="ＭＳ Ｐゴシック" charset="0"/>
              </a:defRPr>
            </a:lvl7pPr>
            <a:lvl8pPr marL="1371600" algn="l" rtl="0" fontAlgn="base">
              <a:spcBef>
                <a:spcPct val="0"/>
              </a:spcBef>
              <a:spcAft>
                <a:spcPct val="0"/>
              </a:spcAft>
              <a:defRPr sz="4000">
                <a:solidFill>
                  <a:srgbClr val="C1EEFF"/>
                </a:solidFill>
                <a:latin typeface="Consolas" charset="0"/>
                <a:ea typeface="ＭＳ Ｐゴシック" charset="0"/>
                <a:cs typeface="ＭＳ Ｐゴシック" charset="0"/>
              </a:defRPr>
            </a:lvl8pPr>
            <a:lvl9pPr marL="1828800" algn="l" rtl="0" fontAlgn="base">
              <a:spcBef>
                <a:spcPct val="0"/>
              </a:spcBef>
              <a:spcAft>
                <a:spcPct val="0"/>
              </a:spcAft>
              <a:defRPr sz="4000">
                <a:solidFill>
                  <a:srgbClr val="C1EEFF"/>
                </a:solidFill>
                <a:latin typeface="Consolas" charset="0"/>
                <a:ea typeface="ＭＳ Ｐゴシック" charset="0"/>
                <a:cs typeface="ＭＳ Ｐゴシック" charset="0"/>
              </a:defRPr>
            </a:lvl9pPr>
          </a:lstStyle>
          <a:p>
            <a:r>
              <a:rPr lang="es-ES_tradnl" sz="3600" dirty="0">
                <a:latin typeface="Roboto" panose="02000000000000000000" pitchFamily="2" charset="0"/>
                <a:ea typeface="Roboto" panose="02000000000000000000" pitchFamily="2" charset="0"/>
              </a:rPr>
              <a:t>Familia GEV II </a:t>
            </a:r>
          </a:p>
        </p:txBody>
      </p:sp>
      <p:sp>
        <p:nvSpPr>
          <p:cNvPr id="3" name="Marcador de contenido 2"/>
          <p:cNvSpPr txBox="1">
            <a:spLocks/>
          </p:cNvSpPr>
          <p:nvPr/>
        </p:nvSpPr>
        <p:spPr>
          <a:xfrm>
            <a:off x="611560" y="1665700"/>
            <a:ext cx="7924800" cy="4392488"/>
          </a:xfrm>
          <a:prstGeom prst="rect">
            <a:avLst/>
          </a:prstGeom>
        </p:spPr>
        <p:txBody>
          <a:bodyPr>
            <a:noAutofit/>
          </a:bodyPr>
          <a:lstStyle>
            <a:lvl1pPr marL="411163" indent="-342900" algn="l" rtl="0" fontAlgn="base">
              <a:spcBef>
                <a:spcPts val="700"/>
              </a:spcBef>
              <a:spcAft>
                <a:spcPct val="0"/>
              </a:spcAft>
              <a:buClr>
                <a:schemeClr val="tx2"/>
              </a:buClr>
              <a:buSzPct val="95000"/>
              <a:buFont typeface="Wingdings" charset="0"/>
              <a:buChar char=""/>
              <a:defRPr sz="3000" kern="1200">
                <a:solidFill>
                  <a:schemeClr val="tx1"/>
                </a:solidFill>
                <a:latin typeface="+mn-lt"/>
                <a:ea typeface="ＭＳ Ｐゴシック" charset="0"/>
                <a:cs typeface="ＭＳ Ｐゴシック" charset="0"/>
              </a:defRPr>
            </a:lvl1pPr>
            <a:lvl2pPr marL="739775" indent="-285750" algn="l" rtl="0" fontAlgn="base">
              <a:spcBef>
                <a:spcPct val="20000"/>
              </a:spcBef>
              <a:spcAft>
                <a:spcPct val="0"/>
              </a:spcAft>
              <a:buClr>
                <a:schemeClr val="accent2"/>
              </a:buClr>
              <a:buSzPct val="90000"/>
              <a:buFont typeface="Wingdings" charset="0"/>
              <a:buChar char=""/>
              <a:defRPr sz="2600" kern="1200">
                <a:solidFill>
                  <a:schemeClr val="tx1"/>
                </a:solidFill>
                <a:latin typeface="+mn-lt"/>
                <a:ea typeface="ＭＳ Ｐゴシック" charset="0"/>
                <a:cs typeface="+mn-cs"/>
              </a:defRPr>
            </a:lvl2pPr>
            <a:lvl3pPr marL="995363" indent="-228600" algn="l" rtl="0" fontAlgn="base">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260475" indent="-228600" algn="l" rtl="0" fontAlgn="base">
              <a:spcBef>
                <a:spcPct val="20000"/>
              </a:spcBef>
              <a:spcAft>
                <a:spcPct val="0"/>
              </a:spcAft>
              <a:buClr>
                <a:srgbClr val="FEB80A"/>
              </a:buClr>
              <a:buFont typeface="Wingdings 3" charset="0"/>
              <a:buChar char=""/>
              <a:defRPr sz="2200" kern="1200">
                <a:solidFill>
                  <a:schemeClr val="tx1"/>
                </a:solidFill>
                <a:latin typeface="+mn-lt"/>
                <a:ea typeface="ＭＳ Ｐゴシック" charset="0"/>
                <a:cs typeface="+mn-cs"/>
              </a:defRPr>
            </a:lvl4pPr>
            <a:lvl5pPr marL="1481138" indent="-209550" algn="l" rtl="0" fontAlgn="base">
              <a:spcBef>
                <a:spcPct val="20000"/>
              </a:spcBef>
              <a:spcAft>
                <a:spcPct val="0"/>
              </a:spcAft>
              <a:buClr>
                <a:srgbClr val="FEB80A"/>
              </a:buClr>
              <a:buFont typeface="Wingdings 2" charset="0"/>
              <a:buChar char=""/>
              <a:defRPr sz="2000" kern="1200">
                <a:solidFill>
                  <a:schemeClr val="tx1"/>
                </a:solidFill>
                <a:latin typeface="+mn-lt"/>
                <a:ea typeface="ＭＳ Ｐゴシック" charset="0"/>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lstStyle>
          <a:p>
            <a:pPr algn="just">
              <a:lnSpc>
                <a:spcPct val="90000"/>
              </a:lnSpc>
            </a:pPr>
            <a:endParaRPr lang="es-ES_tradnl" sz="2400" dirty="0">
              <a:latin typeface="Roboto" panose="02000000000000000000" pitchFamily="2" charset="0"/>
              <a:ea typeface="Roboto" panose="02000000000000000000" pitchFamily="2" charset="0"/>
            </a:endParaRPr>
          </a:p>
          <a:p>
            <a:pPr algn="just">
              <a:lnSpc>
                <a:spcPct val="90000"/>
              </a:lnSpc>
            </a:pPr>
            <a:r>
              <a:rPr lang="es-ES_tradnl" sz="2400" dirty="0">
                <a:latin typeface="Roboto" panose="02000000000000000000" pitchFamily="2" charset="0"/>
                <a:ea typeface="Roboto" panose="02000000000000000000" pitchFamily="2" charset="0"/>
              </a:rPr>
              <a:t>En realidad, los nidos no tienen por qué ser conjuntos disjuntos. Una alternativa puede pertenecer a más de un nido. Se han especificado distintos modelos GEV para nidos con intersecciones. Un modelo llamado </a:t>
            </a:r>
            <a:r>
              <a:rPr lang="es-ES_tradnl" sz="2400" i="1" dirty="0" err="1">
                <a:latin typeface="Roboto" panose="02000000000000000000" pitchFamily="2" charset="0"/>
                <a:ea typeface="Roboto" panose="02000000000000000000" pitchFamily="2" charset="0"/>
              </a:rPr>
              <a:t>logit</a:t>
            </a:r>
            <a:r>
              <a:rPr lang="es-ES_tradnl" sz="2400" i="1" dirty="0">
                <a:latin typeface="Roboto" panose="02000000000000000000" pitchFamily="2" charset="0"/>
                <a:ea typeface="Roboto" panose="02000000000000000000" pitchFamily="2" charset="0"/>
              </a:rPr>
              <a:t> </a:t>
            </a:r>
            <a:r>
              <a:rPr lang="es-ES_tradnl" sz="2400" i="1" dirty="0" err="1">
                <a:latin typeface="Roboto" panose="02000000000000000000" pitchFamily="2" charset="0"/>
                <a:ea typeface="Roboto" panose="02000000000000000000" pitchFamily="2" charset="0"/>
              </a:rPr>
              <a:t>combinatorial</a:t>
            </a:r>
            <a:r>
              <a:rPr lang="es-ES_tradnl" sz="2400" i="1" dirty="0">
                <a:latin typeface="Roboto" panose="02000000000000000000" pitchFamily="2" charset="0"/>
                <a:ea typeface="Roboto" panose="02000000000000000000" pitchFamily="2" charset="0"/>
              </a:rPr>
              <a:t> por pares</a:t>
            </a:r>
            <a:r>
              <a:rPr lang="es-ES_tradnl" sz="2400" dirty="0">
                <a:latin typeface="Roboto" panose="02000000000000000000" pitchFamily="2" charset="0"/>
                <a:ea typeface="Roboto" panose="02000000000000000000" pitchFamily="2" charset="0"/>
              </a:rPr>
              <a:t> (</a:t>
            </a:r>
            <a:r>
              <a:rPr lang="en-GB" sz="2400" i="1" dirty="0">
                <a:latin typeface="Roboto" panose="02000000000000000000" pitchFamily="2" charset="0"/>
                <a:ea typeface="Roboto" panose="02000000000000000000" pitchFamily="2" charset="0"/>
              </a:rPr>
              <a:t>paired combinatorial </a:t>
            </a:r>
            <a:r>
              <a:rPr lang="en-GB" sz="2400" i="1"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PCL) también crea nidos por pares de alternativas, y cada uno tiene su propia correlación. También se ha desarrollado un </a:t>
            </a:r>
            <a:r>
              <a:rPr lang="es-ES_tradnl" sz="2400" i="1" dirty="0" err="1">
                <a:latin typeface="Roboto" panose="02000000000000000000" pitchFamily="2" charset="0"/>
                <a:ea typeface="Roboto" panose="02000000000000000000" pitchFamily="2" charset="0"/>
              </a:rPr>
              <a:t>logit</a:t>
            </a:r>
            <a:r>
              <a:rPr lang="es-ES_tradnl" sz="2400" i="1" dirty="0">
                <a:latin typeface="Roboto" panose="02000000000000000000" pitchFamily="2" charset="0"/>
                <a:ea typeface="Roboto" panose="02000000000000000000" pitchFamily="2" charset="0"/>
              </a:rPr>
              <a:t> anidado generalizado</a:t>
            </a:r>
            <a:r>
              <a:rPr lang="es-ES_tradnl" sz="2400" dirty="0">
                <a:latin typeface="Roboto" panose="02000000000000000000" pitchFamily="2" charset="0"/>
                <a:ea typeface="Roboto" panose="02000000000000000000" pitchFamily="2" charset="0"/>
              </a:rPr>
              <a:t> (</a:t>
            </a:r>
            <a:r>
              <a:rPr lang="en-GB" sz="2400" i="1" dirty="0">
                <a:latin typeface="Roboto" panose="02000000000000000000" pitchFamily="2" charset="0"/>
                <a:ea typeface="Roboto" panose="02000000000000000000" pitchFamily="2" charset="0"/>
              </a:rPr>
              <a:t>generalized nested </a:t>
            </a:r>
            <a:r>
              <a:rPr lang="en-GB" sz="2400" i="1"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GNL) que incluye el PCL y otros modelos de nidos cruzados como casos especiales.</a:t>
            </a:r>
          </a:p>
          <a:p>
            <a:pPr algn="just">
              <a:lnSpc>
                <a:spcPct val="90000"/>
              </a:lnSpc>
              <a:buFont typeface="Wingdings" charset="0"/>
              <a:buNone/>
            </a:pPr>
            <a:endParaRPr lang="es-ES_tradnl"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5856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71600" y="692696"/>
            <a:ext cx="7772400" cy="782637"/>
          </a:xfrm>
          <a:prstGeom prst="rect">
            <a:avLst/>
          </a:prstGeom>
        </p:spPr>
        <p:txBody>
          <a:bodyPr/>
          <a:lstStyle>
            <a:lvl1pPr algn="l" rtl="0" fontAlgn="base">
              <a:spcBef>
                <a:spcPct val="0"/>
              </a:spcBef>
              <a:spcAft>
                <a:spcPct val="0"/>
              </a:spcAft>
              <a:defRPr sz="4000" kern="1200" spc="-100">
                <a:solidFill>
                  <a:srgbClr val="C1EEFF"/>
                </a:solidFill>
                <a:latin typeface="+mj-lt"/>
                <a:ea typeface="ＭＳ Ｐゴシック" charset="0"/>
                <a:cs typeface="ＭＳ Ｐゴシック" charset="0"/>
              </a:defRPr>
            </a:lvl1pPr>
            <a:lvl2pPr algn="l" rtl="0" fontAlgn="base">
              <a:spcBef>
                <a:spcPct val="0"/>
              </a:spcBef>
              <a:spcAft>
                <a:spcPct val="0"/>
              </a:spcAft>
              <a:defRPr sz="4000">
                <a:solidFill>
                  <a:srgbClr val="C1EEFF"/>
                </a:solidFill>
                <a:latin typeface="Consolas" charset="0"/>
                <a:ea typeface="ＭＳ Ｐゴシック" charset="0"/>
                <a:cs typeface="ＭＳ Ｐゴシック" charset="0"/>
              </a:defRPr>
            </a:lvl2pPr>
            <a:lvl3pPr algn="l" rtl="0" fontAlgn="base">
              <a:spcBef>
                <a:spcPct val="0"/>
              </a:spcBef>
              <a:spcAft>
                <a:spcPct val="0"/>
              </a:spcAft>
              <a:defRPr sz="4000">
                <a:solidFill>
                  <a:srgbClr val="C1EEFF"/>
                </a:solidFill>
                <a:latin typeface="Consolas" charset="0"/>
                <a:ea typeface="ＭＳ Ｐゴシック" charset="0"/>
                <a:cs typeface="ＭＳ Ｐゴシック" charset="0"/>
              </a:defRPr>
            </a:lvl3pPr>
            <a:lvl4pPr algn="l" rtl="0" fontAlgn="base">
              <a:spcBef>
                <a:spcPct val="0"/>
              </a:spcBef>
              <a:spcAft>
                <a:spcPct val="0"/>
              </a:spcAft>
              <a:defRPr sz="4000">
                <a:solidFill>
                  <a:srgbClr val="C1EEFF"/>
                </a:solidFill>
                <a:latin typeface="Consolas" charset="0"/>
                <a:ea typeface="ＭＳ Ｐゴシック" charset="0"/>
                <a:cs typeface="ＭＳ Ｐゴシック" charset="0"/>
              </a:defRPr>
            </a:lvl4pPr>
            <a:lvl5pPr algn="l" rtl="0" fontAlgn="base">
              <a:spcBef>
                <a:spcPct val="0"/>
              </a:spcBef>
              <a:spcAft>
                <a:spcPct val="0"/>
              </a:spcAft>
              <a:defRPr sz="4000">
                <a:solidFill>
                  <a:srgbClr val="C1EEFF"/>
                </a:solidFill>
                <a:latin typeface="Consolas" charset="0"/>
                <a:ea typeface="ＭＳ Ｐゴシック" charset="0"/>
                <a:cs typeface="ＭＳ Ｐゴシック" charset="0"/>
              </a:defRPr>
            </a:lvl5pPr>
            <a:lvl6pPr marL="457200" algn="l" rtl="0" fontAlgn="base">
              <a:spcBef>
                <a:spcPct val="0"/>
              </a:spcBef>
              <a:spcAft>
                <a:spcPct val="0"/>
              </a:spcAft>
              <a:defRPr sz="4000">
                <a:solidFill>
                  <a:srgbClr val="C1EEFF"/>
                </a:solidFill>
                <a:latin typeface="Consolas" charset="0"/>
                <a:ea typeface="ＭＳ Ｐゴシック" charset="0"/>
                <a:cs typeface="ＭＳ Ｐゴシック" charset="0"/>
              </a:defRPr>
            </a:lvl6pPr>
            <a:lvl7pPr marL="914400" algn="l" rtl="0" fontAlgn="base">
              <a:spcBef>
                <a:spcPct val="0"/>
              </a:spcBef>
              <a:spcAft>
                <a:spcPct val="0"/>
              </a:spcAft>
              <a:defRPr sz="4000">
                <a:solidFill>
                  <a:srgbClr val="C1EEFF"/>
                </a:solidFill>
                <a:latin typeface="Consolas" charset="0"/>
                <a:ea typeface="ＭＳ Ｐゴシック" charset="0"/>
                <a:cs typeface="ＭＳ Ｐゴシック" charset="0"/>
              </a:defRPr>
            </a:lvl7pPr>
            <a:lvl8pPr marL="1371600" algn="l" rtl="0" fontAlgn="base">
              <a:spcBef>
                <a:spcPct val="0"/>
              </a:spcBef>
              <a:spcAft>
                <a:spcPct val="0"/>
              </a:spcAft>
              <a:defRPr sz="4000">
                <a:solidFill>
                  <a:srgbClr val="C1EEFF"/>
                </a:solidFill>
                <a:latin typeface="Consolas" charset="0"/>
                <a:ea typeface="ＭＳ Ｐゴシック" charset="0"/>
                <a:cs typeface="ＭＳ Ｐゴシック" charset="0"/>
              </a:defRPr>
            </a:lvl8pPr>
            <a:lvl9pPr marL="1828800" algn="l" rtl="0" fontAlgn="base">
              <a:spcBef>
                <a:spcPct val="0"/>
              </a:spcBef>
              <a:spcAft>
                <a:spcPct val="0"/>
              </a:spcAft>
              <a:defRPr sz="4000">
                <a:solidFill>
                  <a:srgbClr val="C1EEFF"/>
                </a:solidFill>
                <a:latin typeface="Consolas" charset="0"/>
                <a:ea typeface="ＭＳ Ｐゴシック" charset="0"/>
                <a:cs typeface="ＭＳ Ｐゴシック" charset="0"/>
              </a:defRPr>
            </a:lvl9pPr>
          </a:lstStyle>
          <a:p>
            <a:r>
              <a:rPr lang="es-ES_tradnl" sz="3600" dirty="0">
                <a:latin typeface="Roboto" panose="02000000000000000000" pitchFamily="2" charset="0"/>
                <a:ea typeface="Roboto" panose="02000000000000000000" pitchFamily="2" charset="0"/>
              </a:rPr>
              <a:t>Familia GEV III</a:t>
            </a:r>
          </a:p>
        </p:txBody>
      </p:sp>
      <p:sp>
        <p:nvSpPr>
          <p:cNvPr id="3" name="Marcador de contenido 2"/>
          <p:cNvSpPr txBox="1">
            <a:spLocks/>
          </p:cNvSpPr>
          <p:nvPr/>
        </p:nvSpPr>
        <p:spPr>
          <a:xfrm>
            <a:off x="683568" y="1988840"/>
            <a:ext cx="7924800" cy="2880320"/>
          </a:xfrm>
          <a:prstGeom prst="rect">
            <a:avLst/>
          </a:prstGeom>
        </p:spPr>
        <p:txBody>
          <a:bodyPr>
            <a:noAutofit/>
          </a:bodyPr>
          <a:lstStyle>
            <a:lvl1pPr marL="411163" indent="-342900" algn="l" rtl="0" fontAlgn="base">
              <a:spcBef>
                <a:spcPts val="700"/>
              </a:spcBef>
              <a:spcAft>
                <a:spcPct val="0"/>
              </a:spcAft>
              <a:buClr>
                <a:schemeClr val="tx2"/>
              </a:buClr>
              <a:buSzPct val="95000"/>
              <a:buFont typeface="Wingdings" charset="0"/>
              <a:buChar char=""/>
              <a:defRPr sz="3000" kern="1200">
                <a:solidFill>
                  <a:schemeClr val="tx1"/>
                </a:solidFill>
                <a:latin typeface="+mn-lt"/>
                <a:ea typeface="ＭＳ Ｐゴシック" charset="0"/>
                <a:cs typeface="ＭＳ Ｐゴシック" charset="0"/>
              </a:defRPr>
            </a:lvl1pPr>
            <a:lvl2pPr marL="739775" indent="-285750" algn="l" rtl="0" fontAlgn="base">
              <a:spcBef>
                <a:spcPct val="20000"/>
              </a:spcBef>
              <a:spcAft>
                <a:spcPct val="0"/>
              </a:spcAft>
              <a:buClr>
                <a:schemeClr val="accent2"/>
              </a:buClr>
              <a:buSzPct val="90000"/>
              <a:buFont typeface="Wingdings" charset="0"/>
              <a:buChar char=""/>
              <a:defRPr sz="2600" kern="1200">
                <a:solidFill>
                  <a:schemeClr val="tx1"/>
                </a:solidFill>
                <a:latin typeface="+mn-lt"/>
                <a:ea typeface="ＭＳ Ｐゴシック" charset="0"/>
                <a:cs typeface="+mn-cs"/>
              </a:defRPr>
            </a:lvl2pPr>
            <a:lvl3pPr marL="995363" indent="-228600" algn="l" rtl="0" fontAlgn="base">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260475" indent="-228600" algn="l" rtl="0" fontAlgn="base">
              <a:spcBef>
                <a:spcPct val="20000"/>
              </a:spcBef>
              <a:spcAft>
                <a:spcPct val="0"/>
              </a:spcAft>
              <a:buClr>
                <a:srgbClr val="FEB80A"/>
              </a:buClr>
              <a:buFont typeface="Wingdings 3" charset="0"/>
              <a:buChar char=""/>
              <a:defRPr sz="2200" kern="1200">
                <a:solidFill>
                  <a:schemeClr val="tx1"/>
                </a:solidFill>
                <a:latin typeface="+mn-lt"/>
                <a:ea typeface="ＭＳ Ｐゴシック" charset="0"/>
                <a:cs typeface="+mn-cs"/>
              </a:defRPr>
            </a:lvl4pPr>
            <a:lvl5pPr marL="1481138" indent="-209550" algn="l" rtl="0" fontAlgn="base">
              <a:spcBef>
                <a:spcPct val="20000"/>
              </a:spcBef>
              <a:spcAft>
                <a:spcPct val="0"/>
              </a:spcAft>
              <a:buClr>
                <a:srgbClr val="FEB80A"/>
              </a:buClr>
              <a:buFont typeface="Wingdings 2" charset="0"/>
              <a:buChar char=""/>
              <a:defRPr sz="2000" kern="1200">
                <a:solidFill>
                  <a:schemeClr val="tx1"/>
                </a:solidFill>
                <a:latin typeface="+mn-lt"/>
                <a:ea typeface="ＭＳ Ｐゴシック" charset="0"/>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lstStyle>
          <a:p>
            <a:pPr algn="just">
              <a:lnSpc>
                <a:spcPct val="90000"/>
              </a:lnSpc>
            </a:pPr>
            <a:endParaRPr lang="es-ES_tradnl" sz="2400" dirty="0">
              <a:latin typeface="Roboto" panose="02000000000000000000" pitchFamily="2" charset="0"/>
              <a:ea typeface="Roboto" panose="02000000000000000000" pitchFamily="2" charset="0"/>
            </a:endParaRPr>
          </a:p>
          <a:p>
            <a:pPr algn="just">
              <a:lnSpc>
                <a:spcPct val="90000"/>
              </a:lnSpc>
            </a:pPr>
            <a:r>
              <a:rPr lang="es-ES_tradnl" sz="2400" dirty="0">
                <a:latin typeface="Roboto" panose="02000000000000000000" pitchFamily="2" charset="0"/>
                <a:ea typeface="Roboto" panose="02000000000000000000" pitchFamily="2" charset="0"/>
              </a:rPr>
              <a:t>Todos estos modelos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a:t>
            </a:r>
            <a:r>
              <a:rPr lang="es-ES_tradnl" sz="2400" dirty="0" err="1">
                <a:latin typeface="Roboto" panose="02000000000000000000" pitchFamily="2" charset="0"/>
                <a:ea typeface="Roboto" panose="02000000000000000000" pitchFamily="2" charset="0"/>
              </a:rPr>
              <a:t>logit</a:t>
            </a:r>
            <a:r>
              <a:rPr lang="es-ES_tradnl" sz="2400" dirty="0">
                <a:latin typeface="Roboto" panose="02000000000000000000" pitchFamily="2" charset="0"/>
                <a:ea typeface="Roboto" panose="02000000000000000000" pitchFamily="2" charset="0"/>
              </a:rPr>
              <a:t> anidado, PCL, GNL…) son miembros de la familia de modelos GEV. </a:t>
            </a:r>
            <a:r>
              <a:rPr lang="es-ES_tradnl" sz="2400" dirty="0" err="1">
                <a:latin typeface="Roboto" panose="02000000000000000000" pitchFamily="2" charset="0"/>
                <a:ea typeface="Roboto" panose="02000000000000000000" pitchFamily="2" charset="0"/>
              </a:rPr>
              <a:t>McFadden</a:t>
            </a:r>
            <a:r>
              <a:rPr lang="es-ES_tradnl" sz="2400" dirty="0">
                <a:latin typeface="Roboto" panose="02000000000000000000" pitchFamily="2" charset="0"/>
                <a:ea typeface="Roboto" panose="02000000000000000000" pitchFamily="2" charset="0"/>
              </a:rPr>
              <a:t> (1978) desarrolló un </a:t>
            </a:r>
            <a:r>
              <a:rPr lang="es-ES_tradnl" sz="2400" b="1" dirty="0">
                <a:latin typeface="Roboto" panose="02000000000000000000" pitchFamily="2" charset="0"/>
                <a:ea typeface="Roboto" panose="02000000000000000000" pitchFamily="2" charset="0"/>
              </a:rPr>
              <a:t>procedimiento para generar modelos dentro de la familia GEV</a:t>
            </a:r>
            <a:r>
              <a:rPr lang="es-ES_tradnl" sz="2400" dirty="0">
                <a:latin typeface="Roboto" panose="02000000000000000000" pitchFamily="2" charset="0"/>
                <a:ea typeface="Roboto" panose="02000000000000000000" pitchFamily="2" charset="0"/>
              </a:rPr>
              <a:t>, tanto los mencionados como otros que puedan adaptarse mejor a las necesidades de cada caso particular. </a:t>
            </a:r>
          </a:p>
          <a:p>
            <a:pPr algn="just">
              <a:lnSpc>
                <a:spcPct val="90000"/>
              </a:lnSpc>
              <a:buFont typeface="Wingdings" charset="0"/>
              <a:buNone/>
            </a:pPr>
            <a:endParaRPr lang="es-ES_tradnl"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8640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latin typeface="Roboto" panose="02000000000000000000" pitchFamily="2" charset="0"/>
                <a:ea typeface="Roboto" panose="02000000000000000000" pitchFamily="2" charset="0"/>
              </a:rPr>
              <a:t>Relaciones entre modelos:</a:t>
            </a:r>
          </a:p>
        </p:txBody>
      </p:sp>
      <p:sp>
        <p:nvSpPr>
          <p:cNvPr id="3" name="Marcador de contenido 2"/>
          <p:cNvSpPr>
            <a:spLocks noGrp="1"/>
          </p:cNvSpPr>
          <p:nvPr>
            <p:ph idx="1"/>
          </p:nvPr>
        </p:nvSpPr>
        <p:spPr>
          <a:xfrm>
            <a:off x="914400" y="1295400"/>
            <a:ext cx="7924800" cy="5126038"/>
          </a:xfrm>
        </p:spPr>
        <p:txBody>
          <a:bodyPr>
            <a:normAutofit/>
          </a:bodyPr>
          <a:lstStyle/>
          <a:p>
            <a:pPr algn="just"/>
            <a:endParaRPr lang="es-ES_tradnl" sz="1800">
              <a:latin typeface="Corbel" charset="0"/>
            </a:endParaRPr>
          </a:p>
          <a:p>
            <a:pPr algn="just">
              <a:buFont typeface="Wingdings" charset="0"/>
              <a:buNone/>
            </a:pPr>
            <a:endParaRPr lang="es-ES_tradnl" sz="1800">
              <a:latin typeface="Corbel" charset="0"/>
            </a:endParaRPr>
          </a:p>
        </p:txBody>
      </p:sp>
      <p:graphicFrame>
        <p:nvGraphicFramePr>
          <p:cNvPr id="4" name="Tabla 3"/>
          <p:cNvGraphicFramePr>
            <a:graphicFrameLocks noGrp="1"/>
          </p:cNvGraphicFramePr>
          <p:nvPr>
            <p:extLst>
              <p:ext uri="{D42A27DB-BD31-4B8C-83A1-F6EECF244321}">
                <p14:modId xmlns:p14="http://schemas.microsoft.com/office/powerpoint/2010/main" val="603497509"/>
              </p:ext>
            </p:extLst>
          </p:nvPr>
        </p:nvGraphicFramePr>
        <p:xfrm>
          <a:off x="827584" y="1698064"/>
          <a:ext cx="7704855" cy="4323225"/>
        </p:xfrm>
        <a:graphic>
          <a:graphicData uri="http://schemas.openxmlformats.org/drawingml/2006/table">
            <a:tbl>
              <a:tblPr>
                <a:tableStyleId>{5940675A-B579-460E-94D1-54222C63F5DA}</a:tableStyleId>
              </a:tblPr>
              <a:tblGrid>
                <a:gridCol w="2709400">
                  <a:extLst>
                    <a:ext uri="{9D8B030D-6E8A-4147-A177-3AD203B41FA5}">
                      <a16:colId xmlns:a16="http://schemas.microsoft.com/office/drawing/2014/main" val="20000"/>
                    </a:ext>
                  </a:extLst>
                </a:gridCol>
                <a:gridCol w="1185362">
                  <a:extLst>
                    <a:ext uri="{9D8B030D-6E8A-4147-A177-3AD203B41FA5}">
                      <a16:colId xmlns:a16="http://schemas.microsoft.com/office/drawing/2014/main" val="20001"/>
                    </a:ext>
                  </a:extLst>
                </a:gridCol>
                <a:gridCol w="811930">
                  <a:extLst>
                    <a:ext uri="{9D8B030D-6E8A-4147-A177-3AD203B41FA5}">
                      <a16:colId xmlns:a16="http://schemas.microsoft.com/office/drawing/2014/main" val="20002"/>
                    </a:ext>
                  </a:extLst>
                </a:gridCol>
                <a:gridCol w="1135451">
                  <a:extLst>
                    <a:ext uri="{9D8B030D-6E8A-4147-A177-3AD203B41FA5}">
                      <a16:colId xmlns:a16="http://schemas.microsoft.com/office/drawing/2014/main" val="20003"/>
                    </a:ext>
                  </a:extLst>
                </a:gridCol>
                <a:gridCol w="1113171">
                  <a:extLst>
                    <a:ext uri="{9D8B030D-6E8A-4147-A177-3AD203B41FA5}">
                      <a16:colId xmlns:a16="http://schemas.microsoft.com/office/drawing/2014/main" val="20004"/>
                    </a:ext>
                  </a:extLst>
                </a:gridCol>
                <a:gridCol w="749541">
                  <a:extLst>
                    <a:ext uri="{9D8B030D-6E8A-4147-A177-3AD203B41FA5}">
                      <a16:colId xmlns:a16="http://schemas.microsoft.com/office/drawing/2014/main" val="20005"/>
                    </a:ext>
                  </a:extLst>
                </a:gridCol>
              </a:tblGrid>
              <a:tr h="8646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Limitaciones del </a:t>
                      </a:r>
                      <a:r>
                        <a:rPr kumimoji="0" lang="es-ES_tradnl" sz="12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200" u="none" strike="noStrike" cap="none" normalizeH="0" baseline="0" dirty="0">
                          <a:ln>
                            <a:noFill/>
                          </a:ln>
                          <a:effectLst/>
                          <a:latin typeface="Roboto" panose="02000000000000000000" pitchFamily="2" charset="0"/>
                          <a:ea typeface="Roboto" panose="02000000000000000000" pitchFamily="2" charset="0"/>
                        </a:rPr>
                        <a:t> </a:t>
                      </a:r>
                      <a:endParaRPr kumimoji="0" lang="es-ES_tradnl" sz="12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ＭＳ Ｐゴシック" charset="0"/>
                      </a:endParaRPr>
                    </a:p>
                  </a:txBody>
                  <a:tcPr anchor="ctr" horzOverflow="overflow"/>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cs typeface="Wingdings"/>
                          <a:sym typeface="Wingdings"/>
                        </a:rPr>
                        <a:t></a:t>
                      </a:r>
                      <a:r>
                        <a:rPr kumimoji="0" lang="es-ES_tradnl" sz="1200" u="none" strike="noStrike" cap="none" normalizeH="0" baseline="0" dirty="0">
                          <a:ln>
                            <a:noFill/>
                          </a:ln>
                          <a:effectLst/>
                          <a:latin typeface="Roboto" panose="02000000000000000000" pitchFamily="2" charset="0"/>
                          <a:ea typeface="Roboto" panose="02000000000000000000" pitchFamily="2" charset="0"/>
                          <a:sym typeface="Symbol" charset="0"/>
                        </a:rPr>
                        <a:t> </a:t>
                      </a:r>
                      <a:r>
                        <a:rPr kumimoji="0" lang="es-ES_tradnl" sz="1200" u="none" strike="noStrike" cap="none" normalizeH="0" baseline="0" dirty="0">
                          <a:ln>
                            <a:noFill/>
                          </a:ln>
                          <a:effectLst/>
                          <a:latin typeface="Roboto" panose="02000000000000000000" pitchFamily="2" charset="0"/>
                          <a:ea typeface="Roboto" panose="02000000000000000000" pitchFamily="2" charset="0"/>
                        </a:rPr>
                        <a:t>Respuesta </a:t>
                      </a:r>
                      <a:endParaRPr kumimoji="0" lang="es-ES_tradnl" sz="12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ＭＳ Ｐゴシック" charset="0"/>
                      </a:endParaRPr>
                    </a:p>
                  </a:txBody>
                  <a:tcPr anchor="ctr" horzOverflow="overflow"/>
                </a:tc>
                <a:tc hMerge="1">
                  <a:txBody>
                    <a:bodyPr/>
                    <a:lstStyle/>
                    <a:p>
                      <a:endParaRPr lang="es-ES"/>
                    </a:p>
                  </a:txBody>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Limitaciones del </a:t>
                      </a:r>
                      <a:r>
                        <a:rPr kumimoji="0" lang="es-ES_tradnl" sz="1200" u="none" strike="noStrike" cap="none" normalizeH="0" baseline="0" dirty="0" err="1">
                          <a:ln>
                            <a:noFill/>
                          </a:ln>
                          <a:effectLst/>
                          <a:latin typeface="Roboto" panose="02000000000000000000" pitchFamily="2" charset="0"/>
                          <a:ea typeface="Roboto" panose="02000000000000000000" pitchFamily="2" charset="0"/>
                        </a:rPr>
                        <a:t>probit</a:t>
                      </a:r>
                      <a:endParaRPr kumimoji="0" lang="es-ES_tradnl" sz="1200"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cs typeface="Wingdings"/>
                          <a:sym typeface="Wingdings"/>
                        </a:rPr>
                        <a:t></a:t>
                      </a:r>
                      <a:r>
                        <a:rPr kumimoji="0" lang="es-ES_tradnl" sz="1200" u="none" strike="noStrike" cap="none" normalizeH="0" baseline="0" dirty="0">
                          <a:ln>
                            <a:noFill/>
                          </a:ln>
                          <a:effectLst/>
                          <a:latin typeface="Roboto" panose="02000000000000000000" pitchFamily="2" charset="0"/>
                          <a:ea typeface="Roboto" panose="02000000000000000000" pitchFamily="2" charset="0"/>
                          <a:sym typeface="Symbol" charset="0"/>
                        </a:rPr>
                        <a:t> </a:t>
                      </a:r>
                      <a:r>
                        <a:rPr kumimoji="0" lang="es-ES_tradnl" sz="1200" u="none" strike="noStrike" cap="none" normalizeH="0" baseline="0" dirty="0">
                          <a:ln>
                            <a:noFill/>
                          </a:ln>
                          <a:effectLst/>
                          <a:latin typeface="Roboto" panose="02000000000000000000" pitchFamily="2" charset="0"/>
                          <a:ea typeface="Roboto" panose="02000000000000000000" pitchFamily="2" charset="0"/>
                        </a:rPr>
                        <a:t>Respuesta </a:t>
                      </a:r>
                      <a:endParaRPr kumimoji="0" lang="es-ES_tradnl" sz="12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ＭＳ Ｐゴシック"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Roboto" panose="02000000000000000000" pitchFamily="2" charset="0"/>
                        <a:ea typeface="Roboto" panose="02000000000000000000" pitchFamily="2" charset="0"/>
                        <a:cs typeface="ＭＳ Ｐゴシック" charset="0"/>
                      </a:endParaRPr>
                    </a:p>
                  </a:txBody>
                  <a:tcPr anchor="ctr" horzOverflow="overflow"/>
                </a:tc>
                <a:extLst>
                  <a:ext uri="{0D108BD9-81ED-4DB2-BD59-A6C34878D82A}">
                    <a16:rowId xmlns:a16="http://schemas.microsoft.com/office/drawing/2014/main" val="10000"/>
                  </a:ext>
                </a:extLst>
              </a:tr>
              <a:tr h="86464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La propiedad IIA impone restricciones en los patrones de sustitución</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cs typeface="Wingdings"/>
                          <a:sym typeface="Wingdings"/>
                        </a:rPr>
                        <a:t></a:t>
                      </a:r>
                      <a:r>
                        <a:rPr kumimoji="0" lang="es-ES_tradnl" sz="1200" u="none" strike="noStrike" cap="none" normalizeH="0" baseline="0" dirty="0">
                          <a:ln>
                            <a:noFill/>
                          </a:ln>
                          <a:effectLst/>
                          <a:latin typeface="Roboto" panose="02000000000000000000" pitchFamily="2" charset="0"/>
                          <a:ea typeface="Roboto" panose="02000000000000000000" pitchFamily="2" charset="0"/>
                        </a:rPr>
                        <a:t> Modelos de la familia GEV </a:t>
                      </a:r>
                      <a:endParaRPr kumimoji="0" lang="es-ES_tradnl" sz="12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ＭＳ Ｐゴシック" charset="0"/>
                      </a:endParaRPr>
                    </a:p>
                  </a:txBody>
                  <a:tcPr anchor="ctr" horzOverflow="overflow"/>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Modelos </a:t>
                      </a:r>
                      <a:r>
                        <a:rPr kumimoji="0" lang="es-ES_tradnl" sz="1200" u="none" strike="noStrike" cap="none" normalizeH="0" baseline="0" dirty="0" err="1">
                          <a:ln>
                            <a:noFill/>
                          </a:ln>
                          <a:effectLst/>
                          <a:latin typeface="Roboto" panose="02000000000000000000" pitchFamily="2" charset="0"/>
                          <a:ea typeface="Roboto" panose="02000000000000000000" pitchFamily="2" charset="0"/>
                        </a:rPr>
                        <a:t>probit</a:t>
                      </a:r>
                      <a:r>
                        <a:rPr kumimoji="0" lang="es-ES_tradnl" sz="1200" u="none" strike="noStrike" cap="none" normalizeH="0" baseline="0" dirty="0">
                          <a:ln>
                            <a:noFill/>
                          </a:ln>
                          <a:effectLst/>
                          <a:latin typeface="Roboto" panose="02000000000000000000" pitchFamily="2" charset="0"/>
                          <a:ea typeface="Roboto" panose="02000000000000000000" pitchFamily="2" charset="0"/>
                        </a:rPr>
                        <a:t> </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lnR w="12700" cap="flat" cmpd="sng" algn="ctr">
                      <a:solidFill>
                        <a:srgbClr val="FFFFFF"/>
                      </a:solidFill>
                      <a:prstDash val="solid"/>
                      <a:round/>
                      <a:headEnd type="none" w="med" len="med"/>
                      <a:tailEnd type="none" w="med" len="med"/>
                    </a:lnR>
                  </a:tcPr>
                </a:tc>
                <a:tc rowSpan="3">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Basado en la distribución normal</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lnL w="12700" cap="flat" cmpd="sng" algn="ctr">
                      <a:solidFill>
                        <a:srgbClr val="FFFFFF"/>
                      </a:solidFill>
                      <a:prstDash val="solid"/>
                      <a:round/>
                      <a:headEnd type="none" w="med" len="med"/>
                      <a:tailEnd type="none" w="med" len="med"/>
                    </a:ln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cs typeface="Wingdings"/>
                          <a:sym typeface="Wingdings"/>
                        </a:rPr>
                        <a:t></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200" u="none" strike="noStrike" cap="none" normalizeH="0" baseline="0" dirty="0">
                          <a:ln>
                            <a:noFill/>
                          </a:ln>
                          <a:effectLst/>
                          <a:latin typeface="Roboto" panose="02000000000000000000" pitchFamily="2" charset="0"/>
                          <a:ea typeface="Roboto" panose="02000000000000000000" pitchFamily="2" charset="0"/>
                        </a:rPr>
                        <a:t> Mixto </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tc>
                <a:extLst>
                  <a:ext uri="{0D108BD9-81ED-4DB2-BD59-A6C34878D82A}">
                    <a16:rowId xmlns:a16="http://schemas.microsoft.com/office/drawing/2014/main" val="10001"/>
                  </a:ext>
                </a:extLst>
              </a:tr>
              <a:tr h="86464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200" u="none" strike="noStrike" cap="none" normalizeH="0" baseline="0">
                          <a:ln>
                            <a:noFill/>
                          </a:ln>
                          <a:effectLst/>
                          <a:latin typeface="Roboto" panose="02000000000000000000" pitchFamily="2" charset="0"/>
                          <a:ea typeface="Roboto" panose="02000000000000000000" pitchFamily="2" charset="0"/>
                        </a:rPr>
                        <a:t>No puede representar variaciones aleatorias en los gustos</a:t>
                      </a:r>
                      <a:endParaRPr kumimoji="0" lang="es-ES_tradnl" sz="12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cs typeface="Wingdings"/>
                          <a:sym typeface="Wingdings"/>
                        </a:rPr>
                        <a:t></a:t>
                      </a:r>
                      <a:endParaRPr kumimoji="0" lang="es-ES_tradnl" sz="12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ＭＳ Ｐゴシック" charset="0"/>
                      </a:endParaRPr>
                    </a:p>
                  </a:txBody>
                  <a:tcPr anchor="ctr" horzOverflow="overflow">
                    <a:lnR w="12700" cap="flat" cmpd="sng" algn="ctr">
                      <a:solidFill>
                        <a:prstClr val="black">
                          <a:lumMod val="85000"/>
                          <a:lumOff val="15000"/>
                        </a:prstClr>
                      </a:solidFill>
                      <a:prstDash val="solid"/>
                      <a:round/>
                      <a:headEnd type="none" w="med" len="med"/>
                      <a:tailEnd type="none" w="med" len="med"/>
                    </a:lnR>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2"/>
                  </a:ext>
                </a:extLst>
              </a:tr>
              <a:tr h="86464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No se puede usar con paneles cuando los factores no observados están correlacionados en el tiempo</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3"/>
                  </a:ext>
                </a:extLst>
              </a:tr>
              <a:tr h="86464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u="none" strike="noStrike" cap="none" normalizeH="0" baseline="0" dirty="0">
                          <a:ln>
                            <a:noFill/>
                          </a:ln>
                          <a:effectLst/>
                          <a:latin typeface="Roboto" panose="02000000000000000000" pitchFamily="2" charset="0"/>
                          <a:ea typeface="Roboto" panose="02000000000000000000" pitchFamily="2" charset="0"/>
                        </a:rPr>
                        <a:t>Requieren de simulación para el cálculo de las probabilidades</a:t>
                      </a:r>
                      <a:endParaRPr kumimoji="0" lang="es-ES_tradnl" sz="12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ＭＳ Ｐゴシック" charset="0"/>
                      </a:endParaRPr>
                    </a:p>
                  </a:txBody>
                  <a:tcPr anchor="ctr" horzOverflow="overflow"/>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538" y="836712"/>
            <a:ext cx="7772400" cy="914400"/>
          </a:xfrm>
        </p:spPr>
        <p:txBody>
          <a:bodyPr/>
          <a:lstStyle/>
          <a:p>
            <a:r>
              <a:rPr lang="es-ES_tradnl" dirty="0">
                <a:latin typeface="Roboto" panose="02000000000000000000" pitchFamily="2" charset="0"/>
                <a:ea typeface="Roboto" panose="02000000000000000000" pitchFamily="2" charset="0"/>
              </a:rPr>
              <a:t>Bibliografía:</a:t>
            </a:r>
          </a:p>
        </p:txBody>
      </p:sp>
      <p:sp>
        <p:nvSpPr>
          <p:cNvPr id="27651" name="Marcador de contenido 2"/>
          <p:cNvSpPr>
            <a:spLocks noGrp="1"/>
          </p:cNvSpPr>
          <p:nvPr>
            <p:ph idx="1"/>
          </p:nvPr>
        </p:nvSpPr>
        <p:spPr>
          <a:xfrm>
            <a:off x="893642" y="2420888"/>
            <a:ext cx="7772400" cy="3397250"/>
          </a:xfrm>
        </p:spPr>
        <p:txBody>
          <a:bodyPr/>
          <a:lstStyle/>
          <a:p>
            <a:pPr algn="just">
              <a:buFont typeface="Wingdings" charset="0"/>
              <a:buNone/>
            </a:pPr>
            <a:r>
              <a:rPr lang="es-ES_tradnl" sz="2400" b="1" dirty="0">
                <a:latin typeface="Roboto" panose="02000000000000000000" pitchFamily="2" charset="0"/>
                <a:ea typeface="Roboto" panose="02000000000000000000" pitchFamily="2" charset="0"/>
                <a:cs typeface="Helvetica Neue" charset="0"/>
              </a:rPr>
              <a:t>Avanzada:</a:t>
            </a:r>
          </a:p>
          <a:p>
            <a:pPr algn="just"/>
            <a:r>
              <a:rPr lang="es-ES_tradnl" sz="2400" b="1" dirty="0">
                <a:latin typeface="Roboto" panose="02000000000000000000" pitchFamily="2" charset="0"/>
                <a:ea typeface="Roboto" panose="02000000000000000000" pitchFamily="2" charset="0"/>
                <a:cs typeface="Helvetica Neue" charset="0"/>
              </a:rPr>
              <a:t>Train, K. (2003): </a:t>
            </a:r>
            <a:r>
              <a:rPr lang="es-ES_tradnl" sz="2400" b="1" dirty="0" err="1">
                <a:latin typeface="Roboto" panose="02000000000000000000" pitchFamily="2" charset="0"/>
                <a:ea typeface="Roboto" panose="02000000000000000000" pitchFamily="2" charset="0"/>
                <a:cs typeface="Helvetica Neue" charset="0"/>
              </a:rPr>
              <a:t>Discrete</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Choice</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Methods</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with</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Simulation</a:t>
            </a:r>
            <a:r>
              <a:rPr lang="es-ES_tradnl" sz="2400" b="1" dirty="0">
                <a:latin typeface="Roboto" panose="02000000000000000000" pitchFamily="2" charset="0"/>
                <a:ea typeface="Roboto" panose="02000000000000000000" pitchFamily="2" charset="0"/>
                <a:cs typeface="Helvetica Neue" charset="0"/>
              </a:rPr>
              <a:t>, Cambridge </a:t>
            </a:r>
            <a:r>
              <a:rPr lang="es-ES_tradnl" sz="2400" b="1" dirty="0" err="1">
                <a:latin typeface="Roboto" panose="02000000000000000000" pitchFamily="2" charset="0"/>
                <a:ea typeface="Roboto" panose="02000000000000000000" pitchFamily="2" charset="0"/>
                <a:cs typeface="Helvetica Neue" charset="0"/>
              </a:rPr>
              <a:t>University</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Press</a:t>
            </a:r>
            <a:r>
              <a:rPr lang="es-ES_tradnl" sz="2400" b="1" dirty="0">
                <a:latin typeface="Roboto" panose="02000000000000000000" pitchFamily="2" charset="0"/>
                <a:ea typeface="Roboto" panose="02000000000000000000" pitchFamily="2" charset="0"/>
                <a:cs typeface="Helvetica Neue" charset="0"/>
              </a:rPr>
              <a:t>. </a:t>
            </a:r>
          </a:p>
          <a:p>
            <a:pPr algn="just"/>
            <a:r>
              <a:rPr lang="es-ES_tradnl" sz="2400" b="1" dirty="0">
                <a:latin typeface="Roboto" panose="02000000000000000000" pitchFamily="2" charset="0"/>
                <a:ea typeface="Roboto" panose="02000000000000000000" pitchFamily="2" charset="0"/>
                <a:cs typeface="Helvetica Neue" charset="0"/>
              </a:rPr>
              <a:t>Ben-</a:t>
            </a:r>
            <a:r>
              <a:rPr lang="es-ES_tradnl" sz="2400" b="1" dirty="0" err="1">
                <a:latin typeface="Roboto" panose="02000000000000000000" pitchFamily="2" charset="0"/>
                <a:ea typeface="Roboto" panose="02000000000000000000" pitchFamily="2" charset="0"/>
                <a:cs typeface="Helvetica Neue" charset="0"/>
              </a:rPr>
              <a:t>Akiva</a:t>
            </a:r>
            <a:r>
              <a:rPr lang="es-ES_tradnl" sz="2400" b="1" dirty="0">
                <a:latin typeface="Roboto" panose="02000000000000000000" pitchFamily="2" charset="0"/>
                <a:ea typeface="Roboto" panose="02000000000000000000" pitchFamily="2" charset="0"/>
                <a:cs typeface="Helvetica Neue" charset="0"/>
              </a:rPr>
              <a:t>, M. y </a:t>
            </a:r>
            <a:r>
              <a:rPr lang="es-ES_tradnl" sz="2400" b="1" dirty="0" err="1">
                <a:latin typeface="Roboto" panose="02000000000000000000" pitchFamily="2" charset="0"/>
                <a:ea typeface="Roboto" panose="02000000000000000000" pitchFamily="2" charset="0"/>
                <a:cs typeface="Helvetica Neue" charset="0"/>
              </a:rPr>
              <a:t>Lerman</a:t>
            </a:r>
            <a:r>
              <a:rPr lang="es-ES_tradnl" sz="2400" b="1" dirty="0">
                <a:latin typeface="Roboto" panose="02000000000000000000" pitchFamily="2" charset="0"/>
                <a:ea typeface="Roboto" panose="02000000000000000000" pitchFamily="2" charset="0"/>
                <a:cs typeface="Helvetica Neue" charset="0"/>
              </a:rPr>
              <a:t>, S. (1985): </a:t>
            </a:r>
            <a:r>
              <a:rPr lang="es-ES_tradnl" sz="2400" b="1" dirty="0" err="1">
                <a:latin typeface="Roboto" panose="02000000000000000000" pitchFamily="2" charset="0"/>
                <a:ea typeface="Roboto" panose="02000000000000000000" pitchFamily="2" charset="0"/>
                <a:cs typeface="Helvetica Neue" charset="0"/>
              </a:rPr>
              <a:t>Discrete</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Choice</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Analysis</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Theory</a:t>
            </a:r>
            <a:r>
              <a:rPr lang="es-ES_tradnl" sz="2400" b="1" dirty="0">
                <a:latin typeface="Roboto" panose="02000000000000000000" pitchFamily="2" charset="0"/>
                <a:ea typeface="Roboto" panose="02000000000000000000" pitchFamily="2" charset="0"/>
                <a:cs typeface="Helvetica Neue" charset="0"/>
              </a:rPr>
              <a:t> and </a:t>
            </a:r>
            <a:r>
              <a:rPr lang="es-ES_tradnl" sz="2400" b="1" dirty="0" err="1">
                <a:latin typeface="Roboto" panose="02000000000000000000" pitchFamily="2" charset="0"/>
                <a:ea typeface="Roboto" panose="02000000000000000000" pitchFamily="2" charset="0"/>
                <a:cs typeface="Helvetica Neue" charset="0"/>
              </a:rPr>
              <a:t>Application</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to</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Travel</a:t>
            </a:r>
            <a:r>
              <a:rPr lang="es-ES_tradnl" sz="2400" b="1" dirty="0">
                <a:latin typeface="Roboto" panose="02000000000000000000" pitchFamily="2" charset="0"/>
                <a:ea typeface="Roboto" panose="02000000000000000000" pitchFamily="2" charset="0"/>
                <a:cs typeface="Helvetica Neue" charset="0"/>
              </a:rPr>
              <a:t> </a:t>
            </a:r>
            <a:r>
              <a:rPr lang="es-ES_tradnl" sz="2400" b="1" dirty="0" err="1">
                <a:latin typeface="Roboto" panose="02000000000000000000" pitchFamily="2" charset="0"/>
                <a:ea typeface="Roboto" panose="02000000000000000000" pitchFamily="2" charset="0"/>
                <a:cs typeface="Helvetica Neue" charset="0"/>
              </a:rPr>
              <a:t>Demand</a:t>
            </a:r>
            <a:r>
              <a:rPr lang="es-ES_tradnl" sz="2400" b="1" dirty="0">
                <a:latin typeface="Roboto" panose="02000000000000000000" pitchFamily="2" charset="0"/>
                <a:ea typeface="Roboto" panose="02000000000000000000" pitchFamily="2" charset="0"/>
                <a:cs typeface="Helvetica Neue" charset="0"/>
              </a:rPr>
              <a:t>, MIT </a:t>
            </a:r>
            <a:r>
              <a:rPr lang="es-ES_tradnl" sz="2400" b="1" dirty="0" err="1">
                <a:latin typeface="Roboto" panose="02000000000000000000" pitchFamily="2" charset="0"/>
                <a:ea typeface="Roboto" panose="02000000000000000000" pitchFamily="2" charset="0"/>
                <a:cs typeface="Helvetica Neue" charset="0"/>
              </a:rPr>
              <a:t>Press</a:t>
            </a:r>
            <a:r>
              <a:rPr lang="es-ES_tradnl" sz="2400" b="1" dirty="0">
                <a:latin typeface="Roboto" panose="02000000000000000000" pitchFamily="2" charset="0"/>
                <a:ea typeface="Roboto" panose="02000000000000000000" pitchFamily="2" charset="0"/>
                <a:cs typeface="Helvetica Neue" charset="0"/>
              </a:rPr>
              <a:t>. </a:t>
            </a:r>
          </a:p>
          <a:p>
            <a:pPr algn="just"/>
            <a:endParaRPr lang="es-ES_tradnl" sz="2400" b="1" dirty="0">
              <a:latin typeface="Roboto" panose="02000000000000000000" pitchFamily="2" charset="0"/>
              <a:ea typeface="Roboto" panose="02000000000000000000" pitchFamily="2" charset="0"/>
              <a:cs typeface="Helvetica Neue"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332656"/>
            <a:ext cx="7772400" cy="792088"/>
          </a:xfrm>
        </p:spPr>
        <p:txBody>
          <a:bodyPr/>
          <a:lstStyle/>
          <a:p>
            <a:r>
              <a:rPr lang="es-ES_tradnl" dirty="0">
                <a:latin typeface="Roboto" panose="02000000000000000000" pitchFamily="2" charset="0"/>
                <a:ea typeface="Roboto" panose="02000000000000000000" pitchFamily="2" charset="0"/>
              </a:rPr>
              <a:t>Planteamiento básico:</a:t>
            </a:r>
          </a:p>
        </p:txBody>
      </p:sp>
      <p:sp>
        <p:nvSpPr>
          <p:cNvPr id="3" name="Marcador de contenido 2"/>
          <p:cNvSpPr>
            <a:spLocks noGrp="1"/>
          </p:cNvSpPr>
          <p:nvPr>
            <p:ph idx="1"/>
          </p:nvPr>
        </p:nvSpPr>
        <p:spPr>
          <a:xfrm>
            <a:off x="914400" y="1340768"/>
            <a:ext cx="7772400" cy="4799558"/>
          </a:xfrm>
        </p:spPr>
        <p:txBody>
          <a:bodyPr>
            <a:normAutofit/>
          </a:bodyPr>
          <a:lstStyle/>
          <a:p>
            <a:pPr>
              <a:buFont typeface="Wingdings" charset="0"/>
              <a:buNone/>
            </a:pPr>
            <a:r>
              <a:rPr lang="es-ES_tradnl" sz="2000" dirty="0">
                <a:latin typeface="Roboto" panose="02000000000000000000" pitchFamily="2" charset="0"/>
                <a:ea typeface="Roboto" panose="02000000000000000000" pitchFamily="2" charset="0"/>
              </a:rPr>
              <a:t>Si el modelo es</a:t>
            </a:r>
          </a:p>
          <a:p>
            <a:pPr>
              <a:buFont typeface="Wingdings" charset="0"/>
              <a:buNone/>
            </a:pPr>
            <a:r>
              <a:rPr lang="es-ES_tradnl" sz="2000" dirty="0">
                <a:latin typeface="Roboto" panose="02000000000000000000" pitchFamily="2" charset="0"/>
                <a:ea typeface="Roboto" panose="02000000000000000000" pitchFamily="2" charset="0"/>
              </a:rPr>
              <a:t> </a:t>
            </a:r>
          </a:p>
          <a:p>
            <a:pPr algn="ctr">
              <a:buFont typeface="Wingdings" charset="0"/>
              <a:buNone/>
            </a:pPr>
            <a:r>
              <a:rPr lang="es-ES_tradnl" sz="2000" dirty="0">
                <a:latin typeface="Roboto" panose="02000000000000000000" pitchFamily="2" charset="0"/>
                <a:ea typeface="Roboto" panose="02000000000000000000" pitchFamily="2" charset="0"/>
              </a:rPr>
              <a:t>y = </a:t>
            </a:r>
            <a:r>
              <a:rPr lang="es-ES_tradnl" sz="2000" dirty="0">
                <a:latin typeface="Roboto" panose="02000000000000000000" pitchFamily="2" charset="0"/>
                <a:ea typeface="Roboto" panose="02000000000000000000" pitchFamily="2" charset="0"/>
                <a:sym typeface="Symbol" charset="0"/>
              </a:rPr>
              <a:t>α</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a:t>
            </a:r>
            <a:r>
              <a:rPr lang="es-ES_tradnl" sz="2000" baseline="-25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rPr>
              <a:t>+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 </a:t>
            </a:r>
            <a:r>
              <a:rPr lang="es-ES_tradnl" sz="2000" dirty="0" err="1">
                <a:latin typeface="Roboto" panose="02000000000000000000" pitchFamily="2" charset="0"/>
                <a:ea typeface="Roboto" panose="02000000000000000000" pitchFamily="2" charset="0"/>
              </a:rPr>
              <a:t>x</a:t>
            </a:r>
            <a:r>
              <a:rPr lang="es-ES_tradnl" sz="2000" baseline="-25000" dirty="0" err="1">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 + u</a:t>
            </a:r>
          </a:p>
          <a:p>
            <a:pPr>
              <a:buFont typeface="Wingdings" charset="0"/>
              <a:buNone/>
            </a:pPr>
            <a:r>
              <a:rPr lang="es-ES_tradnl" sz="2000" dirty="0">
                <a:latin typeface="Roboto" panose="02000000000000000000" pitchFamily="2" charset="0"/>
                <a:ea typeface="Roboto" panose="02000000000000000000" pitchFamily="2" charset="0"/>
              </a:rPr>
              <a:t> </a:t>
            </a:r>
          </a:p>
          <a:p>
            <a:pPr>
              <a:buFont typeface="Wingdings" charset="0"/>
              <a:buNone/>
            </a:pPr>
            <a:r>
              <a:rPr lang="es-ES_tradnl" sz="2000" dirty="0">
                <a:latin typeface="Roboto" panose="02000000000000000000" pitchFamily="2" charset="0"/>
                <a:ea typeface="Roboto" panose="02000000000000000000" pitchFamily="2" charset="0"/>
              </a:rPr>
              <a:t>La esperanza condicional de y sería</a:t>
            </a:r>
          </a:p>
          <a:p>
            <a:pPr>
              <a:buFont typeface="Wingdings" charset="0"/>
              <a:buNone/>
            </a:pPr>
            <a:r>
              <a:rPr lang="es-ES_tradnl" sz="2000" dirty="0">
                <a:latin typeface="Roboto" panose="02000000000000000000" pitchFamily="2" charset="0"/>
                <a:ea typeface="Roboto" panose="02000000000000000000" pitchFamily="2" charset="0"/>
              </a:rPr>
              <a:t> </a:t>
            </a:r>
          </a:p>
          <a:p>
            <a:pPr algn="ctr">
              <a:buFont typeface="Wingdings" charset="0"/>
              <a:buNone/>
            </a:pPr>
            <a:r>
              <a:rPr lang="es-ES_tradnl" sz="2000" dirty="0">
                <a:latin typeface="Roboto" panose="02000000000000000000" pitchFamily="2" charset="0"/>
                <a:ea typeface="Roboto" panose="02000000000000000000" pitchFamily="2" charset="0"/>
              </a:rPr>
              <a:t>E(y/</a:t>
            </a:r>
            <a:r>
              <a:rPr lang="es-ES_tradnl" sz="2000" b="1" dirty="0">
                <a:latin typeface="Roboto" panose="02000000000000000000" pitchFamily="2" charset="0"/>
                <a:ea typeface="Roboto" panose="02000000000000000000" pitchFamily="2" charset="0"/>
              </a:rPr>
              <a:t>x</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α</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a:t>
            </a:r>
            <a:r>
              <a:rPr lang="es-ES_tradnl" sz="2000" baseline="-25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rPr>
              <a:t>+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 </a:t>
            </a:r>
            <a:r>
              <a:rPr lang="es-ES_tradnl" sz="2000" dirty="0" err="1">
                <a:latin typeface="Roboto" panose="02000000000000000000" pitchFamily="2" charset="0"/>
                <a:ea typeface="Roboto" panose="02000000000000000000" pitchFamily="2" charset="0"/>
              </a:rPr>
              <a:t>x</a:t>
            </a:r>
            <a:r>
              <a:rPr lang="es-ES_tradnl" sz="2000" baseline="-25000" dirty="0" err="1">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 = p</a:t>
            </a:r>
          </a:p>
          <a:p>
            <a:pPr>
              <a:buFont typeface="Wingdings" charset="0"/>
              <a:buNone/>
            </a:pPr>
            <a:r>
              <a:rPr lang="es-ES_tradnl" sz="2000" dirty="0">
                <a:latin typeface="Roboto" panose="02000000000000000000" pitchFamily="2" charset="0"/>
                <a:ea typeface="Roboto" panose="02000000000000000000" pitchFamily="2" charset="0"/>
              </a:rPr>
              <a:t> </a:t>
            </a:r>
          </a:p>
          <a:p>
            <a:pPr marL="0" algn="just">
              <a:buFont typeface="Wingdings" charset="0"/>
              <a:buNone/>
            </a:pPr>
            <a:r>
              <a:rPr lang="es-ES_tradnl" sz="2000" dirty="0">
                <a:latin typeface="Roboto" panose="02000000000000000000" pitchFamily="2" charset="0"/>
                <a:ea typeface="Roboto" panose="02000000000000000000" pitchFamily="2" charset="0"/>
              </a:rPr>
              <a:t>Ese valor esperado estará situado entre 0 y 1, y señala la probabilidad de que se de el valor 1, o el número de casos en que se da 1 dividido por el número de casos totales. Se puede interpretar por tanto esa esperanza como una probabilidad de y, que sigue una distribución de probabilidad de Bernoulli.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332656"/>
            <a:ext cx="7772400" cy="828005"/>
          </a:xfrm>
        </p:spPr>
        <p:txBody>
          <a:bodyPr/>
          <a:lstStyle/>
          <a:p>
            <a:r>
              <a:rPr lang="es-ES_tradnl" dirty="0">
                <a:latin typeface="Roboto" panose="02000000000000000000" pitchFamily="2" charset="0"/>
                <a:ea typeface="Roboto" panose="02000000000000000000" pitchFamily="2" charset="0"/>
              </a:rPr>
              <a:t>Problemas:</a:t>
            </a:r>
          </a:p>
        </p:txBody>
      </p:sp>
      <p:sp>
        <p:nvSpPr>
          <p:cNvPr id="3" name="Marcador de contenido 2"/>
          <p:cNvSpPr>
            <a:spLocks noGrp="1"/>
          </p:cNvSpPr>
          <p:nvPr>
            <p:ph idx="1"/>
          </p:nvPr>
        </p:nvSpPr>
        <p:spPr>
          <a:xfrm>
            <a:off x="914400" y="1484784"/>
            <a:ext cx="7772400" cy="4572000"/>
          </a:xfrm>
        </p:spPr>
        <p:txBody>
          <a:bodyPr>
            <a:normAutofit fontScale="92500"/>
          </a:bodyPr>
          <a:lstStyle/>
          <a:p>
            <a:pPr>
              <a:buFont typeface="Wingdings" charset="0"/>
              <a:buNone/>
            </a:pPr>
            <a:r>
              <a:rPr lang="es-ES_tradnl" sz="2000" dirty="0">
                <a:latin typeface="Roboto" panose="02000000000000000000" pitchFamily="2" charset="0"/>
                <a:ea typeface="Roboto" panose="02000000000000000000" pitchFamily="2" charset="0"/>
              </a:rPr>
              <a:t>Al aplicar MCO sobre este modelo se presentan diversos problemas:</a:t>
            </a:r>
          </a:p>
          <a:p>
            <a:pPr algn="just">
              <a:buFont typeface="Wingdings" charset="0"/>
              <a:buNone/>
            </a:pPr>
            <a:r>
              <a:rPr lang="es-ES_tradnl" sz="2000" b="1"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Tanto </a:t>
            </a:r>
            <a:r>
              <a:rPr lang="es-ES_tradnl" sz="2000" i="1" dirty="0">
                <a:latin typeface="Roboto" panose="02000000000000000000" pitchFamily="2" charset="0"/>
                <a:ea typeface="Roboto" panose="02000000000000000000" pitchFamily="2" charset="0"/>
              </a:rPr>
              <a:t>y</a:t>
            </a:r>
            <a:r>
              <a:rPr lang="es-ES_tradnl" sz="2000" dirty="0">
                <a:latin typeface="Roboto" panose="02000000000000000000" pitchFamily="2" charset="0"/>
                <a:ea typeface="Roboto" panose="02000000000000000000" pitchFamily="2" charset="0"/>
              </a:rPr>
              <a:t> como </a:t>
            </a:r>
            <a:r>
              <a:rPr lang="es-ES_tradnl" sz="2000" i="1" dirty="0">
                <a:latin typeface="Roboto" panose="02000000000000000000" pitchFamily="2" charset="0"/>
                <a:ea typeface="Roboto" panose="02000000000000000000" pitchFamily="2" charset="0"/>
              </a:rPr>
              <a:t>u</a:t>
            </a:r>
            <a:r>
              <a:rPr lang="es-ES_tradnl" sz="2000" dirty="0">
                <a:latin typeface="Roboto" panose="02000000000000000000" pitchFamily="2" charset="0"/>
                <a:ea typeface="Roboto" panose="02000000000000000000" pitchFamily="2" charset="0"/>
              </a:rPr>
              <a:t> siguen una distribución de </a:t>
            </a:r>
            <a:r>
              <a:rPr lang="es-ES_tradnl" sz="2000" dirty="0" err="1">
                <a:latin typeface="Roboto" panose="02000000000000000000" pitchFamily="2" charset="0"/>
                <a:ea typeface="Roboto" panose="02000000000000000000" pitchFamily="2" charset="0"/>
              </a:rPr>
              <a:t>Bernouilli</a:t>
            </a:r>
            <a:r>
              <a:rPr lang="es-ES_tradnl" sz="2000" dirty="0">
                <a:latin typeface="Roboto" panose="02000000000000000000" pitchFamily="2" charset="0"/>
                <a:ea typeface="Roboto" panose="02000000000000000000" pitchFamily="2" charset="0"/>
              </a:rPr>
              <a:t>, por lo que el supuesto de normalidad se pierde, lo que no es especialmente grave, sobre todo si la muestra es grande.</a:t>
            </a:r>
          </a:p>
          <a:p>
            <a:pPr algn="just">
              <a:buFont typeface="Wingdings" charset="0"/>
              <a:buNone/>
            </a:pPr>
            <a:r>
              <a:rPr lang="es-ES_tradnl" sz="2000" b="1"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No se cumple tampoco el supuesto de homocedasticidad. En una distribución de </a:t>
            </a:r>
            <a:r>
              <a:rPr lang="es-ES_tradnl" sz="2000" dirty="0" err="1">
                <a:latin typeface="Roboto" panose="02000000000000000000" pitchFamily="2" charset="0"/>
                <a:ea typeface="Roboto" panose="02000000000000000000" pitchFamily="2" charset="0"/>
              </a:rPr>
              <a:t>Bernouilli</a:t>
            </a:r>
            <a:r>
              <a:rPr lang="es-ES_tradnl" sz="2000" dirty="0">
                <a:latin typeface="Roboto" panose="02000000000000000000" pitchFamily="2" charset="0"/>
                <a:ea typeface="Roboto" panose="02000000000000000000" pitchFamily="2" charset="0"/>
              </a:rPr>
              <a:t> la media es p (probabilidad de éxito) y la varianza es p(1-p), y sabemos que p depende de </a:t>
            </a:r>
            <a:r>
              <a:rPr lang="es-ES_tradnl" sz="2000" b="1" dirty="0">
                <a:latin typeface="Roboto" panose="02000000000000000000" pitchFamily="2" charset="0"/>
                <a:ea typeface="Roboto" panose="02000000000000000000" pitchFamily="2" charset="0"/>
              </a:rPr>
              <a:t>x</a:t>
            </a:r>
            <a:r>
              <a:rPr lang="es-ES_tradnl" sz="2000" dirty="0">
                <a:latin typeface="Roboto" panose="02000000000000000000" pitchFamily="2" charset="0"/>
                <a:ea typeface="Roboto" panose="02000000000000000000" pitchFamily="2" charset="0"/>
              </a:rPr>
              <a:t>. Este problema se puede tratar dividiendo cada término del modelo por p(1-p)</a:t>
            </a:r>
            <a:r>
              <a:rPr lang="es-ES_tradnl" sz="2000" baseline="30000" dirty="0">
                <a:latin typeface="Roboto" panose="02000000000000000000" pitchFamily="2" charset="0"/>
                <a:ea typeface="Roboto" panose="02000000000000000000" pitchFamily="2" charset="0"/>
              </a:rPr>
              <a:t>1/2</a:t>
            </a:r>
            <a:r>
              <a:rPr lang="es-ES_tradnl" sz="2000" dirty="0">
                <a:latin typeface="Roboto" panose="02000000000000000000" pitchFamily="2" charset="0"/>
                <a:ea typeface="Roboto" panose="02000000000000000000" pitchFamily="2" charset="0"/>
              </a:rPr>
              <a:t>. Primero se obtiene una estimación de y, se divide el modelo por las ponderaciones y se repite el proceso.</a:t>
            </a:r>
          </a:p>
          <a:p>
            <a:pPr algn="just">
              <a:buFont typeface="Wingdings" charset="0"/>
              <a:buNone/>
            </a:pPr>
            <a:r>
              <a:rPr lang="es-ES_tradnl" sz="2000" b="1" dirty="0">
                <a:latin typeface="Roboto" panose="02000000000000000000" pitchFamily="2" charset="0"/>
                <a:ea typeface="Roboto" panose="02000000000000000000" pitchFamily="2" charset="0"/>
              </a:rPr>
              <a:t>3.</a:t>
            </a:r>
            <a:r>
              <a:rPr lang="es-ES_tradnl" sz="2000" dirty="0">
                <a:latin typeface="Roboto" panose="02000000000000000000" pitchFamily="2" charset="0"/>
                <a:ea typeface="Roboto" panose="02000000000000000000" pitchFamily="2" charset="0"/>
              </a:rPr>
              <a:t> La E(y/</a:t>
            </a:r>
            <a:r>
              <a:rPr lang="es-ES_tradnl" sz="2000" b="1" dirty="0">
                <a:latin typeface="Roboto" panose="02000000000000000000" pitchFamily="2" charset="0"/>
                <a:ea typeface="Roboto" panose="02000000000000000000" pitchFamily="2" charset="0"/>
              </a:rPr>
              <a:t>x</a:t>
            </a:r>
            <a:r>
              <a:rPr lang="es-ES_tradnl" sz="2000" dirty="0">
                <a:latin typeface="Roboto" panose="02000000000000000000" pitchFamily="2" charset="0"/>
                <a:ea typeface="Roboto" panose="02000000000000000000" pitchFamily="2" charset="0"/>
              </a:rPr>
              <a:t>) = p no necesariamente descansa entre 0 y 1, y este es el problema más serio de este modelo.</a:t>
            </a:r>
          </a:p>
          <a:p>
            <a:pPr algn="just">
              <a:buFont typeface="Wingdings" charset="0"/>
              <a:buNone/>
            </a:pPr>
            <a:r>
              <a:rPr lang="es-ES_tradnl" sz="2000" b="1" dirty="0">
                <a:latin typeface="Roboto" panose="02000000000000000000" pitchFamily="2" charset="0"/>
                <a:ea typeface="Roboto" panose="02000000000000000000" pitchFamily="2" charset="0"/>
              </a:rPr>
              <a:t>4.</a:t>
            </a:r>
            <a:r>
              <a:rPr lang="es-ES_tradnl" sz="2000" dirty="0">
                <a:latin typeface="Roboto" panose="02000000000000000000" pitchFamily="2" charset="0"/>
                <a:ea typeface="Roboto" panose="02000000000000000000" pitchFamily="2" charset="0"/>
              </a:rPr>
              <a:t> El R</a:t>
            </a:r>
            <a:r>
              <a:rPr lang="es-ES_tradnl" sz="2000" baseline="30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no es una buena medida de la calidad del ajuste en este caso.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contenido 2"/>
          <p:cNvSpPr>
            <a:spLocks noGrp="1"/>
          </p:cNvSpPr>
          <p:nvPr>
            <p:ph idx="1"/>
          </p:nvPr>
        </p:nvSpPr>
        <p:spPr>
          <a:xfrm>
            <a:off x="905133" y="692696"/>
            <a:ext cx="7924800" cy="5384800"/>
          </a:xfrm>
        </p:spPr>
        <p:txBody>
          <a:bodyPr/>
          <a:lstStyle/>
          <a:p>
            <a:pPr>
              <a:buFont typeface="Wingdings" charset="0"/>
              <a:buNone/>
            </a:pPr>
            <a:r>
              <a:rPr lang="es-ES_tradnl" sz="2000" dirty="0">
                <a:latin typeface="Roboto" panose="02000000000000000000" pitchFamily="2" charset="0"/>
                <a:ea typeface="Roboto" panose="02000000000000000000" pitchFamily="2" charset="0"/>
              </a:rPr>
              <a:t>Estos cuatro problemas pueden intuirse en el siguiente gráfico:</a:t>
            </a:r>
          </a:p>
          <a:p>
            <a:pPr>
              <a:buFont typeface="Wingdings" charset="0"/>
              <a:buNone/>
            </a:pPr>
            <a:endParaRPr lang="es-ES_tradnl" sz="1800" dirty="0">
              <a:latin typeface="Roboto" panose="02000000000000000000" pitchFamily="2" charset="0"/>
              <a:ea typeface="Roboto" panose="02000000000000000000" pitchFamily="2" charset="0"/>
            </a:endParaRPr>
          </a:p>
        </p:txBody>
      </p:sp>
      <p:grpSp>
        <p:nvGrpSpPr>
          <p:cNvPr id="16387" name="Group 2"/>
          <p:cNvGrpSpPr>
            <a:grpSpLocks/>
          </p:cNvGrpSpPr>
          <p:nvPr/>
        </p:nvGrpSpPr>
        <p:grpSpPr bwMode="auto">
          <a:xfrm>
            <a:off x="1905000" y="1676620"/>
            <a:ext cx="5677878" cy="4052547"/>
            <a:chOff x="1677" y="2580"/>
            <a:chExt cx="8941" cy="6383"/>
          </a:xfrm>
        </p:grpSpPr>
        <p:sp>
          <p:nvSpPr>
            <p:cNvPr id="43011" name="Line 3"/>
            <p:cNvSpPr>
              <a:spLocks noChangeShapeType="1"/>
            </p:cNvSpPr>
            <p:nvPr/>
          </p:nvSpPr>
          <p:spPr bwMode="auto">
            <a:xfrm>
              <a:off x="2199" y="3107"/>
              <a:ext cx="0" cy="5826"/>
            </a:xfrm>
            <a:prstGeom prst="line">
              <a:avLst/>
            </a:prstGeom>
            <a:noFill/>
            <a:ln w="12700">
              <a:solidFill>
                <a:schemeClr val="tx1">
                  <a:alpha val="50000"/>
                </a:schemeClr>
              </a:solidFill>
              <a:round/>
              <a:headEnd/>
              <a:tailEnd/>
            </a:ln>
            <a:effectLst>
              <a:outerShdw blurRad="38100" dist="25400" dir="5400000" algn="ctr" rotWithShape="0">
                <a:srgbClr val="000000">
                  <a:alpha val="35001"/>
                </a:srgbClr>
              </a:outerShdw>
            </a:effectLst>
          </p:spPr>
          <p:txBody>
            <a:bodyPr tIns="91440" bIns="91440"/>
            <a:lstStyle/>
            <a:p>
              <a:pPr fontAlgn="auto">
                <a:spcBef>
                  <a:spcPts val="0"/>
                </a:spcBef>
                <a:spcAft>
                  <a:spcPts val="0"/>
                </a:spcAft>
                <a:defRPr/>
              </a:pPr>
              <a:endParaRPr lang="es-ES_tradnl" sz="1600">
                <a:latin typeface="Roboto" panose="02000000000000000000" pitchFamily="2" charset="0"/>
                <a:ea typeface="Roboto" panose="02000000000000000000" pitchFamily="2" charset="0"/>
                <a:cs typeface="+mn-cs"/>
              </a:endParaRPr>
            </a:p>
          </p:txBody>
        </p:sp>
        <p:sp>
          <p:nvSpPr>
            <p:cNvPr id="43012" name="Line 4"/>
            <p:cNvSpPr>
              <a:spLocks noChangeShapeType="1"/>
            </p:cNvSpPr>
            <p:nvPr/>
          </p:nvSpPr>
          <p:spPr bwMode="auto">
            <a:xfrm>
              <a:off x="2199" y="3907"/>
              <a:ext cx="7375" cy="0"/>
            </a:xfrm>
            <a:prstGeom prst="line">
              <a:avLst/>
            </a:prstGeom>
            <a:noFill/>
            <a:ln w="12700">
              <a:solidFill>
                <a:srgbClr val="FFFFFF">
                  <a:alpha val="50000"/>
                </a:srgbClr>
              </a:solidFill>
              <a:round/>
              <a:headEnd/>
              <a:tailEnd/>
            </a:ln>
            <a:effectLst>
              <a:outerShdw blurRad="38100" dist="25400" dir="5400000" algn="ctr" rotWithShape="0">
                <a:srgbClr val="000000">
                  <a:alpha val="35001"/>
                </a:srgbClr>
              </a:outerShdw>
            </a:effectLst>
          </p:spPr>
          <p:txBody>
            <a:bodyPr tIns="91440" bIns="91440"/>
            <a:lstStyle/>
            <a:p>
              <a:pPr fontAlgn="auto">
                <a:spcBef>
                  <a:spcPts val="0"/>
                </a:spcBef>
                <a:spcAft>
                  <a:spcPts val="0"/>
                </a:spcAft>
                <a:defRPr/>
              </a:pPr>
              <a:endParaRPr lang="es-ES_tradnl" sz="1600">
                <a:latin typeface="Roboto" panose="02000000000000000000" pitchFamily="2" charset="0"/>
                <a:ea typeface="Roboto" panose="02000000000000000000" pitchFamily="2" charset="0"/>
                <a:cs typeface="+mn-cs"/>
              </a:endParaRPr>
            </a:p>
          </p:txBody>
        </p:sp>
        <p:sp>
          <p:nvSpPr>
            <p:cNvPr id="43013" name="Line 5"/>
            <p:cNvSpPr>
              <a:spLocks noChangeShapeType="1"/>
            </p:cNvSpPr>
            <p:nvPr/>
          </p:nvSpPr>
          <p:spPr bwMode="auto">
            <a:xfrm>
              <a:off x="2199" y="8333"/>
              <a:ext cx="7467" cy="0"/>
            </a:xfrm>
            <a:prstGeom prst="line">
              <a:avLst/>
            </a:prstGeom>
            <a:noFill/>
            <a:ln w="12700">
              <a:solidFill>
                <a:srgbClr val="FFFFFF">
                  <a:alpha val="50000"/>
                </a:srgbClr>
              </a:solidFill>
              <a:round/>
              <a:headEnd/>
              <a:tailEnd/>
            </a:ln>
            <a:effectLst>
              <a:outerShdw blurRad="38100" dist="25400" dir="5400000" algn="ctr" rotWithShape="0">
                <a:srgbClr val="000000">
                  <a:alpha val="35001"/>
                </a:srgbClr>
              </a:outerShdw>
            </a:effectLst>
          </p:spPr>
          <p:txBody>
            <a:bodyPr tIns="91440" bIns="91440"/>
            <a:lstStyle/>
            <a:p>
              <a:pPr fontAlgn="auto">
                <a:spcBef>
                  <a:spcPts val="0"/>
                </a:spcBef>
                <a:spcAft>
                  <a:spcPts val="0"/>
                </a:spcAft>
                <a:defRPr/>
              </a:pPr>
              <a:endParaRPr lang="es-ES_tradnl" sz="1600">
                <a:latin typeface="Roboto" panose="02000000000000000000" pitchFamily="2" charset="0"/>
                <a:ea typeface="Roboto" panose="02000000000000000000" pitchFamily="2" charset="0"/>
                <a:cs typeface="+mn-cs"/>
              </a:endParaRPr>
            </a:p>
          </p:txBody>
        </p:sp>
        <p:sp>
          <p:nvSpPr>
            <p:cNvPr id="43014" name="Line 6"/>
            <p:cNvSpPr>
              <a:spLocks noChangeShapeType="1"/>
            </p:cNvSpPr>
            <p:nvPr/>
          </p:nvSpPr>
          <p:spPr bwMode="auto">
            <a:xfrm flipV="1">
              <a:off x="4307" y="3067"/>
              <a:ext cx="3480" cy="5896"/>
            </a:xfrm>
            <a:prstGeom prst="line">
              <a:avLst/>
            </a:prstGeom>
            <a:noFill/>
            <a:ln w="25400">
              <a:solidFill>
                <a:srgbClr val="FFFFFF">
                  <a:alpha val="50000"/>
                </a:srgbClr>
              </a:solidFill>
              <a:round/>
              <a:headEnd/>
              <a:tailEnd/>
            </a:ln>
            <a:effectLst>
              <a:outerShdw blurRad="38100" dist="25400" dir="5400000" algn="ctr" rotWithShape="0">
                <a:srgbClr val="000000">
                  <a:alpha val="35001"/>
                </a:srgbClr>
              </a:outerShdw>
            </a:effectLst>
          </p:spPr>
          <p:txBody>
            <a:bodyPr tIns="91440" bIns="91440"/>
            <a:lstStyle/>
            <a:p>
              <a:pPr fontAlgn="auto">
                <a:spcBef>
                  <a:spcPts val="0"/>
                </a:spcBef>
                <a:spcAft>
                  <a:spcPts val="0"/>
                </a:spcAft>
                <a:defRPr/>
              </a:pPr>
              <a:endParaRPr lang="es-ES_tradnl" sz="1600">
                <a:latin typeface="Roboto" panose="02000000000000000000" pitchFamily="2" charset="0"/>
                <a:ea typeface="Roboto" panose="02000000000000000000" pitchFamily="2" charset="0"/>
                <a:cs typeface="+mn-cs"/>
              </a:endParaRPr>
            </a:p>
          </p:txBody>
        </p:sp>
        <p:sp>
          <p:nvSpPr>
            <p:cNvPr id="16392" name="Text Box 7"/>
            <p:cNvSpPr txBox="1">
              <a:spLocks noChangeArrowheads="1"/>
            </p:cNvSpPr>
            <p:nvPr/>
          </p:nvSpPr>
          <p:spPr bwMode="auto">
            <a:xfrm>
              <a:off x="7556" y="2580"/>
              <a:ext cx="2426" cy="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dirty="0">
                  <a:latin typeface="Roboto" panose="02000000000000000000" pitchFamily="2" charset="0"/>
                  <a:ea typeface="Roboto" panose="02000000000000000000" pitchFamily="2" charset="0"/>
                  <a:cs typeface="Times New Roman" charset="0"/>
                </a:rPr>
                <a:t>Valores estimados</a:t>
              </a:r>
            </a:p>
            <a:p>
              <a:pPr defTabSz="914400"/>
              <a:endParaRPr lang="es-ES_tradnl" sz="1600" dirty="0">
                <a:latin typeface="Roboto" panose="02000000000000000000" pitchFamily="2" charset="0"/>
                <a:ea typeface="Roboto" panose="02000000000000000000" pitchFamily="2" charset="0"/>
                <a:cs typeface="Times New Roman" charset="0"/>
              </a:endParaRPr>
            </a:p>
          </p:txBody>
        </p:sp>
        <p:sp>
          <p:nvSpPr>
            <p:cNvPr id="16393" name="Text Box 8"/>
            <p:cNvSpPr txBox="1">
              <a:spLocks noChangeArrowheads="1"/>
            </p:cNvSpPr>
            <p:nvPr/>
          </p:nvSpPr>
          <p:spPr bwMode="auto">
            <a:xfrm>
              <a:off x="9304" y="8270"/>
              <a:ext cx="599"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a:latin typeface="Roboto" panose="02000000000000000000" pitchFamily="2" charset="0"/>
                  <a:ea typeface="Roboto" panose="02000000000000000000" pitchFamily="2" charset="0"/>
                  <a:cs typeface="Times New Roman" charset="0"/>
                </a:rPr>
                <a:t>x</a:t>
              </a:r>
            </a:p>
          </p:txBody>
        </p:sp>
        <p:sp>
          <p:nvSpPr>
            <p:cNvPr id="16394" name="Text Box 9"/>
            <p:cNvSpPr txBox="1">
              <a:spLocks noChangeArrowheads="1"/>
            </p:cNvSpPr>
            <p:nvPr/>
          </p:nvSpPr>
          <p:spPr bwMode="auto">
            <a:xfrm>
              <a:off x="1677" y="2897"/>
              <a:ext cx="599"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a:latin typeface="Roboto" panose="02000000000000000000" pitchFamily="2" charset="0"/>
                  <a:ea typeface="Roboto" panose="02000000000000000000" pitchFamily="2" charset="0"/>
                  <a:cs typeface="Times New Roman" charset="0"/>
                </a:rPr>
                <a:t>y</a:t>
              </a:r>
            </a:p>
          </p:txBody>
        </p:sp>
        <p:sp>
          <p:nvSpPr>
            <p:cNvPr id="16395" name="Text Box 10"/>
            <p:cNvSpPr txBox="1">
              <a:spLocks noChangeArrowheads="1"/>
            </p:cNvSpPr>
            <p:nvPr/>
          </p:nvSpPr>
          <p:spPr bwMode="auto">
            <a:xfrm>
              <a:off x="1718" y="8057"/>
              <a:ext cx="599"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a:latin typeface="Roboto" panose="02000000000000000000" pitchFamily="2" charset="0"/>
                  <a:ea typeface="Roboto" panose="02000000000000000000" pitchFamily="2" charset="0"/>
                  <a:cs typeface="Times New Roman" charset="0"/>
                </a:rPr>
                <a:t>0</a:t>
              </a:r>
            </a:p>
          </p:txBody>
        </p:sp>
        <p:sp>
          <p:nvSpPr>
            <p:cNvPr id="16396" name="Text Box 11"/>
            <p:cNvSpPr txBox="1">
              <a:spLocks noChangeArrowheads="1"/>
            </p:cNvSpPr>
            <p:nvPr/>
          </p:nvSpPr>
          <p:spPr bwMode="auto">
            <a:xfrm>
              <a:off x="1704" y="3618"/>
              <a:ext cx="599"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a:latin typeface="Roboto" panose="02000000000000000000" pitchFamily="2" charset="0"/>
                  <a:ea typeface="Roboto" panose="02000000000000000000" pitchFamily="2" charset="0"/>
                  <a:cs typeface="Times New Roman" charset="0"/>
                </a:rPr>
                <a:t>1</a:t>
              </a:r>
            </a:p>
          </p:txBody>
        </p:sp>
        <p:sp>
          <p:nvSpPr>
            <p:cNvPr id="43020" name="Oval 12"/>
            <p:cNvSpPr>
              <a:spLocks noChangeArrowheads="1"/>
            </p:cNvSpPr>
            <p:nvPr/>
          </p:nvSpPr>
          <p:spPr bwMode="auto">
            <a:xfrm>
              <a:off x="4529" y="3720"/>
              <a:ext cx="5055" cy="400"/>
            </a:xfrm>
            <a:prstGeom prst="ellipse">
              <a:avLst/>
            </a:prstGeom>
            <a:gradFill rotWithShape="0">
              <a:gsLst>
                <a:gs pos="0">
                  <a:srgbClr val="9BC1FF"/>
                </a:gs>
                <a:gs pos="100000">
                  <a:srgbClr val="3F80CD">
                    <a:alpha val="50000"/>
                  </a:srgbClr>
                </a:gs>
              </a:gsLst>
              <a:lin ang="5400000"/>
            </a:gradFill>
            <a:ln w="12700">
              <a:solidFill>
                <a:srgbClr val="4A7EBB">
                  <a:alpha val="50000"/>
                </a:srgbClr>
              </a:solidFill>
              <a:round/>
              <a:headEnd/>
              <a:tailEnd/>
            </a:ln>
            <a:effectLst>
              <a:outerShdw blurRad="38100" dist="25400" dir="5400000" algn="ctr" rotWithShape="0">
                <a:srgbClr val="000000">
                  <a:alpha val="35001"/>
                </a:srgbClr>
              </a:outerShdw>
            </a:effectLst>
          </p:spPr>
          <p:txBody>
            <a:bodyPr tIns="91440" bIns="91440"/>
            <a:lstStyle/>
            <a:p>
              <a:endParaRPr lang="es-ES" sz="1600">
                <a:latin typeface="Roboto" panose="02000000000000000000" pitchFamily="2" charset="0"/>
                <a:ea typeface="Roboto" panose="02000000000000000000" pitchFamily="2" charset="0"/>
              </a:endParaRPr>
            </a:p>
          </p:txBody>
        </p:sp>
        <p:sp>
          <p:nvSpPr>
            <p:cNvPr id="43021" name="Oval 13"/>
            <p:cNvSpPr>
              <a:spLocks noChangeArrowheads="1"/>
            </p:cNvSpPr>
            <p:nvPr/>
          </p:nvSpPr>
          <p:spPr bwMode="auto">
            <a:xfrm>
              <a:off x="2252" y="8133"/>
              <a:ext cx="5055" cy="400"/>
            </a:xfrm>
            <a:prstGeom prst="ellipse">
              <a:avLst/>
            </a:prstGeom>
            <a:gradFill rotWithShape="0">
              <a:gsLst>
                <a:gs pos="0">
                  <a:srgbClr val="9BC1FF"/>
                </a:gs>
                <a:gs pos="100000">
                  <a:srgbClr val="3F80CD">
                    <a:alpha val="50000"/>
                  </a:srgbClr>
                </a:gs>
              </a:gsLst>
              <a:lin ang="5400000"/>
            </a:gradFill>
            <a:ln w="12700">
              <a:solidFill>
                <a:srgbClr val="4A7EBB">
                  <a:alpha val="50000"/>
                </a:srgbClr>
              </a:solidFill>
              <a:round/>
              <a:headEnd/>
              <a:tailEnd/>
            </a:ln>
            <a:effectLst>
              <a:outerShdw blurRad="38100" dist="25400" dir="5400000" algn="ctr" rotWithShape="0">
                <a:srgbClr val="000000">
                  <a:alpha val="35001"/>
                </a:srgbClr>
              </a:outerShdw>
            </a:effectLst>
          </p:spPr>
          <p:txBody>
            <a:bodyPr tIns="91440" bIns="91440"/>
            <a:lstStyle/>
            <a:p>
              <a:endParaRPr lang="es-ES" sz="1600">
                <a:latin typeface="Roboto" panose="02000000000000000000" pitchFamily="2" charset="0"/>
                <a:ea typeface="Roboto" panose="02000000000000000000" pitchFamily="2" charset="0"/>
              </a:endParaRPr>
            </a:p>
          </p:txBody>
        </p:sp>
        <p:sp>
          <p:nvSpPr>
            <p:cNvPr id="16399" name="Text Box 14"/>
            <p:cNvSpPr txBox="1">
              <a:spLocks noChangeArrowheads="1"/>
            </p:cNvSpPr>
            <p:nvPr/>
          </p:nvSpPr>
          <p:spPr bwMode="auto">
            <a:xfrm>
              <a:off x="6724" y="4148"/>
              <a:ext cx="3894"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dirty="0">
                  <a:solidFill>
                    <a:srgbClr val="4F81BD"/>
                  </a:solidFill>
                  <a:latin typeface="Roboto" panose="02000000000000000000" pitchFamily="2" charset="0"/>
                  <a:ea typeface="Roboto" panose="02000000000000000000" pitchFamily="2" charset="0"/>
                  <a:cs typeface="Times New Roman" charset="0"/>
                </a:rPr>
                <a:t>Observaciones y = 1</a:t>
              </a:r>
            </a:p>
          </p:txBody>
        </p:sp>
        <p:sp>
          <p:nvSpPr>
            <p:cNvPr id="16400" name="Text Box 15"/>
            <p:cNvSpPr txBox="1">
              <a:spLocks noChangeArrowheads="1"/>
            </p:cNvSpPr>
            <p:nvPr/>
          </p:nvSpPr>
          <p:spPr bwMode="auto">
            <a:xfrm>
              <a:off x="5355" y="7446"/>
              <a:ext cx="4181" cy="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lstStyle>
              <a:lvl1pPr>
                <a:defRPr>
                  <a:solidFill>
                    <a:schemeClr val="tx1"/>
                  </a:solidFill>
                  <a:latin typeface="Corbel" charset="0"/>
                  <a:ea typeface="ＭＳ Ｐゴシック" charset="0"/>
                  <a:cs typeface="ＭＳ Ｐゴシック" charset="0"/>
                </a:defRPr>
              </a:lvl1pPr>
              <a:lvl2pPr marL="37931725" indent="-37474525">
                <a:defRPr>
                  <a:solidFill>
                    <a:schemeClr val="tx1"/>
                  </a:solidFill>
                  <a:latin typeface="Corbel" charset="0"/>
                  <a:ea typeface="ＭＳ Ｐゴシック" charset="0"/>
                </a:defRPr>
              </a:lvl2pPr>
              <a:lvl3pPr>
                <a:defRPr>
                  <a:solidFill>
                    <a:schemeClr val="tx1"/>
                  </a:solidFill>
                  <a:latin typeface="Corbel" charset="0"/>
                  <a:ea typeface="ＭＳ Ｐゴシック" charset="0"/>
                </a:defRPr>
              </a:lvl3pPr>
              <a:lvl4pPr>
                <a:defRPr>
                  <a:solidFill>
                    <a:schemeClr val="tx1"/>
                  </a:solidFill>
                  <a:latin typeface="Corbel" charset="0"/>
                  <a:ea typeface="ＭＳ Ｐゴシック" charset="0"/>
                </a:defRPr>
              </a:lvl4pPr>
              <a:lvl5pPr>
                <a:defRPr>
                  <a:solidFill>
                    <a:schemeClr val="tx1"/>
                  </a:solidFill>
                  <a:latin typeface="Corbel" charset="0"/>
                  <a:ea typeface="ＭＳ Ｐゴシック" charset="0"/>
                </a:defRPr>
              </a:lvl5pPr>
              <a:lvl6pPr marL="457200" fontAlgn="base">
                <a:spcBef>
                  <a:spcPct val="0"/>
                </a:spcBef>
                <a:spcAft>
                  <a:spcPct val="0"/>
                </a:spcAft>
                <a:defRPr>
                  <a:solidFill>
                    <a:schemeClr val="tx1"/>
                  </a:solidFill>
                  <a:latin typeface="Corbel" charset="0"/>
                  <a:ea typeface="ＭＳ Ｐゴシック" charset="0"/>
                </a:defRPr>
              </a:lvl6pPr>
              <a:lvl7pPr marL="914400" fontAlgn="base">
                <a:spcBef>
                  <a:spcPct val="0"/>
                </a:spcBef>
                <a:spcAft>
                  <a:spcPct val="0"/>
                </a:spcAft>
                <a:defRPr>
                  <a:solidFill>
                    <a:schemeClr val="tx1"/>
                  </a:solidFill>
                  <a:latin typeface="Corbel" charset="0"/>
                  <a:ea typeface="ＭＳ Ｐゴシック" charset="0"/>
                </a:defRPr>
              </a:lvl7pPr>
              <a:lvl8pPr marL="1371600" fontAlgn="base">
                <a:spcBef>
                  <a:spcPct val="0"/>
                </a:spcBef>
                <a:spcAft>
                  <a:spcPct val="0"/>
                </a:spcAft>
                <a:defRPr>
                  <a:solidFill>
                    <a:schemeClr val="tx1"/>
                  </a:solidFill>
                  <a:latin typeface="Corbel" charset="0"/>
                  <a:ea typeface="ＭＳ Ｐゴシック" charset="0"/>
                </a:defRPr>
              </a:lvl8pPr>
              <a:lvl9pPr marL="1828800" fontAlgn="base">
                <a:spcBef>
                  <a:spcPct val="0"/>
                </a:spcBef>
                <a:spcAft>
                  <a:spcPct val="0"/>
                </a:spcAft>
                <a:defRPr>
                  <a:solidFill>
                    <a:schemeClr val="tx1"/>
                  </a:solidFill>
                  <a:latin typeface="Corbel" charset="0"/>
                  <a:ea typeface="ＭＳ Ｐゴシック" charset="0"/>
                </a:defRPr>
              </a:lvl9pPr>
            </a:lstStyle>
            <a:p>
              <a:pPr algn="ctr" defTabSz="914400"/>
              <a:r>
                <a:rPr lang="es-ES_tradnl" sz="1600" dirty="0">
                  <a:solidFill>
                    <a:srgbClr val="4F81BD"/>
                  </a:solidFill>
                  <a:latin typeface="Roboto" panose="02000000000000000000" pitchFamily="2" charset="0"/>
                  <a:ea typeface="Roboto" panose="02000000000000000000" pitchFamily="2" charset="0"/>
                  <a:cs typeface="Times New Roman" charset="0"/>
                </a:rPr>
                <a:t>Observaciones y = 0</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04664"/>
            <a:ext cx="7772400" cy="792088"/>
          </a:xfrm>
        </p:spPr>
        <p:txBody>
          <a:bodyPr/>
          <a:lstStyle/>
          <a:p>
            <a:r>
              <a:rPr lang="es-ES_tradnl" dirty="0">
                <a:latin typeface="Roboto" panose="02000000000000000000" pitchFamily="2" charset="0"/>
                <a:ea typeface="Roboto" panose="02000000000000000000" pitchFamily="2" charset="0"/>
              </a:rPr>
              <a:t>Planteamiento básico:</a:t>
            </a:r>
          </a:p>
        </p:txBody>
      </p:sp>
      <p:sp>
        <p:nvSpPr>
          <p:cNvPr id="17411" name="Marcador de contenido 2"/>
          <p:cNvSpPr>
            <a:spLocks noGrp="1"/>
          </p:cNvSpPr>
          <p:nvPr>
            <p:ph idx="1"/>
          </p:nvPr>
        </p:nvSpPr>
        <p:spPr>
          <a:xfrm>
            <a:off x="914400" y="1427163"/>
            <a:ext cx="7772400" cy="4450109"/>
          </a:xfrm>
        </p:spPr>
        <p:txBody>
          <a:bodyPr/>
          <a:lstStyle/>
          <a:p>
            <a:pPr marL="0" indent="0" algn="just">
              <a:buFont typeface="Wingdings" charset="0"/>
              <a:buNone/>
            </a:pPr>
            <a:r>
              <a:rPr lang="es-ES_tradnl" sz="2000" dirty="0">
                <a:latin typeface="Roboto" panose="02000000000000000000" pitchFamily="2" charset="0"/>
                <a:ea typeface="Roboto" panose="02000000000000000000" pitchFamily="2" charset="0"/>
              </a:rPr>
              <a:t>Una forma de forzar que el valor estimado de </a:t>
            </a:r>
            <a:r>
              <a:rPr lang="es-ES_tradnl" sz="2000" i="1" dirty="0">
                <a:latin typeface="Roboto" panose="02000000000000000000" pitchFamily="2" charset="0"/>
                <a:ea typeface="Roboto" panose="02000000000000000000" pitchFamily="2" charset="0"/>
              </a:rPr>
              <a:t>y</a:t>
            </a:r>
            <a:r>
              <a:rPr lang="es-ES_tradnl" sz="2000" dirty="0">
                <a:latin typeface="Roboto" panose="02000000000000000000" pitchFamily="2" charset="0"/>
                <a:ea typeface="Roboto" panose="02000000000000000000" pitchFamily="2" charset="0"/>
              </a:rPr>
              <a:t> quede comprendido entre 0 y 1 consiste en transformar el modelo original de la siguiente forma</a:t>
            </a:r>
          </a:p>
          <a:p>
            <a:pPr marL="0" indent="0" algn="just">
              <a:buFont typeface="Wingdings" charset="0"/>
              <a:buNone/>
            </a:pPr>
            <a:r>
              <a:rPr lang="es-ES_tradnl" sz="2000" dirty="0">
                <a:latin typeface="Roboto" panose="02000000000000000000" pitchFamily="2" charset="0"/>
                <a:ea typeface="Roboto" panose="02000000000000000000" pitchFamily="2" charset="0"/>
              </a:rPr>
              <a:t> </a:t>
            </a:r>
          </a:p>
          <a:p>
            <a:pPr marL="0" indent="0" algn="ctr">
              <a:buFont typeface="Wingdings" charset="0"/>
              <a:buNone/>
            </a:pPr>
            <a:r>
              <a:rPr lang="es-ES_tradnl" sz="2000" dirty="0">
                <a:latin typeface="Roboto" panose="02000000000000000000" pitchFamily="2" charset="0"/>
                <a:ea typeface="Roboto" panose="02000000000000000000" pitchFamily="2" charset="0"/>
              </a:rPr>
              <a:t>p = y = G(</a:t>
            </a:r>
            <a:r>
              <a:rPr lang="es-ES_tradnl" sz="2000" dirty="0">
                <a:latin typeface="Roboto" panose="02000000000000000000" pitchFamily="2" charset="0"/>
                <a:ea typeface="Roboto" panose="02000000000000000000" pitchFamily="2" charset="0"/>
                <a:sym typeface="Symbol" charset="0"/>
              </a:rPr>
              <a:t>α</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1</a:t>
            </a:r>
            <a:r>
              <a:rPr lang="es-ES_tradnl" sz="2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x</a:t>
            </a:r>
            <a:r>
              <a:rPr lang="es-ES_tradnl" sz="2000" baseline="-25000" dirty="0">
                <a:latin typeface="Roboto" panose="02000000000000000000" pitchFamily="2" charset="0"/>
                <a:ea typeface="Roboto" panose="02000000000000000000" pitchFamily="2" charset="0"/>
              </a:rPr>
              <a:t>2</a:t>
            </a:r>
            <a:r>
              <a:rPr lang="es-ES_tradnl" sz="2000" dirty="0">
                <a:latin typeface="Roboto" panose="02000000000000000000" pitchFamily="2" charset="0"/>
                <a:ea typeface="Roboto" panose="02000000000000000000" pitchFamily="2" charset="0"/>
              </a:rPr>
              <a:t> +</a:t>
            </a:r>
            <a:r>
              <a:rPr lang="es-ES_tradnl" sz="2000" baseline="-25000" dirty="0">
                <a:latin typeface="Roboto" panose="02000000000000000000" pitchFamily="2" charset="0"/>
                <a:ea typeface="Roboto" panose="02000000000000000000" pitchFamily="2" charset="0"/>
              </a:rPr>
              <a:t> … </a:t>
            </a:r>
            <a:r>
              <a:rPr lang="es-ES_tradnl" sz="2000" dirty="0">
                <a:latin typeface="Roboto" panose="02000000000000000000" pitchFamily="2" charset="0"/>
                <a:ea typeface="Roboto" panose="02000000000000000000" pitchFamily="2" charset="0"/>
              </a:rPr>
              <a:t>+ </a:t>
            </a:r>
            <a:r>
              <a:rPr lang="es-ES_tradnl" sz="2000" dirty="0">
                <a:latin typeface="Roboto" panose="02000000000000000000" pitchFamily="2" charset="0"/>
                <a:ea typeface="Roboto" panose="02000000000000000000" pitchFamily="2" charset="0"/>
                <a:sym typeface="Symbol" charset="0"/>
              </a:rPr>
              <a:t>β</a:t>
            </a:r>
            <a:r>
              <a:rPr lang="es-ES_tradnl" sz="2000" baseline="-25000" dirty="0">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 </a:t>
            </a:r>
            <a:r>
              <a:rPr lang="es-ES_tradnl" sz="2000" dirty="0" err="1">
                <a:latin typeface="Roboto" panose="02000000000000000000" pitchFamily="2" charset="0"/>
                <a:ea typeface="Roboto" panose="02000000000000000000" pitchFamily="2" charset="0"/>
              </a:rPr>
              <a:t>x</a:t>
            </a:r>
            <a:r>
              <a:rPr lang="es-ES_tradnl" sz="2000" baseline="-25000" dirty="0" err="1">
                <a:latin typeface="Roboto" panose="02000000000000000000" pitchFamily="2" charset="0"/>
                <a:ea typeface="Roboto" panose="02000000000000000000" pitchFamily="2" charset="0"/>
              </a:rPr>
              <a:t>n</a:t>
            </a:r>
            <a:r>
              <a:rPr lang="es-ES_tradnl" sz="2000" dirty="0">
                <a:latin typeface="Roboto" panose="02000000000000000000" pitchFamily="2" charset="0"/>
                <a:ea typeface="Roboto" panose="02000000000000000000" pitchFamily="2" charset="0"/>
              </a:rPr>
              <a:t>)</a:t>
            </a:r>
          </a:p>
          <a:p>
            <a:pPr marL="0" indent="0" algn="just">
              <a:buFont typeface="Wingdings" charset="0"/>
              <a:buNone/>
            </a:pPr>
            <a:r>
              <a:rPr lang="es-ES_tradnl" sz="2000" dirty="0">
                <a:latin typeface="Roboto" panose="02000000000000000000" pitchFamily="2" charset="0"/>
                <a:ea typeface="Roboto" panose="02000000000000000000" pitchFamily="2" charset="0"/>
              </a:rPr>
              <a:t> </a:t>
            </a:r>
          </a:p>
          <a:p>
            <a:pPr marL="0" indent="0" algn="just">
              <a:buFont typeface="Wingdings" charset="0"/>
              <a:buNone/>
            </a:pPr>
            <a:r>
              <a:rPr lang="es-ES_tradnl" sz="2000" dirty="0">
                <a:latin typeface="Roboto" panose="02000000000000000000" pitchFamily="2" charset="0"/>
                <a:ea typeface="Roboto" panose="02000000000000000000" pitchFamily="2" charset="0"/>
              </a:rPr>
              <a:t>donde G es una función que toma valores entre 0 y 1. Esta es una función </a:t>
            </a:r>
            <a:r>
              <a:rPr lang="es-ES_tradnl" sz="2000" b="1" i="1" dirty="0">
                <a:latin typeface="Roboto" panose="02000000000000000000" pitchFamily="2" charset="0"/>
                <a:ea typeface="Roboto" panose="02000000000000000000" pitchFamily="2" charset="0"/>
              </a:rPr>
              <a:t>no lineal</a:t>
            </a:r>
            <a:r>
              <a:rPr lang="es-ES_tradnl" sz="2000" dirty="0">
                <a:latin typeface="Roboto" panose="02000000000000000000" pitchFamily="2" charset="0"/>
                <a:ea typeface="Roboto" panose="02000000000000000000" pitchFamily="2" charset="0"/>
              </a:rPr>
              <a:t>, lo que introduce el problema de la estimación de modelos no lineales. </a:t>
            </a:r>
          </a:p>
          <a:p>
            <a:pPr marL="0" indent="0" algn="just">
              <a:buFont typeface="Wingdings" charset="0"/>
              <a:buNone/>
            </a:pPr>
            <a:r>
              <a:rPr lang="es-ES_tradnl" sz="2000" dirty="0">
                <a:latin typeface="Roboto" panose="02000000000000000000" pitchFamily="2" charset="0"/>
                <a:ea typeface="Roboto" panose="02000000000000000000" pitchFamily="2" charset="0"/>
              </a:rPr>
              <a:t>Tradicionalmente se han propuesto diversas funciones: la función logística en el </a:t>
            </a:r>
            <a:r>
              <a:rPr lang="es-ES_tradnl" sz="2000" b="1" dirty="0">
                <a:latin typeface="Roboto" panose="02000000000000000000" pitchFamily="2" charset="0"/>
                <a:ea typeface="Roboto" panose="02000000000000000000" pitchFamily="2" charset="0"/>
              </a:rPr>
              <a:t>modelo </a:t>
            </a:r>
            <a:r>
              <a:rPr lang="es-ES_tradnl" sz="2000" b="1" dirty="0" err="1">
                <a:latin typeface="Roboto" panose="02000000000000000000" pitchFamily="2" charset="0"/>
                <a:ea typeface="Roboto" panose="02000000000000000000" pitchFamily="2" charset="0"/>
              </a:rPr>
              <a:t>logit</a:t>
            </a:r>
            <a:r>
              <a:rPr lang="es-ES_tradnl" sz="2000" dirty="0">
                <a:latin typeface="Roboto" panose="02000000000000000000" pitchFamily="2" charset="0"/>
                <a:ea typeface="Roboto" panose="02000000000000000000" pitchFamily="2" charset="0"/>
              </a:rPr>
              <a:t>; y la función normal en el </a:t>
            </a:r>
            <a:r>
              <a:rPr lang="es-ES_tradnl" sz="2000" b="1" dirty="0">
                <a:latin typeface="Roboto" panose="02000000000000000000" pitchFamily="2" charset="0"/>
                <a:ea typeface="Roboto" panose="02000000000000000000" pitchFamily="2" charset="0"/>
              </a:rPr>
              <a:t>modelo </a:t>
            </a:r>
            <a:r>
              <a:rPr lang="es-ES_tradnl" sz="2000" b="1" dirty="0" err="1">
                <a:latin typeface="Roboto" panose="02000000000000000000" pitchFamily="2" charset="0"/>
                <a:ea typeface="Roboto" panose="02000000000000000000" pitchFamily="2" charset="0"/>
              </a:rPr>
              <a:t>normit</a:t>
            </a:r>
            <a:r>
              <a:rPr lang="es-ES_tradnl" sz="2000" dirty="0">
                <a:latin typeface="Roboto" panose="02000000000000000000" pitchFamily="2" charset="0"/>
                <a:ea typeface="Roboto" panose="02000000000000000000" pitchFamily="2" charset="0"/>
              </a:rPr>
              <a:t>, también conocido como </a:t>
            </a:r>
            <a:r>
              <a:rPr lang="es-ES_tradnl" sz="2000" b="1" dirty="0" err="1">
                <a:latin typeface="Roboto" panose="02000000000000000000" pitchFamily="2" charset="0"/>
                <a:ea typeface="Roboto" panose="02000000000000000000" pitchFamily="2" charset="0"/>
              </a:rPr>
              <a:t>probit</a:t>
            </a:r>
            <a:r>
              <a:rPr lang="es-ES_tradnl" sz="2000" dirty="0">
                <a:latin typeface="Roboto" panose="02000000000000000000" pitchFamily="2" charset="0"/>
                <a:ea typeface="Roboto" panose="02000000000000000000" pitchFamily="2"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1378" y="332656"/>
            <a:ext cx="7772400" cy="914400"/>
          </a:xfrm>
        </p:spPr>
        <p:txBody>
          <a:bodyPr/>
          <a:lstStyle/>
          <a:p>
            <a:r>
              <a:rPr lang="es-ES_tradnl" dirty="0">
                <a:latin typeface="Roboto" panose="02000000000000000000" pitchFamily="2" charset="0"/>
                <a:ea typeface="Roboto" panose="02000000000000000000" pitchFamily="2" charset="0"/>
              </a:rPr>
              <a:t>Una ordenación típica:</a:t>
            </a:r>
          </a:p>
        </p:txBody>
      </p:sp>
      <p:sp>
        <p:nvSpPr>
          <p:cNvPr id="3" name="Marcador de contenido 2"/>
          <p:cNvSpPr>
            <a:spLocks noGrp="1"/>
          </p:cNvSpPr>
          <p:nvPr>
            <p:ph idx="1"/>
          </p:nvPr>
        </p:nvSpPr>
        <p:spPr>
          <a:xfrm>
            <a:off x="921378" y="1255575"/>
            <a:ext cx="7971102" cy="5341777"/>
          </a:xfrm>
        </p:spPr>
        <p:txBody>
          <a:bodyPr>
            <a:noAutofit/>
          </a:bodyPr>
          <a:lstStyle/>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 Modelos de regresión no lineales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2. Modelos de elección discreta</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2.a. Binarios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1.a.1. Modelo de probabilidad lineal</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1.a.2. Modelo </a:t>
            </a:r>
            <a:r>
              <a:rPr lang="es-ES_tradnl" sz="1800" dirty="0" err="1">
                <a:latin typeface="Roboto" panose="02000000000000000000" pitchFamily="2" charset="0"/>
                <a:ea typeface="Roboto" panose="02000000000000000000" pitchFamily="2" charset="0"/>
                <a:cs typeface="Helvetica Neue" charset="0"/>
              </a:rPr>
              <a:t>Logit</a:t>
            </a:r>
            <a:endParaRPr lang="es-ES_tradnl" sz="1800" dirty="0">
              <a:latin typeface="Roboto" panose="02000000000000000000" pitchFamily="2" charset="0"/>
              <a:ea typeface="Roboto" panose="02000000000000000000" pitchFamily="2" charset="0"/>
              <a:cs typeface="Helvetica Neue" charset="0"/>
            </a:endParaRP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1.a.3. Modelo </a:t>
            </a:r>
            <a:r>
              <a:rPr lang="es-ES_tradnl" sz="1800" dirty="0" err="1">
                <a:latin typeface="Roboto" panose="02000000000000000000" pitchFamily="2" charset="0"/>
                <a:ea typeface="Roboto" panose="02000000000000000000" pitchFamily="2" charset="0"/>
                <a:cs typeface="Helvetica Neue" charset="0"/>
              </a:rPr>
              <a:t>Probit</a:t>
            </a:r>
            <a:r>
              <a:rPr lang="es-ES_tradnl" sz="1800" dirty="0">
                <a:latin typeface="Roboto" panose="02000000000000000000" pitchFamily="2" charset="0"/>
                <a:ea typeface="Roboto" panose="02000000000000000000" pitchFamily="2" charset="0"/>
                <a:cs typeface="Helvetica Neue" charset="0"/>
              </a:rPr>
              <a:t> o </a:t>
            </a:r>
            <a:r>
              <a:rPr lang="es-ES_tradnl" sz="1800" dirty="0" err="1">
                <a:latin typeface="Roboto" panose="02000000000000000000" pitchFamily="2" charset="0"/>
                <a:ea typeface="Roboto" panose="02000000000000000000" pitchFamily="2" charset="0"/>
                <a:cs typeface="Helvetica Neue" charset="0"/>
              </a:rPr>
              <a:t>Normit</a:t>
            </a:r>
            <a:endParaRPr lang="es-ES_tradnl" sz="1800" dirty="0">
              <a:latin typeface="Roboto" panose="02000000000000000000" pitchFamily="2" charset="0"/>
              <a:ea typeface="Roboto" panose="02000000000000000000" pitchFamily="2" charset="0"/>
              <a:cs typeface="Helvetica Neue" charset="0"/>
            </a:endParaRP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1.a.4. Modelo </a:t>
            </a:r>
            <a:r>
              <a:rPr lang="es-ES_tradnl" sz="1800" dirty="0" err="1">
                <a:latin typeface="Roboto" panose="02000000000000000000" pitchFamily="2" charset="0"/>
                <a:ea typeface="Roboto" panose="02000000000000000000" pitchFamily="2" charset="0"/>
                <a:cs typeface="Helvetica Neue" charset="0"/>
              </a:rPr>
              <a:t>Tobit</a:t>
            </a:r>
            <a:r>
              <a:rPr lang="es-ES_tradnl" sz="1800" dirty="0">
                <a:latin typeface="Roboto" panose="02000000000000000000" pitchFamily="2" charset="0"/>
                <a:ea typeface="Roboto" panose="02000000000000000000" pitchFamily="2" charset="0"/>
                <a:cs typeface="Helvetica Neue" charset="0"/>
              </a:rPr>
              <a:t> para variables dependientes censuradas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2.b. </a:t>
            </a:r>
            <a:r>
              <a:rPr lang="es-ES_tradnl" sz="1800" dirty="0" err="1">
                <a:latin typeface="Roboto" panose="02000000000000000000" pitchFamily="2" charset="0"/>
                <a:ea typeface="Roboto" panose="02000000000000000000" pitchFamily="2" charset="0"/>
                <a:cs typeface="Helvetica Neue" charset="0"/>
              </a:rPr>
              <a:t>Multinomiales</a:t>
            </a:r>
            <a:endParaRPr lang="es-ES_tradnl" sz="1800" dirty="0">
              <a:latin typeface="Roboto" panose="02000000000000000000" pitchFamily="2" charset="0"/>
              <a:ea typeface="Roboto" panose="02000000000000000000" pitchFamily="2" charset="0"/>
              <a:cs typeface="Helvetica Neue" charset="0"/>
            </a:endParaRP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1.b.1. Variables no categóricas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1.b.2. Variables categóricas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1.b.2.i) Variables desordenadas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1.b.2.ii) Variables secuenciales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1.b.2.iii) Variables ordenadas</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  </a:t>
            </a:r>
          </a:p>
          <a:p>
            <a:pPr>
              <a:lnSpc>
                <a:spcPct val="80000"/>
              </a:lnSpc>
              <a:buFont typeface="Wingdings" charset="0"/>
              <a:buNone/>
            </a:pPr>
            <a:r>
              <a:rPr lang="es-ES_tradnl" sz="1800" dirty="0">
                <a:latin typeface="Roboto" panose="02000000000000000000" pitchFamily="2" charset="0"/>
                <a:ea typeface="Roboto" panose="02000000000000000000" pitchFamily="2" charset="0"/>
                <a:cs typeface="Helvetica Neue" charset="0"/>
              </a:rPr>
              <a:t>3. Modelos de elección discreta y datos de panel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050197889"/>
              </p:ext>
            </p:extLst>
          </p:nvPr>
        </p:nvGraphicFramePr>
        <p:xfrm>
          <a:off x="914400" y="1784350"/>
          <a:ext cx="7772400" cy="3350895"/>
        </p:xfrm>
        <a:graphic>
          <a:graphicData uri="http://schemas.openxmlformats.org/drawingml/2006/table">
            <a:tbl>
              <a:tblPr>
                <a:tableStyleId>{5940675A-B579-460E-94D1-54222C63F5DA}</a:tableStyleId>
              </a:tblPr>
              <a:tblGrid>
                <a:gridCol w="1425352">
                  <a:extLst>
                    <a:ext uri="{9D8B030D-6E8A-4147-A177-3AD203B41FA5}">
                      <a16:colId xmlns:a16="http://schemas.microsoft.com/office/drawing/2014/main" val="20000"/>
                    </a:ext>
                  </a:extLst>
                </a:gridCol>
                <a:gridCol w="1682973">
                  <a:extLst>
                    <a:ext uri="{9D8B030D-6E8A-4147-A177-3AD203B41FA5}">
                      <a16:colId xmlns:a16="http://schemas.microsoft.com/office/drawing/2014/main" val="20001"/>
                    </a:ext>
                  </a:extLst>
                </a:gridCol>
                <a:gridCol w="1413371">
                  <a:extLst>
                    <a:ext uri="{9D8B030D-6E8A-4147-A177-3AD203B41FA5}">
                      <a16:colId xmlns:a16="http://schemas.microsoft.com/office/drawing/2014/main" val="20002"/>
                    </a:ext>
                  </a:extLst>
                </a:gridCol>
                <a:gridCol w="1696542">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371475">
                <a:tc row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Nº de alternativas</a:t>
                      </a:r>
                      <a:endParaRPr kumimoji="0" lang="es-ES_tradnl" sz="1400" b="1" i="0" u="none" strike="noStrike" cap="none" normalizeH="0" baseline="0" dirty="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row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Tipo de alternativas</a:t>
                      </a:r>
                      <a:endParaRPr kumimoji="0" lang="es-ES_tradnl" sz="1400" b="1" i="0" u="none" strike="noStrike" cap="none" normalizeH="0" baseline="0" dirty="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row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Tipo de función</a:t>
                      </a:r>
                      <a:endParaRPr kumimoji="0" lang="es-ES_tradnl" sz="1400" b="1" i="0" u="none" strike="noStrike" cap="none" normalizeH="0" baseline="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Los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regresores</a:t>
                      </a:r>
                      <a:r>
                        <a:rPr kumimoji="0" lang="es-ES_tradnl" sz="1400" u="none" strike="noStrike" cap="none" normalizeH="0" baseline="0" dirty="0">
                          <a:ln>
                            <a:noFill/>
                          </a:ln>
                          <a:effectLst/>
                          <a:latin typeface="Roboto" panose="02000000000000000000" pitchFamily="2" charset="0"/>
                          <a:ea typeface="Roboto" panose="02000000000000000000" pitchFamily="2" charset="0"/>
                        </a:rPr>
                        <a:t> representan:</a:t>
                      </a:r>
                      <a:endParaRPr kumimoji="0" lang="es-ES_tradnl" sz="1400" b="1" i="0" u="none" strike="noStrike" cap="none" normalizeH="0" baseline="0" dirty="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0"/>
                  </a:ext>
                </a:extLst>
              </a:tr>
              <a:tr h="371475">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Características de los individuos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Atributos de las alternativas</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extLst>
                  <a:ext uri="{0D108BD9-81ED-4DB2-BD59-A6C34878D82A}">
                    <a16:rowId xmlns:a16="http://schemas.microsoft.com/office/drawing/2014/main" val="10001"/>
                  </a:ext>
                </a:extLst>
              </a:tr>
              <a:tr h="371475">
                <a:tc rowSpan="3">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Modelos de respuesta dicotómica (2 alternativas)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rowSpan="3">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Complementarias</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Lineal</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Modelo de probabilidad lineal</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2"/>
                  </a:ext>
                </a:extLst>
              </a:tr>
              <a:tr h="371475">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Logística</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Logit</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3"/>
                  </a:ext>
                </a:extLst>
              </a:tr>
              <a:tr h="371475">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Normal</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Probit</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4"/>
                  </a:ext>
                </a:extLst>
              </a:tr>
              <a:tr h="371475">
                <a:tc rowSpan="3">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Modelos de respuesta múltiple (3 alternativas o más)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row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No ordenadas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Logística</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multinomial</a:t>
                      </a:r>
                      <a:r>
                        <a:rPr kumimoji="0" lang="es-ES_tradnl" sz="1400" u="none" strike="noStrike" cap="none" normalizeH="0" baseline="0" dirty="0">
                          <a:ln>
                            <a:noFill/>
                          </a:ln>
                          <a:effectLst/>
                          <a:latin typeface="Roboto" panose="02000000000000000000" pitchFamily="2" charset="0"/>
                          <a:ea typeface="Roboto" panose="02000000000000000000" pitchFamily="2" charset="0"/>
                        </a:rPr>
                        <a:t> (anidado o mixto)</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condicional (anidado o mixto)</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extLst>
                  <a:ext uri="{0D108BD9-81ED-4DB2-BD59-A6C34878D82A}">
                    <a16:rowId xmlns:a16="http://schemas.microsoft.com/office/drawing/2014/main" val="10005"/>
                  </a:ext>
                </a:extLst>
              </a:tr>
              <a:tr h="371475">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Normal</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Probit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multinomial</a:t>
                      </a:r>
                      <a:r>
                        <a:rPr kumimoji="0" lang="es-ES_tradnl" sz="1400" u="none" strike="noStrike" cap="none" normalizeH="0" baseline="0" dirty="0">
                          <a:ln>
                            <a:noFill/>
                          </a:ln>
                          <a:effectLst/>
                          <a:latin typeface="Roboto" panose="02000000000000000000" pitchFamily="2" charset="0"/>
                          <a:ea typeface="Roboto" panose="02000000000000000000" pitchFamily="2" charset="0"/>
                        </a:rPr>
                        <a:t> o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multivariante</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Probit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multinomial</a:t>
                      </a:r>
                      <a:r>
                        <a:rPr kumimoji="0" lang="es-ES_tradnl" sz="1400" u="none" strike="noStrike" cap="none" normalizeH="0" baseline="0" dirty="0">
                          <a:ln>
                            <a:noFill/>
                          </a:ln>
                          <a:effectLst/>
                          <a:latin typeface="Roboto" panose="02000000000000000000" pitchFamily="2" charset="0"/>
                          <a:ea typeface="Roboto" panose="02000000000000000000" pitchFamily="2" charset="0"/>
                        </a:rPr>
                        <a:t> o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multivariante</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extLst>
                  <a:ext uri="{0D108BD9-81ED-4DB2-BD59-A6C34878D82A}">
                    <a16:rowId xmlns:a16="http://schemas.microsoft.com/office/drawing/2014/main" val="10006"/>
                  </a:ext>
                </a:extLst>
              </a:tr>
              <a:tr h="371475">
                <a:tc v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Ordenadas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Logística</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ordenado</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763"/>
            <a:ext cx="7772400" cy="755997"/>
          </a:xfrm>
        </p:spPr>
        <p:txBody>
          <a:bodyPr/>
          <a:lstStyle/>
          <a:p>
            <a:r>
              <a:rPr lang="es-ES_tradnl" sz="3600" dirty="0">
                <a:latin typeface="Roboto" panose="02000000000000000000" pitchFamily="2" charset="0"/>
                <a:ea typeface="Roboto" panose="02000000000000000000" pitchFamily="2" charset="0"/>
              </a:rPr>
              <a:t>Bibliografía complementaria:</a:t>
            </a:r>
          </a:p>
        </p:txBody>
      </p:sp>
      <p:sp>
        <p:nvSpPr>
          <p:cNvPr id="20483" name="Marcador de contenido 2"/>
          <p:cNvSpPr>
            <a:spLocks noGrp="1"/>
          </p:cNvSpPr>
          <p:nvPr>
            <p:ph idx="1"/>
          </p:nvPr>
        </p:nvSpPr>
        <p:spPr>
          <a:xfrm>
            <a:off x="909531" y="1700808"/>
            <a:ext cx="7772400" cy="4572000"/>
          </a:xfrm>
        </p:spPr>
        <p:txBody>
          <a:bodyPr/>
          <a:lstStyle/>
          <a:p>
            <a:pPr algn="just">
              <a:buFont typeface="Wingdings" charset="0"/>
              <a:buNone/>
            </a:pPr>
            <a:r>
              <a:rPr lang="es-ES_tradnl" sz="1800" b="1" dirty="0">
                <a:latin typeface="Roboto" panose="02000000000000000000" pitchFamily="2" charset="0"/>
                <a:ea typeface="Roboto" panose="02000000000000000000" pitchFamily="2" charset="0"/>
                <a:cs typeface="Helvetica Neue" charset="0"/>
              </a:rPr>
              <a:t>Avanzada:</a:t>
            </a:r>
          </a:p>
          <a:p>
            <a:pPr algn="just"/>
            <a:r>
              <a:rPr lang="es-ES_tradnl" sz="1800" b="1" dirty="0">
                <a:latin typeface="Roboto" panose="02000000000000000000" pitchFamily="2" charset="0"/>
                <a:ea typeface="Roboto" panose="02000000000000000000" pitchFamily="2" charset="0"/>
                <a:cs typeface="Helvetica Neue" charset="0"/>
              </a:rPr>
              <a:t>Cameron, A. C. and </a:t>
            </a:r>
            <a:r>
              <a:rPr lang="es-ES_tradnl" sz="1800" b="1" dirty="0" err="1">
                <a:latin typeface="Roboto" panose="02000000000000000000" pitchFamily="2" charset="0"/>
                <a:ea typeface="Roboto" panose="02000000000000000000" pitchFamily="2" charset="0"/>
                <a:cs typeface="Helvetica Neue" charset="0"/>
              </a:rPr>
              <a:t>Trivedi</a:t>
            </a:r>
            <a:r>
              <a:rPr lang="es-ES_tradnl" sz="1800" b="1" dirty="0">
                <a:latin typeface="Roboto" panose="02000000000000000000" pitchFamily="2" charset="0"/>
                <a:ea typeface="Roboto" panose="02000000000000000000" pitchFamily="2" charset="0"/>
                <a:cs typeface="Helvetica Neue" charset="0"/>
              </a:rPr>
              <a:t>, P.K. (2005): </a:t>
            </a:r>
            <a:r>
              <a:rPr lang="es-ES_tradnl" sz="1800" b="1" i="1" dirty="0" err="1">
                <a:latin typeface="Roboto" panose="02000000000000000000" pitchFamily="2" charset="0"/>
                <a:ea typeface="Roboto" panose="02000000000000000000" pitchFamily="2" charset="0"/>
                <a:cs typeface="Helvetica Neue" charset="0"/>
              </a:rPr>
              <a:t>Microeconometrics</a:t>
            </a:r>
            <a:r>
              <a:rPr lang="es-ES_tradnl" sz="1800" b="1" i="1" dirty="0">
                <a:latin typeface="Roboto" panose="02000000000000000000" pitchFamily="2" charset="0"/>
                <a:ea typeface="Roboto" panose="02000000000000000000" pitchFamily="2" charset="0"/>
                <a:cs typeface="Helvetica Neue" charset="0"/>
              </a:rPr>
              <a:t>: </a:t>
            </a:r>
            <a:r>
              <a:rPr lang="es-ES_tradnl" sz="1800" b="1" i="1" dirty="0" err="1">
                <a:latin typeface="Roboto" panose="02000000000000000000" pitchFamily="2" charset="0"/>
                <a:ea typeface="Roboto" panose="02000000000000000000" pitchFamily="2" charset="0"/>
                <a:cs typeface="Helvetica Neue" charset="0"/>
              </a:rPr>
              <a:t>Methods</a:t>
            </a:r>
            <a:r>
              <a:rPr lang="es-ES_tradnl" sz="1800" b="1" i="1" dirty="0">
                <a:latin typeface="Roboto" panose="02000000000000000000" pitchFamily="2" charset="0"/>
                <a:ea typeface="Roboto" panose="02000000000000000000" pitchFamily="2" charset="0"/>
                <a:cs typeface="Helvetica Neue" charset="0"/>
              </a:rPr>
              <a:t> and </a:t>
            </a:r>
            <a:r>
              <a:rPr lang="es-ES_tradnl" sz="1800" b="1" i="1" dirty="0" err="1">
                <a:latin typeface="Roboto" panose="02000000000000000000" pitchFamily="2" charset="0"/>
                <a:ea typeface="Roboto" panose="02000000000000000000" pitchFamily="2" charset="0"/>
                <a:cs typeface="Helvetica Neue" charset="0"/>
              </a:rPr>
              <a:t>Applications</a:t>
            </a:r>
            <a:r>
              <a:rPr lang="es-ES_tradnl" sz="1800" b="1" i="1" dirty="0">
                <a:latin typeface="Roboto" panose="02000000000000000000" pitchFamily="2" charset="0"/>
                <a:ea typeface="Roboto" panose="02000000000000000000" pitchFamily="2" charset="0"/>
                <a:cs typeface="Helvetica Neue" charset="0"/>
              </a:rPr>
              <a:t>, Cambridge </a:t>
            </a:r>
            <a:r>
              <a:rPr lang="es-ES_tradnl" sz="1800" b="1" i="1" dirty="0" err="1">
                <a:latin typeface="Roboto" panose="02000000000000000000" pitchFamily="2" charset="0"/>
                <a:ea typeface="Roboto" panose="02000000000000000000" pitchFamily="2" charset="0"/>
                <a:cs typeface="Helvetica Neue" charset="0"/>
              </a:rPr>
              <a:t>University</a:t>
            </a:r>
            <a:r>
              <a:rPr lang="es-ES_tradnl" sz="1800" b="1" i="1" dirty="0">
                <a:latin typeface="Roboto" panose="02000000000000000000" pitchFamily="2" charset="0"/>
                <a:ea typeface="Roboto" panose="02000000000000000000" pitchFamily="2" charset="0"/>
                <a:cs typeface="Helvetica Neue" charset="0"/>
              </a:rPr>
              <a:t> </a:t>
            </a:r>
            <a:r>
              <a:rPr lang="es-ES_tradnl" sz="1800" b="1" i="1" dirty="0" err="1">
                <a:latin typeface="Roboto" panose="02000000000000000000" pitchFamily="2" charset="0"/>
                <a:ea typeface="Roboto" panose="02000000000000000000" pitchFamily="2" charset="0"/>
                <a:cs typeface="Helvetica Neue" charset="0"/>
              </a:rPr>
              <a:t>Press</a:t>
            </a:r>
            <a:r>
              <a:rPr lang="es-ES_tradnl" sz="1800" b="1" i="1" dirty="0">
                <a:latin typeface="Roboto" panose="02000000000000000000" pitchFamily="2" charset="0"/>
                <a:ea typeface="Roboto" panose="02000000000000000000" pitchFamily="2" charset="0"/>
                <a:cs typeface="Helvetica Neue" charset="0"/>
              </a:rPr>
              <a:t>. </a:t>
            </a:r>
          </a:p>
          <a:p>
            <a:pPr algn="just"/>
            <a:r>
              <a:rPr lang="es-ES_tradnl" sz="1800" b="1" i="1" dirty="0" err="1">
                <a:latin typeface="Roboto" panose="02000000000000000000" pitchFamily="2" charset="0"/>
                <a:ea typeface="Roboto" panose="02000000000000000000" pitchFamily="2" charset="0"/>
                <a:cs typeface="Helvetica Neue" charset="0"/>
              </a:rPr>
              <a:t>Wooldridge</a:t>
            </a:r>
            <a:r>
              <a:rPr lang="es-ES_tradnl" sz="1800" b="1" i="1" dirty="0">
                <a:latin typeface="Roboto" panose="02000000000000000000" pitchFamily="2" charset="0"/>
                <a:ea typeface="Roboto" panose="02000000000000000000" pitchFamily="2" charset="0"/>
                <a:cs typeface="Helvetica Neue" charset="0"/>
              </a:rPr>
              <a:t>, J. M. (2002): </a:t>
            </a:r>
            <a:r>
              <a:rPr lang="es-ES_tradnl" sz="1800" b="1" i="1" dirty="0" err="1">
                <a:latin typeface="Roboto" panose="02000000000000000000" pitchFamily="2" charset="0"/>
                <a:ea typeface="Roboto" panose="02000000000000000000" pitchFamily="2" charset="0"/>
                <a:cs typeface="Helvetica Neue" charset="0"/>
              </a:rPr>
              <a:t>Econometric</a:t>
            </a:r>
            <a:r>
              <a:rPr lang="es-ES_tradnl" sz="1800" b="1" i="1" dirty="0">
                <a:latin typeface="Roboto" panose="02000000000000000000" pitchFamily="2" charset="0"/>
                <a:ea typeface="Roboto" panose="02000000000000000000" pitchFamily="2" charset="0"/>
                <a:cs typeface="Helvetica Neue" charset="0"/>
              </a:rPr>
              <a:t> </a:t>
            </a:r>
            <a:r>
              <a:rPr lang="es-ES_tradnl" sz="1800" b="1" i="1" dirty="0" err="1">
                <a:latin typeface="Roboto" panose="02000000000000000000" pitchFamily="2" charset="0"/>
                <a:ea typeface="Roboto" panose="02000000000000000000" pitchFamily="2" charset="0"/>
                <a:cs typeface="Helvetica Neue" charset="0"/>
              </a:rPr>
              <a:t>Analysis</a:t>
            </a:r>
            <a:r>
              <a:rPr lang="es-ES_tradnl" sz="1800" b="1" i="1" dirty="0">
                <a:latin typeface="Roboto" panose="02000000000000000000" pitchFamily="2" charset="0"/>
                <a:ea typeface="Roboto" panose="02000000000000000000" pitchFamily="2" charset="0"/>
                <a:cs typeface="Helvetica Neue" charset="0"/>
              </a:rPr>
              <a:t> of Cross-</a:t>
            </a:r>
            <a:r>
              <a:rPr lang="es-ES_tradnl" sz="1800" b="1" i="1" dirty="0" err="1">
                <a:latin typeface="Roboto" panose="02000000000000000000" pitchFamily="2" charset="0"/>
                <a:ea typeface="Roboto" panose="02000000000000000000" pitchFamily="2" charset="0"/>
                <a:cs typeface="Helvetica Neue" charset="0"/>
              </a:rPr>
              <a:t>Section</a:t>
            </a:r>
            <a:r>
              <a:rPr lang="es-ES_tradnl" sz="1800" b="1" i="1" dirty="0">
                <a:latin typeface="Roboto" panose="02000000000000000000" pitchFamily="2" charset="0"/>
                <a:ea typeface="Roboto" panose="02000000000000000000" pitchFamily="2" charset="0"/>
                <a:cs typeface="Helvetica Neue" charset="0"/>
              </a:rPr>
              <a:t> and Panel-Data, MIT </a:t>
            </a:r>
            <a:r>
              <a:rPr lang="es-ES_tradnl" sz="1800" b="1" i="1" dirty="0" err="1">
                <a:latin typeface="Roboto" panose="02000000000000000000" pitchFamily="2" charset="0"/>
                <a:ea typeface="Roboto" panose="02000000000000000000" pitchFamily="2" charset="0"/>
                <a:cs typeface="Helvetica Neue" charset="0"/>
              </a:rPr>
              <a:t>Press</a:t>
            </a:r>
            <a:r>
              <a:rPr lang="es-ES_tradnl" sz="1800" b="1" i="1" dirty="0">
                <a:latin typeface="Roboto" panose="02000000000000000000" pitchFamily="2" charset="0"/>
                <a:ea typeface="Roboto" panose="02000000000000000000" pitchFamily="2" charset="0"/>
                <a:cs typeface="Helvetica Neue" charset="0"/>
              </a:rPr>
              <a:t>. </a:t>
            </a:r>
          </a:p>
          <a:p>
            <a:pPr algn="just">
              <a:buFont typeface="Wingdings" charset="0"/>
              <a:buNone/>
            </a:pPr>
            <a:r>
              <a:rPr lang="es-ES_tradnl" sz="1800" b="1" i="1" dirty="0">
                <a:latin typeface="Roboto" panose="02000000000000000000" pitchFamily="2" charset="0"/>
                <a:ea typeface="Roboto" panose="02000000000000000000" pitchFamily="2" charset="0"/>
                <a:cs typeface="Helvetica Neue" charset="0"/>
              </a:rPr>
              <a:t>(Muy) Introductoria:</a:t>
            </a:r>
            <a:endParaRPr lang="es-ES_tradnl" sz="1800" dirty="0">
              <a:latin typeface="Roboto" panose="02000000000000000000" pitchFamily="2" charset="0"/>
              <a:ea typeface="Roboto" panose="02000000000000000000" pitchFamily="2" charset="0"/>
              <a:cs typeface="Helvetica Neue" charset="0"/>
            </a:endParaRPr>
          </a:p>
          <a:p>
            <a:pPr algn="just"/>
            <a:r>
              <a:rPr lang="es-ES_tradnl" sz="1800" b="1" dirty="0" err="1">
                <a:latin typeface="Roboto" panose="02000000000000000000" pitchFamily="2" charset="0"/>
                <a:ea typeface="Roboto" panose="02000000000000000000" pitchFamily="2" charset="0"/>
                <a:cs typeface="Helvetica Neue" charset="0"/>
              </a:rPr>
              <a:t>Wooldridge</a:t>
            </a:r>
            <a:r>
              <a:rPr lang="es-ES_tradnl" sz="1800" b="1" dirty="0">
                <a:latin typeface="Roboto" panose="02000000000000000000" pitchFamily="2" charset="0"/>
                <a:ea typeface="Roboto" panose="02000000000000000000" pitchFamily="2" charset="0"/>
                <a:cs typeface="Helvetica Neue" charset="0"/>
              </a:rPr>
              <a:t>, J. M. (2008): </a:t>
            </a:r>
            <a:r>
              <a:rPr lang="es-ES_tradnl" sz="1800" b="1" i="1" dirty="0" err="1">
                <a:latin typeface="Roboto" panose="02000000000000000000" pitchFamily="2" charset="0"/>
                <a:ea typeface="Roboto" panose="02000000000000000000" pitchFamily="2" charset="0"/>
                <a:cs typeface="Helvetica Neue" charset="0"/>
              </a:rPr>
              <a:t>Introductory</a:t>
            </a:r>
            <a:r>
              <a:rPr lang="es-ES_tradnl" sz="1800" b="1" i="1" dirty="0">
                <a:latin typeface="Roboto" panose="02000000000000000000" pitchFamily="2" charset="0"/>
                <a:ea typeface="Roboto" panose="02000000000000000000" pitchFamily="2" charset="0"/>
                <a:cs typeface="Helvetica Neue" charset="0"/>
              </a:rPr>
              <a:t> </a:t>
            </a:r>
            <a:r>
              <a:rPr lang="es-ES_tradnl" sz="1800" b="1" i="1" dirty="0" err="1">
                <a:latin typeface="Roboto" panose="02000000000000000000" pitchFamily="2" charset="0"/>
                <a:ea typeface="Roboto" panose="02000000000000000000" pitchFamily="2" charset="0"/>
                <a:cs typeface="Helvetica Neue" charset="0"/>
              </a:rPr>
              <a:t>Econometrics</a:t>
            </a:r>
            <a:r>
              <a:rPr lang="es-ES_tradnl" sz="1800" b="1" i="1" dirty="0">
                <a:latin typeface="Roboto" panose="02000000000000000000" pitchFamily="2" charset="0"/>
                <a:ea typeface="Roboto" panose="02000000000000000000" pitchFamily="2" charset="0"/>
                <a:cs typeface="Helvetica Neue" charset="0"/>
              </a:rPr>
              <a:t>: A Modern </a:t>
            </a:r>
            <a:r>
              <a:rPr lang="es-ES_tradnl" sz="1800" b="1" i="1" dirty="0" err="1">
                <a:latin typeface="Roboto" panose="02000000000000000000" pitchFamily="2" charset="0"/>
                <a:ea typeface="Roboto" panose="02000000000000000000" pitchFamily="2" charset="0"/>
                <a:cs typeface="Helvetica Neue" charset="0"/>
              </a:rPr>
              <a:t>Approach</a:t>
            </a:r>
            <a:r>
              <a:rPr lang="es-ES_tradnl" sz="1800" b="1" i="1" dirty="0">
                <a:latin typeface="Roboto" panose="02000000000000000000" pitchFamily="2" charset="0"/>
                <a:ea typeface="Roboto" panose="02000000000000000000" pitchFamily="2" charset="0"/>
                <a:cs typeface="Helvetica Neue" charset="0"/>
              </a:rPr>
              <a:t>, South-Western </a:t>
            </a:r>
            <a:r>
              <a:rPr lang="es-ES_tradnl" sz="1800" b="1" i="1" dirty="0" err="1">
                <a:latin typeface="Roboto" panose="02000000000000000000" pitchFamily="2" charset="0"/>
                <a:ea typeface="Roboto" panose="02000000000000000000" pitchFamily="2" charset="0"/>
                <a:cs typeface="Helvetica Neue" charset="0"/>
              </a:rPr>
              <a:t>College</a:t>
            </a:r>
            <a:r>
              <a:rPr lang="es-ES_tradnl" sz="1800" b="1" i="1" dirty="0">
                <a:latin typeface="Roboto" panose="02000000000000000000" pitchFamily="2" charset="0"/>
                <a:ea typeface="Roboto" panose="02000000000000000000" pitchFamily="2" charset="0"/>
                <a:cs typeface="Helvetica Neue" charset="0"/>
              </a:rPr>
              <a:t> Publishing, 4th. Hay versión en castellano de la segunda edición en editorial Thomson, con el título: </a:t>
            </a:r>
            <a:r>
              <a:rPr lang="es-ES_tradnl" sz="1800" b="1" i="1" dirty="0" err="1">
                <a:latin typeface="Roboto" panose="02000000000000000000" pitchFamily="2" charset="0"/>
                <a:ea typeface="Roboto" panose="02000000000000000000" pitchFamily="2" charset="0"/>
                <a:cs typeface="Helvetica Neue" charset="0"/>
              </a:rPr>
              <a:t>Wooldridge</a:t>
            </a:r>
            <a:r>
              <a:rPr lang="es-ES_tradnl" sz="1800" b="1" i="1" dirty="0">
                <a:latin typeface="Roboto" panose="02000000000000000000" pitchFamily="2" charset="0"/>
                <a:ea typeface="Roboto" panose="02000000000000000000" pitchFamily="2" charset="0"/>
                <a:cs typeface="Helvetica Neue" charset="0"/>
              </a:rPr>
              <a:t>, J. M. (2003): Introducción a la econometría: Un enfoque moderno, Thomson, Segunda Edición, 2004.</a:t>
            </a:r>
          </a:p>
          <a:p>
            <a:pPr algn="just"/>
            <a:r>
              <a:rPr lang="es-ES_tradnl" sz="1800" b="1" i="1" dirty="0">
                <a:latin typeface="Roboto" panose="02000000000000000000" pitchFamily="2" charset="0"/>
                <a:ea typeface="Roboto" panose="02000000000000000000" pitchFamily="2" charset="0"/>
                <a:cs typeface="Helvetica Neue" charset="0"/>
              </a:rPr>
              <a:t>Gujarati, D. N. (2008): Basic </a:t>
            </a:r>
            <a:r>
              <a:rPr lang="es-ES_tradnl" sz="1800" b="1" i="1" dirty="0" err="1">
                <a:latin typeface="Roboto" panose="02000000000000000000" pitchFamily="2" charset="0"/>
                <a:ea typeface="Roboto" panose="02000000000000000000" pitchFamily="2" charset="0"/>
                <a:cs typeface="Helvetica Neue" charset="0"/>
              </a:rPr>
              <a:t>Econometrics</a:t>
            </a:r>
            <a:r>
              <a:rPr lang="es-ES_tradnl" sz="1800" b="1" i="1" dirty="0">
                <a:latin typeface="Roboto" panose="02000000000000000000" pitchFamily="2" charset="0"/>
                <a:ea typeface="Roboto" panose="02000000000000000000" pitchFamily="2" charset="0"/>
                <a:cs typeface="Helvetica Neue" charset="0"/>
              </a:rPr>
              <a:t>, 5th </a:t>
            </a:r>
            <a:r>
              <a:rPr lang="es-ES_tradnl" sz="1800" b="1" i="1" dirty="0" err="1">
                <a:latin typeface="Roboto" panose="02000000000000000000" pitchFamily="2" charset="0"/>
                <a:ea typeface="Roboto" panose="02000000000000000000" pitchFamily="2" charset="0"/>
                <a:cs typeface="Helvetica Neue" charset="0"/>
              </a:rPr>
              <a:t>Edition</a:t>
            </a:r>
            <a:r>
              <a:rPr lang="es-ES_tradnl" sz="1800" b="1" i="1" dirty="0">
                <a:latin typeface="Roboto" panose="02000000000000000000" pitchFamily="2" charset="0"/>
                <a:ea typeface="Roboto" panose="02000000000000000000" pitchFamily="2" charset="0"/>
                <a:cs typeface="Helvetica Neue" charset="0"/>
              </a:rPr>
              <a:t>, McGraw-Hill </a:t>
            </a:r>
            <a:r>
              <a:rPr lang="es-ES_tradnl" sz="1800" b="1" i="1" dirty="0" err="1">
                <a:latin typeface="Roboto" panose="02000000000000000000" pitchFamily="2" charset="0"/>
                <a:ea typeface="Roboto" panose="02000000000000000000" pitchFamily="2" charset="0"/>
                <a:cs typeface="Helvetica Neue" charset="0"/>
              </a:rPr>
              <a:t>Higher</a:t>
            </a:r>
            <a:r>
              <a:rPr lang="es-ES_tradnl" sz="1800" b="1" i="1" dirty="0">
                <a:latin typeface="Roboto" panose="02000000000000000000" pitchFamily="2" charset="0"/>
                <a:ea typeface="Roboto" panose="02000000000000000000" pitchFamily="2" charset="0"/>
                <a:cs typeface="Helvetica Neue" charset="0"/>
              </a:rPr>
              <a:t> </a:t>
            </a:r>
            <a:r>
              <a:rPr lang="es-ES_tradnl" sz="1800" b="1" i="1" dirty="0" err="1">
                <a:latin typeface="Roboto" panose="02000000000000000000" pitchFamily="2" charset="0"/>
                <a:ea typeface="Roboto" panose="02000000000000000000" pitchFamily="2" charset="0"/>
                <a:cs typeface="Helvetica Neue" charset="0"/>
              </a:rPr>
              <a:t>Education</a:t>
            </a:r>
            <a:r>
              <a:rPr lang="es-ES_tradnl" sz="1800" b="1" i="1" dirty="0">
                <a:latin typeface="Roboto" panose="02000000000000000000" pitchFamily="2" charset="0"/>
                <a:ea typeface="Roboto" panose="02000000000000000000" pitchFamily="2" charset="0"/>
                <a:cs typeface="Helvetica Neue" charset="0"/>
              </a:rPr>
              <a:t> Publishing</a:t>
            </a:r>
            <a:endParaRPr lang="es-ES_tradnl" sz="1800" dirty="0">
              <a:latin typeface="Roboto" panose="02000000000000000000" pitchFamily="2" charset="0"/>
              <a:ea typeface="Roboto" panose="02000000000000000000" pitchFamily="2" charset="0"/>
              <a:cs typeface="Helvetica Neue"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1289" y="668311"/>
            <a:ext cx="7772400" cy="828005"/>
          </a:xfrm>
        </p:spPr>
        <p:txBody>
          <a:bodyPr/>
          <a:lstStyle/>
          <a:p>
            <a:r>
              <a:rPr lang="es-ES_tradnl" dirty="0">
                <a:latin typeface="Roboto" panose="02000000000000000000" pitchFamily="2" charset="0"/>
                <a:ea typeface="Roboto" panose="02000000000000000000" pitchFamily="2" charset="0"/>
              </a:rPr>
              <a:t>Un enfoque alternativo: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35042061"/>
              </p:ext>
            </p:extLst>
          </p:nvPr>
        </p:nvGraphicFramePr>
        <p:xfrm>
          <a:off x="899457" y="2204864"/>
          <a:ext cx="7834063" cy="3156820"/>
        </p:xfrm>
        <a:graphic>
          <a:graphicData uri="http://schemas.openxmlformats.org/drawingml/2006/table">
            <a:tbl>
              <a:tblPr>
                <a:tableStyleId>{5940675A-B579-460E-94D1-54222C63F5DA}</a:tableStyleId>
              </a:tblPr>
              <a:tblGrid>
                <a:gridCol w="1055093">
                  <a:extLst>
                    <a:ext uri="{9D8B030D-6E8A-4147-A177-3AD203B41FA5}">
                      <a16:colId xmlns:a16="http://schemas.microsoft.com/office/drawing/2014/main" val="20000"/>
                    </a:ext>
                  </a:extLst>
                </a:gridCol>
                <a:gridCol w="1279300">
                  <a:extLst>
                    <a:ext uri="{9D8B030D-6E8A-4147-A177-3AD203B41FA5}">
                      <a16:colId xmlns:a16="http://schemas.microsoft.com/office/drawing/2014/main" val="20001"/>
                    </a:ext>
                  </a:extLst>
                </a:gridCol>
                <a:gridCol w="1582639">
                  <a:extLst>
                    <a:ext uri="{9D8B030D-6E8A-4147-A177-3AD203B41FA5}">
                      <a16:colId xmlns:a16="http://schemas.microsoft.com/office/drawing/2014/main" val="20002"/>
                    </a:ext>
                  </a:extLst>
                </a:gridCol>
                <a:gridCol w="1305677">
                  <a:extLst>
                    <a:ext uri="{9D8B030D-6E8A-4147-A177-3AD203B41FA5}">
                      <a16:colId xmlns:a16="http://schemas.microsoft.com/office/drawing/2014/main" val="20003"/>
                    </a:ext>
                  </a:extLst>
                </a:gridCol>
                <a:gridCol w="1305677">
                  <a:extLst>
                    <a:ext uri="{9D8B030D-6E8A-4147-A177-3AD203B41FA5}">
                      <a16:colId xmlns:a16="http://schemas.microsoft.com/office/drawing/2014/main" val="20004"/>
                    </a:ext>
                  </a:extLst>
                </a:gridCol>
                <a:gridCol w="1305677">
                  <a:extLst>
                    <a:ext uri="{9D8B030D-6E8A-4147-A177-3AD203B41FA5}">
                      <a16:colId xmlns:a16="http://schemas.microsoft.com/office/drawing/2014/main" val="20005"/>
                    </a:ext>
                  </a:extLst>
                </a:gridCol>
              </a:tblGrid>
              <a:tr h="789205">
                <a:tc gridSpan="4">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Modelos generalizados de valores extremos (generalizad extreme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value</a:t>
                      </a:r>
                      <a:r>
                        <a:rPr kumimoji="0" lang="es-ES_tradnl" sz="1400" u="none" strike="noStrike" cap="none" normalizeH="0" baseline="0" dirty="0">
                          <a:ln>
                            <a:noFill/>
                          </a:ln>
                          <a:effectLst/>
                          <a:latin typeface="Roboto" panose="02000000000000000000" pitchFamily="2" charset="0"/>
                          <a:ea typeface="Roboto" panose="02000000000000000000" pitchFamily="2" charset="0"/>
                        </a:rPr>
                        <a:t> </a:t>
                      </a:r>
                      <a:r>
                        <a:rPr kumimoji="0" lang="es-ES_tradnl" sz="1400" u="none" strike="noStrike" cap="none" normalizeH="0" baseline="0" dirty="0" err="1">
                          <a:ln>
                            <a:noFill/>
                          </a:ln>
                          <a:effectLst/>
                          <a:latin typeface="Roboto" panose="02000000000000000000" pitchFamily="2" charset="0"/>
                          <a:ea typeface="Roboto" panose="02000000000000000000" pitchFamily="2" charset="0"/>
                        </a:rPr>
                        <a:t>models</a:t>
                      </a:r>
                      <a:r>
                        <a:rPr kumimoji="0" lang="es-ES_tradnl" sz="1400" u="none" strike="noStrike" cap="none" normalizeH="0" baseline="0" dirty="0">
                          <a:ln>
                            <a:noFill/>
                          </a:ln>
                          <a:effectLst/>
                          <a:latin typeface="Roboto" panose="02000000000000000000" pitchFamily="2" charset="0"/>
                          <a:ea typeface="Roboto" panose="02000000000000000000" pitchFamily="2" charset="0"/>
                        </a:rPr>
                        <a:t>, GEV)</a:t>
                      </a:r>
                      <a:endParaRPr kumimoji="0" lang="es-ES_tradnl" sz="1400" b="1" i="0" u="none" strike="noStrike" cap="none" normalizeH="0" baseline="0" dirty="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Probit</a:t>
                      </a:r>
                      <a:endParaRPr kumimoji="0" lang="es-ES_tradnl" sz="1400" b="1" i="0" u="none" strike="noStrike" cap="none" normalizeH="0" baseline="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Logit Mixto</a:t>
                      </a:r>
                      <a:endParaRPr kumimoji="0" lang="es-ES_tradnl" sz="1400" b="1" i="0" u="none" strike="noStrike" cap="none" normalizeH="0" baseline="0">
                        <a:ln>
                          <a:noFill/>
                        </a:ln>
                        <a:solidFill>
                          <a:srgbClr val="FFFFFF"/>
                        </a:solidFill>
                        <a:effectLst/>
                        <a:latin typeface="Roboto" panose="02000000000000000000" pitchFamily="2" charset="0"/>
                        <a:ea typeface="Roboto" panose="02000000000000000000" pitchFamily="2" charset="0"/>
                      </a:endParaRPr>
                    </a:p>
                  </a:txBody>
                  <a:tcPr marL="68580" marR="68580" marT="0" marB="0" anchor="ctr" horzOverflow="overflow"/>
                </a:tc>
                <a:extLst>
                  <a:ext uri="{0D108BD9-81ED-4DB2-BD59-A6C34878D82A}">
                    <a16:rowId xmlns:a16="http://schemas.microsoft.com/office/drawing/2014/main" val="10000"/>
                  </a:ext>
                </a:extLst>
              </a:tr>
              <a:tr h="78920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Logit</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Logit anidado</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Nidos con intersecciones</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Distribución normal</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Distribución logística</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horzOverflow="overflow"/>
                </a:tc>
                <a:extLst>
                  <a:ext uri="{0D108BD9-81ED-4DB2-BD59-A6C34878D82A}">
                    <a16:rowId xmlns:a16="http://schemas.microsoft.com/office/drawing/2014/main" val="10001"/>
                  </a:ext>
                </a:extLst>
              </a:tr>
              <a:tr h="789205">
                <a:tc rowSpan="2"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Propiedad de independencia de las alternativas irrelevantes (</a:t>
                      </a:r>
                      <a:r>
                        <a:rPr kumimoji="0" lang="es-ES_tradnl" sz="1400" i="1" u="none" strike="noStrike" cap="none" normalizeH="0" baseline="0" dirty="0" err="1">
                          <a:ln>
                            <a:noFill/>
                          </a:ln>
                          <a:effectLst/>
                          <a:latin typeface="Roboto" panose="02000000000000000000" pitchFamily="2" charset="0"/>
                          <a:ea typeface="Roboto" panose="02000000000000000000" pitchFamily="2" charset="0"/>
                        </a:rPr>
                        <a:t>independence</a:t>
                      </a:r>
                      <a:r>
                        <a:rPr kumimoji="0" lang="es-ES_tradnl" sz="1400" i="1" u="none" strike="noStrike" cap="none" normalizeH="0" baseline="0" dirty="0">
                          <a:ln>
                            <a:noFill/>
                          </a:ln>
                          <a:effectLst/>
                          <a:latin typeface="Roboto" panose="02000000000000000000" pitchFamily="2" charset="0"/>
                          <a:ea typeface="Roboto" panose="02000000000000000000" pitchFamily="2" charset="0"/>
                        </a:rPr>
                        <a:t> </a:t>
                      </a:r>
                      <a:r>
                        <a:rPr kumimoji="0" lang="es-ES_tradnl" sz="1400" i="1" u="none" strike="noStrike" cap="none" normalizeH="0" baseline="0" dirty="0" err="1">
                          <a:ln>
                            <a:noFill/>
                          </a:ln>
                          <a:effectLst/>
                          <a:latin typeface="Roboto" panose="02000000000000000000" pitchFamily="2" charset="0"/>
                          <a:ea typeface="Roboto" panose="02000000000000000000" pitchFamily="2" charset="0"/>
                        </a:rPr>
                        <a:t>from</a:t>
                      </a:r>
                      <a:r>
                        <a:rPr kumimoji="0" lang="es-ES_tradnl" sz="1400" i="1" u="none" strike="noStrike" cap="none" normalizeH="0" baseline="0" dirty="0">
                          <a:ln>
                            <a:noFill/>
                          </a:ln>
                          <a:effectLst/>
                          <a:latin typeface="Roboto" panose="02000000000000000000" pitchFamily="2" charset="0"/>
                          <a:ea typeface="Roboto" panose="02000000000000000000" pitchFamily="2" charset="0"/>
                        </a:rPr>
                        <a:t> irrelevante </a:t>
                      </a:r>
                      <a:r>
                        <a:rPr kumimoji="0" lang="es-ES_tradnl" sz="1400" i="1" u="none" strike="noStrike" cap="none" normalizeH="0" baseline="0" dirty="0" err="1">
                          <a:ln>
                            <a:noFill/>
                          </a:ln>
                          <a:effectLst/>
                          <a:latin typeface="Roboto" panose="02000000000000000000" pitchFamily="2" charset="0"/>
                          <a:ea typeface="Roboto" panose="02000000000000000000" pitchFamily="2" charset="0"/>
                        </a:rPr>
                        <a:t>alternatives</a:t>
                      </a:r>
                      <a:r>
                        <a:rPr kumimoji="0" lang="es-ES_tradnl" sz="1400" u="none" strike="noStrike" cap="none" normalizeH="0" baseline="0" dirty="0">
                          <a:ln>
                            <a:noFill/>
                          </a:ln>
                          <a:effectLst/>
                          <a:latin typeface="Roboto" panose="02000000000000000000" pitchFamily="2" charset="0"/>
                          <a:ea typeface="Roboto" panose="02000000000000000000" pitchFamily="2" charset="0"/>
                        </a:rPr>
                        <a:t>, IIA). Válida dentro de cada nido.</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rowSpan="2" hMerge="1">
                  <a:txBody>
                    <a:bodyPr/>
                    <a:lstStyle/>
                    <a:p>
                      <a:endParaRPr lang="es-E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400" u="none" strike="noStrike" cap="none" normalizeH="0" baseline="0">
                          <a:ln>
                            <a:noFill/>
                          </a:ln>
                          <a:effectLst/>
                          <a:latin typeface="Roboto" panose="02000000000000000000" pitchFamily="2" charset="0"/>
                          <a:ea typeface="Roboto" panose="02000000000000000000" pitchFamily="2" charset="0"/>
                        </a:rPr>
                        <a:t>Paired combinatorial logit</a:t>
                      </a:r>
                      <a:r>
                        <a:rPr kumimoji="0" lang="es-ES_tradnl" sz="1400" u="none" strike="noStrike" cap="none" normalizeH="0" baseline="0">
                          <a:ln>
                            <a:noFill/>
                          </a:ln>
                          <a:effectLst/>
                          <a:latin typeface="Roboto" panose="02000000000000000000" pitchFamily="2" charset="0"/>
                          <a:ea typeface="Roboto" panose="02000000000000000000" pitchFamily="2" charset="0"/>
                        </a:rPr>
                        <a:t> (PCL)</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400" u="none" strike="noStrike" cap="none" normalizeH="0" baseline="0" dirty="0">
                          <a:ln>
                            <a:noFill/>
                          </a:ln>
                          <a:effectLst/>
                          <a:latin typeface="Roboto" panose="02000000000000000000" pitchFamily="2" charset="0"/>
                          <a:ea typeface="Roboto" panose="02000000000000000000" pitchFamily="2" charset="0"/>
                        </a:rPr>
                        <a:t>Generalized Nested </a:t>
                      </a:r>
                      <a:r>
                        <a:rPr kumimoji="0" lang="en-GB" sz="1400" u="none" strike="noStrike" cap="none" normalizeH="0" baseline="0" dirty="0" err="1">
                          <a:ln>
                            <a:noFill/>
                          </a:ln>
                          <a:effectLst/>
                          <a:latin typeface="Roboto" panose="02000000000000000000" pitchFamily="2" charset="0"/>
                          <a:ea typeface="Roboto" panose="02000000000000000000" pitchFamily="2" charset="0"/>
                        </a:rPr>
                        <a:t>Logit</a:t>
                      </a:r>
                      <a:r>
                        <a:rPr kumimoji="0" lang="es-ES_tradnl" sz="1400" u="none" strike="noStrike" cap="none" normalizeH="0" baseline="0" dirty="0">
                          <a:ln>
                            <a:noFill/>
                          </a:ln>
                          <a:effectLst/>
                          <a:latin typeface="Roboto" panose="02000000000000000000" pitchFamily="2" charset="0"/>
                          <a:ea typeface="Roboto" panose="02000000000000000000" pitchFamily="2" charset="0"/>
                        </a:rPr>
                        <a:t> (GNL)</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Patrones de sustitución mucho más flexibles</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2"/>
                  </a:ext>
                </a:extLst>
              </a:tr>
              <a:tr h="789205">
                <a:tc gridSpan="2" vMerge="1">
                  <a:txBody>
                    <a:bodyPr/>
                    <a:lstStyle/>
                    <a:p>
                      <a:endParaRPr lang="es-ES"/>
                    </a:p>
                  </a:txBody>
                  <a:tcPr/>
                </a:tc>
                <a:tc hMerge="1" vMerge="1">
                  <a:txBody>
                    <a:bodyPr/>
                    <a:lstStyle/>
                    <a:p>
                      <a:endParaRPr lang="es-ES"/>
                    </a:p>
                  </a:txBody>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a:ln>
                            <a:noFill/>
                          </a:ln>
                          <a:effectLst/>
                          <a:latin typeface="Roboto" panose="02000000000000000000" pitchFamily="2" charset="0"/>
                          <a:ea typeface="Roboto" panose="02000000000000000000" pitchFamily="2" charset="0"/>
                        </a:rPr>
                        <a:t>Patrones de sustitución algo más complejos</a:t>
                      </a:r>
                      <a:endParaRPr kumimoji="0" lang="es-ES_tradnl" sz="1400" b="0" i="0" u="none" strike="noStrike" cap="none" normalizeH="0" baseline="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_tradnl" sz="1400" u="none" strike="noStrike" cap="none" normalizeH="0" baseline="0" dirty="0">
                          <a:ln>
                            <a:noFill/>
                          </a:ln>
                          <a:effectLst/>
                          <a:latin typeface="Roboto" panose="02000000000000000000" pitchFamily="2" charset="0"/>
                          <a:ea typeface="Roboto" panose="02000000000000000000" pitchFamily="2" charset="0"/>
                        </a:rPr>
                        <a:t>Estimación de las probabilidades por simulación</a:t>
                      </a:r>
                      <a:endParaRPr kumimoji="0" lang="es-ES_tradnl" sz="1400" b="0" i="0" u="none" strike="noStrike" cap="none" normalizeH="0" baseline="0" dirty="0">
                        <a:ln>
                          <a:noFill/>
                        </a:ln>
                        <a:solidFill>
                          <a:srgbClr val="000000"/>
                        </a:solidFill>
                        <a:effectLst/>
                        <a:latin typeface="Roboto" panose="02000000000000000000" pitchFamily="2" charset="0"/>
                        <a:ea typeface="Roboto" panose="02000000000000000000" pitchFamily="2" charset="0"/>
                      </a:endParaRPr>
                    </a:p>
                  </a:txBody>
                  <a:tcPr marL="68580" marR="68580" marT="0" marB="0" anchor="ctr" horzOverflow="overflow"/>
                </a:tc>
                <a:tc hMerge="1">
                  <a:txBody>
                    <a:bodyPr/>
                    <a:lstStyle/>
                    <a:p>
                      <a:endParaRPr lang="es-ES"/>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Metro.thmx</Template>
  <TotalTime>134</TotalTime>
  <Words>1767</Words>
  <Application>Microsoft Macintosh PowerPoint</Application>
  <PresentationFormat>Presentación en pantalla (4:3)</PresentationFormat>
  <Paragraphs>143</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Consolas</vt:lpstr>
      <vt:lpstr>Corbel</vt:lpstr>
      <vt:lpstr>Roboto</vt:lpstr>
      <vt:lpstr>Wingdings</vt:lpstr>
      <vt:lpstr>Wingdings 2</vt:lpstr>
      <vt:lpstr>Wingdings 3</vt:lpstr>
      <vt:lpstr>Metro</vt:lpstr>
      <vt:lpstr>Microeconometría</vt:lpstr>
      <vt:lpstr>Planteamiento básico:</vt:lpstr>
      <vt:lpstr>Problemas:</vt:lpstr>
      <vt:lpstr>Presentación de PowerPoint</vt:lpstr>
      <vt:lpstr>Planteamiento básico:</vt:lpstr>
      <vt:lpstr>Una ordenación típica:</vt:lpstr>
      <vt:lpstr>Presentación de PowerPoint</vt:lpstr>
      <vt:lpstr>Bibliografía complementaria:</vt:lpstr>
      <vt:lpstr>Un enfoque alternativo:</vt:lpstr>
      <vt:lpstr>Modelos de elección basados en la comparación de utilidades: </vt:lpstr>
      <vt:lpstr>Limitaciones del Logit I</vt:lpstr>
      <vt:lpstr>Presentación de PowerPoint</vt:lpstr>
      <vt:lpstr>Presentación de PowerPoint</vt:lpstr>
      <vt:lpstr>Un ejemplo de fallo del Logit:</vt:lpstr>
      <vt:lpstr>Familia GEV I</vt:lpstr>
      <vt:lpstr>Presentación de PowerPoint</vt:lpstr>
      <vt:lpstr>Presentación de PowerPoint</vt:lpstr>
      <vt:lpstr>Relaciones entre modelos:</vt:lpstr>
      <vt:lpstr>Bibliografía:</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Microeconometría</dc:title>
  <dc:creator>R OG</dc:creator>
  <cp:lastModifiedBy>RUBEN OSUNA GUERRERO</cp:lastModifiedBy>
  <cp:revision>18</cp:revision>
  <dcterms:created xsi:type="dcterms:W3CDTF">2008-12-09T15:38:07Z</dcterms:created>
  <dcterms:modified xsi:type="dcterms:W3CDTF">2023-02-19T14:00:44Z</dcterms:modified>
</cp:coreProperties>
</file>