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4f4ea330b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4f4ea330b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16607bf3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16607bf3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16607bf3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16607bf3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16607bf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16607bf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ad5c295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ad5c295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d5c295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d5c295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ad5c295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ad5c295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ad5c295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ad5c295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16607bf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16607bf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16607bf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16607bf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16607bf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16607bf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16607bf3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16607bf3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22675" y="477575"/>
            <a:ext cx="87024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🌮Análisis de Ventas y Experiencia del Cliente en la Industria Gastronómica</a:t>
            </a:r>
            <a:endParaRPr b="1" sz="3700"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428450" y="2954025"/>
            <a:ext cx="3238800" cy="10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9"/>
              <a:buChar char="❏"/>
            </a:pPr>
            <a:r>
              <a:rPr lang="es-419" sz="1428">
                <a:solidFill>
                  <a:srgbClr val="000000"/>
                </a:solidFill>
              </a:rPr>
              <a:t>Trabajo </a:t>
            </a:r>
            <a:r>
              <a:rPr lang="es-419" sz="1428">
                <a:solidFill>
                  <a:srgbClr val="000000"/>
                </a:solidFill>
              </a:rPr>
              <a:t>Práctico</a:t>
            </a:r>
            <a:endParaRPr sz="1428">
              <a:solidFill>
                <a:srgbClr val="000000"/>
              </a:solidFill>
            </a:endParaRPr>
          </a:p>
          <a:p>
            <a:pPr indent="-319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9"/>
              <a:buChar char="❏"/>
            </a:pPr>
            <a:r>
              <a:rPr lang="es-419" sz="1428">
                <a:solidFill>
                  <a:srgbClr val="000000"/>
                </a:solidFill>
              </a:rPr>
              <a:t>Data Science II</a:t>
            </a:r>
            <a:endParaRPr sz="1428">
              <a:solidFill>
                <a:srgbClr val="000000"/>
              </a:solidFill>
            </a:endParaRPr>
          </a:p>
          <a:p>
            <a:pPr indent="-319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9"/>
              <a:buChar char="❏"/>
            </a:pPr>
            <a:r>
              <a:rPr lang="es-419" sz="1428">
                <a:solidFill>
                  <a:srgbClr val="000000"/>
                </a:solidFill>
              </a:rPr>
              <a:t>Ivan Rodriguez Goyena</a:t>
            </a:r>
            <a:endParaRPr sz="1428">
              <a:solidFill>
                <a:srgbClr val="000000"/>
              </a:solidFill>
            </a:endParaRPr>
          </a:p>
          <a:p>
            <a:pPr indent="-3193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9"/>
              <a:buChar char="❏"/>
            </a:pPr>
            <a:r>
              <a:rPr lang="es-419" sz="1428">
                <a:solidFill>
                  <a:srgbClr val="000000"/>
                </a:solidFill>
              </a:rPr>
              <a:t>Coder House - Septiembre 2025</a:t>
            </a:r>
            <a:endParaRPr sz="1428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71920" y="228619"/>
            <a:ext cx="3723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🌦️ Impacto del clima en pedidos y propinas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236875" y="572000"/>
            <a:ext cx="4059000" cy="19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Preguntas:</a:t>
            </a:r>
            <a:endParaRPr b="1" sz="1400">
              <a:solidFill>
                <a:srgbClr val="000000"/>
              </a:solidFill>
            </a:endParaRPr>
          </a:p>
          <a:p>
            <a:pPr indent="-297497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-419" sz="1400">
                <a:solidFill>
                  <a:srgbClr val="000000"/>
                </a:solidFill>
              </a:rPr>
              <a:t>¿La lluvia impacta en la cantidad de pedidos y propinas?</a:t>
            </a:r>
            <a:br>
              <a:rPr lang="es-419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29749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-419" sz="1400">
                <a:solidFill>
                  <a:srgbClr val="000000"/>
                </a:solidFill>
              </a:rPr>
              <a:t>¿La temperatura se relaciona con el ticket promedio?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400">
                <a:solidFill>
                  <a:srgbClr val="000000"/>
                </a:solidFill>
              </a:rPr>
              <a:t>Hipótesis: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📌</a:t>
            </a:r>
            <a:r>
              <a:rPr lang="es-419" sz="1400">
                <a:solidFill>
                  <a:srgbClr val="000000"/>
                </a:solidFill>
              </a:rPr>
              <a:t> En días lluviosos se realizan más pedidos a domicilio.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</a:rPr>
              <a:t>📌</a:t>
            </a:r>
            <a:r>
              <a:rPr lang="es-419" sz="1400">
                <a:solidFill>
                  <a:srgbClr val="000000"/>
                </a:solidFill>
              </a:rPr>
              <a:t> Temperaturas bajas impulsan pedidos más grandes.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475" y="2625875"/>
            <a:ext cx="4237250" cy="2304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475" y="228625"/>
            <a:ext cx="4237249" cy="242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22"/>
          <p:cNvSpPr txBox="1"/>
          <p:nvPr/>
        </p:nvSpPr>
        <p:spPr>
          <a:xfrm>
            <a:off x="171925" y="2494400"/>
            <a:ext cx="44703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📍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 Insights </a:t>
            </a:r>
            <a:endParaRPr b="1"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🌧️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Pedidos: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los días lluviosos registran menos pedidos que los días sin lluvia.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💰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Propinas: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con lluvia, las propinas promedio son más altas (compensación hacia repartidores).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🎯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Oportunidad: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promociones especiales en días lluviosos pueden estimular la demanda.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🌡️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Temperatura: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a mayor temperatura, mayor ticket promedio.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📈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Consumo estacional: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los días cálidos impulsan pedidos de mayor valor.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🛒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Estrategia: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reforzar campañas en temporadas de calor para maximizar ingresos.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171925" y="2624925"/>
            <a:ext cx="474090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📍 Insights </a:t>
            </a:r>
            <a:endParaRPr b="1"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🏙️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Facturación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: Chicago, San Antonio y Los Angeles lideran en volumen de ventas, mientras que New York no destaca tanto en relación a su tamaño.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💵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Margen promedio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: el margen se mantiene estable entre ciudades, lo que refleja consistencia en la estrategia de precios y costos.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🚚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Eficiencia logística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: grandes urbes como New York y Houston presentan menores velocidades de entrega debido al tráfico; en cambio, Phoenix y San Antonio destacan con mayor eficiencia.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🎯 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Hallazgo estratégico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: las ciudades con más facturación no siempre tienen mejores márgenes ni eficiencia logística → oportunidad para optimizar operaciones en zonas críticas.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171920" y="228619"/>
            <a:ext cx="3723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🌍 Análisis Espacial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236875" y="507050"/>
            <a:ext cx="4405500" cy="21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Preguntas: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ciudades concentran mayor facturación y margen</a:t>
            </a:r>
            <a:r>
              <a:rPr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¿Existen diferencias en la eficiencia logística (velocidad de entrega) entre ciudades?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Hipótesis:</a:t>
            </a:r>
            <a:endParaRPr b="1"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rgbClr val="000000"/>
                </a:solidFill>
              </a:rPr>
              <a:t>📌</a:t>
            </a:r>
            <a:r>
              <a:rPr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Facturación y margen:</a:t>
            </a:r>
            <a:r>
              <a:rPr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grandes urbes concentran la mayor parte de ingresos y ganancias.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rgbClr val="000000"/>
                </a:solidFill>
              </a:rPr>
              <a:t>📌</a:t>
            </a:r>
            <a:r>
              <a:rPr b="1"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Eficiencia logística:</a:t>
            </a:r>
            <a:r>
              <a:rPr lang="es-419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ciudades con mayor tráfico muestran menor velocidad de entrega promedio.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9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25" y="217350"/>
            <a:ext cx="4077625" cy="2402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025" y="2619575"/>
            <a:ext cx="4077625" cy="2294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797500" y="336875"/>
            <a:ext cx="26865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es-419" sz="15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🏁 Conclusiones finales</a:t>
            </a:r>
            <a:endParaRPr b="1" sz="15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258525" y="850525"/>
            <a:ext cx="3885900" cy="4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Ventas y márgenes</a:t>
            </a: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identificaron diferencias claras entre tipos de tacos y ciudades, con productos y locaciones que concentran mayor facturación y rentabilidad.</a:t>
            </a:r>
            <a:b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⏰ </a:t>
            </a:r>
            <a:r>
              <a:rPr b="1"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Patrones temporales</a:t>
            </a: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consumo se concentra en horarios nocturnos y fines de semana, con picos en ciertas semanas del año.</a:t>
            </a:r>
            <a:endParaRPr sz="27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🌦️ </a:t>
            </a:r>
            <a:r>
              <a:rPr b="1"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Factores externos</a:t>
            </a: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clima impacta en la demanda y en el comportamiento de los clientes (menos pedidos con lluvia, pero mayores propinas).</a:t>
            </a:r>
            <a:endParaRPr sz="27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🌍 </a:t>
            </a:r>
            <a:r>
              <a:rPr b="1"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espacial</a:t>
            </a: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existen diferencias notorias entre ciudades, no solo en volumen de ventas, sino también en eficiencia logística.</a:t>
            </a:r>
            <a:endParaRPr sz="27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b="1"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Oportunidades</a:t>
            </a:r>
            <a:r>
              <a:rPr lang="es-419" sz="27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abren líneas claras para promociones en días lluviosos, optimización logística en urbes congestionadas y estrategias diferenciadas según franjas horarias y temporada.</a:t>
            </a:r>
            <a:endParaRPr sz="272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4349925" y="386700"/>
            <a:ext cx="46002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000"/>
              <a:t>🤖 </a:t>
            </a:r>
            <a:r>
              <a:rPr b="1" lang="es-419" sz="1000"/>
              <a:t>Transición hacia Machine Learning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000"/>
              <a:buChar char="●"/>
            </a:pPr>
            <a:r>
              <a:rPr lang="es-419" sz="1000"/>
              <a:t>Con las variables analizadas (ventas, clima, temporalidad, ubicación, márgenes) se cuenta con una </a:t>
            </a:r>
            <a:r>
              <a:rPr b="1" lang="es-419" sz="1000"/>
              <a:t>base sólida para entrenar modelos predictivos</a:t>
            </a:r>
            <a:r>
              <a:rPr lang="es-419" sz="1000"/>
              <a:t>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-419" sz="1000"/>
              <a:t>Posibles aplicaciones: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000"/>
              <a:t>🔮 </a:t>
            </a:r>
            <a:r>
              <a:rPr b="1" lang="es-419" sz="1000"/>
              <a:t>Predicción de demanda</a:t>
            </a:r>
            <a:r>
              <a:rPr lang="es-419" sz="1000"/>
              <a:t> por día, franja horaria o ciudad.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000"/>
              <a:t>💰 </a:t>
            </a:r>
            <a:r>
              <a:rPr b="1" lang="es-419" sz="1000"/>
              <a:t>Optimización de precios dinámicos</a:t>
            </a:r>
            <a:r>
              <a:rPr lang="es-419" sz="1000"/>
              <a:t> según tipo de taco y margen.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000"/>
              <a:t>🚚 </a:t>
            </a:r>
            <a:r>
              <a:rPr b="1" lang="es-419" sz="1000"/>
              <a:t>Estimación de tiempos de entrega</a:t>
            </a:r>
            <a:r>
              <a:rPr lang="es-419" sz="1000"/>
              <a:t> para mejorar la experiencia del cliente.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000"/>
              <a:t>📈 </a:t>
            </a:r>
            <a:r>
              <a:rPr b="1" lang="es-419" sz="1000"/>
              <a:t>Segmentación de clientes</a:t>
            </a:r>
            <a:r>
              <a:rPr lang="es-419" sz="1000"/>
              <a:t> para campañas de marketing más efectivas.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000"/>
              <a:t>🎯 </a:t>
            </a:r>
            <a:r>
              <a:rPr b="1" lang="es-419" sz="1000"/>
              <a:t>Entrega final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sz="1000"/>
              <a:t>Se aplicarán </a:t>
            </a:r>
            <a:r>
              <a:rPr b="1" lang="es-419" sz="1000"/>
              <a:t>técnicas de Machine Learning supervisado</a:t>
            </a:r>
            <a:r>
              <a:rPr lang="es-419" sz="1000"/>
              <a:t> (regresión y clasificación).</a:t>
            </a:r>
            <a:br>
              <a:rPr lang="es-419" sz="1000"/>
            </a:br>
            <a:r>
              <a:rPr lang="es-419" sz="1000"/>
              <a:t>El objetivo será </a:t>
            </a:r>
            <a:r>
              <a:rPr b="1" lang="es-419" sz="1000"/>
              <a:t>validar con métricas de rendimiento</a:t>
            </a:r>
            <a:r>
              <a:rPr lang="es-419" sz="1000"/>
              <a:t> qué modelo predice mejor la variable objetivo (ej. ticket promedio, margen o probabilidad de compra).</a:t>
            </a:r>
            <a:br>
              <a:rPr lang="es-419" sz="1000"/>
            </a:br>
            <a:r>
              <a:rPr lang="es-419" sz="1000"/>
              <a:t>Esto permitirá </a:t>
            </a:r>
            <a:r>
              <a:rPr b="1" lang="es-419" sz="1000"/>
              <a:t>convertir los hallazgos exploratorios en herramientas predictivas</a:t>
            </a:r>
            <a:r>
              <a:rPr lang="es-419" sz="1000"/>
              <a:t> de valor estratégico.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90200" y="218650"/>
            <a:ext cx="8615700" cy="4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Abstracto</a:t>
            </a:r>
            <a:b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proyecto analiza las </a:t>
            </a:r>
            <a: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ventas</a:t>
            </a: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experiencia del cliente</a:t>
            </a: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un negocio gastronómico ficticio de tacos.</a:t>
            </a:r>
            <a:b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utilizaron datos históricos de pedidos (2024–2025), enriquecidos con información climática mediante una API pública, lo que permitió explorar cómo influyen factores externos en el consumo.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🚀 Motivación</a:t>
            </a:r>
            <a:b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motivación principal es comprender los </a:t>
            </a:r>
            <a: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patrones de consumo</a:t>
            </a: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el rol del clima en la demanda y la rentabilidad de cada producto, con el fin de </a:t>
            </a:r>
            <a: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detectar oportunidades de mejora</a:t>
            </a: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precios, promociones y logística.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Preguntas guías: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❏"/>
            </a:pP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factores explican mejor el precio y la propina?</a:t>
            </a:r>
            <a:b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❏"/>
            </a:pP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ubicaciones y franjas horarias concentran mayor demanda?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Audiencia</a:t>
            </a:r>
            <a:b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resultados están dirigidos a: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❏"/>
            </a:pP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Responsables de negocio y marketing.</a:t>
            </a:r>
            <a:b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❏"/>
            </a:pP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Áreas de logística y operaciones.</a:t>
            </a:r>
            <a:b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❏"/>
            </a:pP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Equipos de datos que deseen replicar un caso práctico de análisis aplicado.</a:t>
            </a:r>
            <a:b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❏"/>
            </a:pP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Inversores o stakeholders interesados en la </a:t>
            </a:r>
            <a:r>
              <a:rPr b="1"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rentabilidad y crecimiento</a:t>
            </a:r>
            <a:r>
              <a:rPr lang="es-419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negocio.</a:t>
            </a:r>
            <a:endParaRPr sz="140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149500" y="285750"/>
            <a:ext cx="36369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3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📦 Carga de Datos y Metadata</a:t>
            </a:r>
            <a:endParaRPr b="1" sz="3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3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 principal: Dataset histórico de ventas de tacos (2024–2025).</a:t>
            </a:r>
            <a:endParaRPr b="1" sz="3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3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Enriquecimiento: </a:t>
            </a:r>
            <a:r>
              <a:rPr lang="es-419" sz="3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Integración con datos climáticos (temperatura, precipitación, códigos de clima) obtenidos desde una API pública (detallado en Transformaciones).</a:t>
            </a:r>
            <a:br>
              <a:rPr b="1" lang="es-419" sz="3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05" y="2307650"/>
            <a:ext cx="8735101" cy="26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/>
        </p:nvSpPr>
        <p:spPr>
          <a:xfrm>
            <a:off x="3786400" y="240300"/>
            <a:ext cx="5195700" cy="19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b="1" lang="es-419" sz="1000"/>
              <a:t>Estructura de la base de datos (original):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b="1" lang="es-419" sz="1000"/>
              <a:t>🔢 Filas y columnas: (1.000, 13).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b="1" lang="es-419" sz="1000"/>
              <a:t>📋 Tipos de datos: combinación de variables numéricas (int64, float64), categóricas (object) y booleanas (bool).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b="1" lang="es-419" sz="1000"/>
              <a:t>Variables clave iniciales: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b="1" lang="es-419" sz="1000"/>
              <a:t>🧾 Transaccionales → Order ID, restaurante, ciudad, fecha/hora, tamaño y tipo de taco.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b="1" lang="es-419" sz="1000"/>
              <a:t>💵 Económicas → precio y propina.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b="1" lang="es-419" sz="1000"/>
              <a:t>🚚 Logísticas → distancia y duración de entrega.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➔"/>
            </a:pPr>
            <a:r>
              <a:rPr b="1" lang="es-419" sz="1000"/>
              <a:t>📅 Contextuales → indicador de fin de semana (Weekend Order).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246900" y="272775"/>
            <a:ext cx="6840600" cy="3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2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🔧 Transformaciones de Datos</a:t>
            </a:r>
            <a:endParaRPr b="1" sz="2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preparar el dataset crudo para análisis avanzados y visualizaciones.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Pasos principales: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⏳ Conversión de fechas → creación de variables de </a:t>
            </a:r>
            <a:r>
              <a:rPr b="1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año, mes, día, semana, hora y momento del día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💰 Cálculo del </a:t>
            </a:r>
            <a:r>
              <a:rPr b="1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margen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diferencia entre precio de venta y precio de costo.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🌦️ Enriquecimiento con </a:t>
            </a:r>
            <a:r>
              <a:rPr b="1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de clima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temperatura, precipitación y condición de lluvia.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🧾 Creación de categorías: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419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Categoría Propina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clasificación de propinas.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419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Margen Tipo Realista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márgenes ajustados por tipo de taco.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🚚 Métricas logísticas: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Velocidad de entrega (km/min).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 por kilómetro.</a:t>
            </a:r>
            <a:b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b="1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final: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dataset expandido con </a:t>
            </a:r>
            <a:r>
              <a:rPr b="1"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 variables</a:t>
            </a:r>
            <a:r>
              <a:rPr lang="es-419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(ventas, clima, márgenes, tiempos y categorías) listo para el análisis exploratorio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65" y="3844200"/>
            <a:ext cx="1824625" cy="8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7100" y="542925"/>
            <a:ext cx="1495425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3007000" y="3898775"/>
            <a:ext cx="39129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/>
              <a:t>💡 </a:t>
            </a:r>
            <a:r>
              <a:rPr i="1" lang="es-419" sz="1100"/>
              <a:t>“Gracias a estas nuevas variables fue posible analizar patrones de consumo, impacto del clima y diferencias de rentabilidad, que no eran visibles en el dataset original.”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203600" y="197000"/>
            <a:ext cx="46002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800"/>
              <a:t>❓ Preguntas e Hipótesis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800"/>
              <a:t>💰 1. Negocio (ventas y rentabilidad)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¿Cuál es el </a:t>
            </a:r>
            <a:r>
              <a:rPr b="1" lang="es-419" sz="800"/>
              <a:t>margen promedio</a:t>
            </a:r>
            <a:r>
              <a:rPr lang="es-419" sz="800"/>
              <a:t> de cada tipo de taco?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los tacos de pescado y carne vacuna generan mayor margen.</a:t>
            </a:r>
            <a:br>
              <a:rPr lang="es-419" sz="800"/>
            </a:b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¿El </a:t>
            </a:r>
            <a:r>
              <a:rPr b="1" lang="es-419" sz="800"/>
              <a:t>gasto promedio</a:t>
            </a:r>
            <a:r>
              <a:rPr lang="es-419" sz="800"/>
              <a:t> es más alto en fines de semana?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los clientes gastan más los fines de semana.</a:t>
            </a:r>
            <a:br>
              <a:rPr lang="es-419" sz="800"/>
            </a:b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¿Cómo varía la </a:t>
            </a:r>
            <a:r>
              <a:rPr b="1" lang="es-419" sz="800"/>
              <a:t>diferencia entre precio de venta y costo</a:t>
            </a:r>
            <a:r>
              <a:rPr lang="es-419" sz="800"/>
              <a:t>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el margen varía entre tipos de taco y afecta estrategias de precios.</a:t>
            </a:r>
            <a:br>
              <a:rPr lang="es-419" sz="800"/>
            </a:b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800"/>
              <a:t>💡 2. Propinas y experiencia del cliente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¿El </a:t>
            </a:r>
            <a:r>
              <a:rPr b="1" lang="es-419" sz="800"/>
              <a:t>tiempo de entrega</a:t>
            </a:r>
            <a:r>
              <a:rPr lang="es-419" sz="800"/>
              <a:t> influye en la propina?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entregas más rápidas generan mayores propinas.</a:t>
            </a:r>
            <a:br>
              <a:rPr lang="es-419" sz="800"/>
            </a:b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¿Existen </a:t>
            </a:r>
            <a:r>
              <a:rPr b="1" lang="es-419" sz="800"/>
              <a:t>ciudades</a:t>
            </a:r>
            <a:r>
              <a:rPr lang="es-419" sz="800"/>
              <a:t> con propinas más altas?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grandes ciudades (NY, LA) concentran mayores propinas.</a:t>
            </a:r>
            <a:br>
              <a:rPr lang="es-419" sz="800"/>
            </a:b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800"/>
              <a:t>⏰ 3. Patrones temporales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¿Qué </a:t>
            </a:r>
            <a:r>
              <a:rPr b="1" lang="es-419" sz="800"/>
              <a:t>franjas horarias</a:t>
            </a:r>
            <a:r>
              <a:rPr lang="es-419" sz="800"/>
              <a:t> concentran más pedidos?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la noche (18–23h) es el horario pico.</a:t>
            </a:r>
            <a:br>
              <a:rPr lang="es-419" sz="800"/>
            </a:b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¿Existen </a:t>
            </a:r>
            <a:r>
              <a:rPr b="1" lang="es-419" sz="800"/>
              <a:t>picos de ventas</a:t>
            </a:r>
            <a:r>
              <a:rPr lang="es-419" sz="800"/>
              <a:t> en ciertas semanas o meses?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las ventas aumentan en verano y en fin de año.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717150" y="240300"/>
            <a:ext cx="40263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800"/>
              <a:t>🌦️ 4. API de Clima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¿La </a:t>
            </a:r>
            <a:r>
              <a:rPr b="1" lang="es-419" sz="800"/>
              <a:t>lluvia</a:t>
            </a:r>
            <a:r>
              <a:rPr lang="es-419" sz="800"/>
              <a:t> impacta en la cantidad de pedidos y propinas?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en días lluviosos aumentan los pedidos y propinas.</a:t>
            </a:r>
            <a:br>
              <a:rPr lang="es-419" sz="800"/>
            </a:b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¿La </a:t>
            </a:r>
            <a:r>
              <a:rPr b="1" lang="es-419" sz="800"/>
              <a:t>temperatura</a:t>
            </a:r>
            <a:r>
              <a:rPr lang="es-419" sz="800"/>
              <a:t> influye en el ticket promedio?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temperaturas bajas impulsan pedidos más grandes.</a:t>
            </a:r>
            <a:br>
              <a:rPr lang="es-419" sz="800"/>
            </a:b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800"/>
              <a:t>📍 5. Análisis Espacial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¿Qué </a:t>
            </a:r>
            <a:r>
              <a:rPr b="1" lang="es-419" sz="800"/>
              <a:t>ciudades concentran mayor facturación y margen</a:t>
            </a:r>
            <a:r>
              <a:rPr lang="es-419" sz="800"/>
              <a:t>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las grandes urbes generan más ingresos y ganancias.</a:t>
            </a:r>
            <a:br>
              <a:rPr lang="es-419" sz="800"/>
            </a:b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-419" sz="800"/>
              <a:t>¿Existen diferencias en la </a:t>
            </a:r>
            <a:r>
              <a:rPr b="1" lang="es-419" sz="800"/>
              <a:t>velocidad de entrega</a:t>
            </a:r>
            <a:r>
              <a:rPr lang="es-419" sz="800"/>
              <a:t> entre ciudades?</a:t>
            </a:r>
            <a:br>
              <a:rPr lang="es-419" sz="800"/>
            </a:br>
            <a:r>
              <a:rPr lang="es-419" sz="800"/>
              <a:t> </a:t>
            </a:r>
            <a:r>
              <a:rPr i="1" lang="es-419" sz="800"/>
              <a:t>Hipótesis</a:t>
            </a:r>
            <a:r>
              <a:rPr lang="es-419" sz="800"/>
              <a:t>: ciudades con más tráfico muestran entregas más lentas.</a:t>
            </a:r>
            <a:endParaRPr sz="8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72000" y="4017900"/>
            <a:ext cx="4301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</a:rPr>
              <a:t>"Estas preguntas guían el análisis exploratorio, permitiendo validar hipótesis clave sobre consumo, rentabilidad y eficiencia operativa."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25267" y="239463"/>
            <a:ext cx="69705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Análisis Exploratorio de Datos (EDA)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“Primer vistazo a los patrones de consumo y comportamiento de los pedidos.”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0" y="1160326"/>
            <a:ext cx="4301525" cy="1757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6775"/>
            <a:ext cx="4377300" cy="1757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450" y="3281800"/>
            <a:ext cx="4301525" cy="1616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284926"/>
            <a:ext cx="4377300" cy="1616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18"/>
          <p:cNvSpPr txBox="1"/>
          <p:nvPr/>
        </p:nvSpPr>
        <p:spPr>
          <a:xfrm>
            <a:off x="214450" y="799700"/>
            <a:ext cx="4301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latin typeface="Calibri"/>
                <a:ea typeface="Calibri"/>
                <a:cs typeface="Calibri"/>
                <a:sym typeface="Calibri"/>
              </a:rPr>
              <a:t>👉 Muestra cómo varía la rentabilidad según el tipo de producto; el Fish Taco tiene el margen más alto.</a:t>
            </a:r>
            <a:br>
              <a:rPr b="1" lang="es-419" sz="800">
                <a:latin typeface="Calibri"/>
                <a:ea typeface="Calibri"/>
                <a:cs typeface="Calibri"/>
                <a:sym typeface="Calibri"/>
              </a:rPr>
            </a:b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537375" y="799700"/>
            <a:ext cx="43773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latin typeface="Calibri"/>
                <a:ea typeface="Calibri"/>
                <a:cs typeface="Calibri"/>
                <a:sym typeface="Calibri"/>
              </a:rPr>
              <a:t>👉 Expone los horarios de mayor actividad, destacando mayor volumen en la noche y la tarde.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25275" y="2913800"/>
            <a:ext cx="43014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800">
                <a:latin typeface="Calibri"/>
                <a:ea typeface="Calibri"/>
                <a:cs typeface="Calibri"/>
                <a:sym typeface="Calibri"/>
              </a:rPr>
              <a:t>👉 Permite visualizar fluctuaciones a lo largo del año, con picos en verano y fin de año.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4544875" y="2859675"/>
            <a:ext cx="4377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800">
                <a:latin typeface="Calibri"/>
                <a:ea typeface="Calibri"/>
                <a:cs typeface="Calibri"/>
                <a:sym typeface="Calibri"/>
              </a:rPr>
              <a:t>👉 Compara el desempeño logístico entre ciudades, señalando cuáles tienen entregas más rápidas o más lentas.</a:t>
            </a:r>
            <a:br>
              <a:rPr b="1" lang="es-419" sz="800">
                <a:latin typeface="Calibri"/>
                <a:ea typeface="Calibri"/>
                <a:cs typeface="Calibri"/>
                <a:sym typeface="Calibri"/>
              </a:rPr>
            </a:br>
            <a:endParaRPr b="1"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226023" y="231675"/>
            <a:ext cx="4378200" cy="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💰 Negocio: ventas y rentabilidad</a:t>
            </a:r>
            <a:endParaRPr sz="32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93575" y="561175"/>
            <a:ext cx="43782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000000"/>
                </a:solidFill>
              </a:rPr>
              <a:t>Preguntas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</a:rPr>
              <a:t>¿Cuál es el </a:t>
            </a:r>
            <a:r>
              <a:rPr b="1" lang="es-419" sz="1100">
                <a:solidFill>
                  <a:srgbClr val="000000"/>
                </a:solidFill>
              </a:rPr>
              <a:t>margen promedio</a:t>
            </a:r>
            <a:r>
              <a:rPr lang="es-419" sz="1100">
                <a:solidFill>
                  <a:srgbClr val="000000"/>
                </a:solidFill>
              </a:rPr>
              <a:t> de cada tipo de taco?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</a:rPr>
              <a:t>¿El gasto promedio es más alto en </a:t>
            </a:r>
            <a:r>
              <a:rPr b="1" lang="es-419" sz="1100">
                <a:solidFill>
                  <a:srgbClr val="000000"/>
                </a:solidFill>
              </a:rPr>
              <a:t>fines de semana</a:t>
            </a:r>
            <a:r>
              <a:rPr lang="es-419" sz="1100">
                <a:solidFill>
                  <a:srgbClr val="000000"/>
                </a:solidFill>
              </a:rPr>
              <a:t> que en días de semana?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</a:rPr>
              <a:t>¿Cuál es la diferencia entre el </a:t>
            </a:r>
            <a:r>
              <a:rPr b="1" lang="es-419" sz="1100">
                <a:solidFill>
                  <a:srgbClr val="000000"/>
                </a:solidFill>
              </a:rPr>
              <a:t>precio de venta y el costo</a:t>
            </a:r>
            <a:r>
              <a:rPr lang="es-419" sz="1100">
                <a:solidFill>
                  <a:srgbClr val="000000"/>
                </a:solidFill>
              </a:rPr>
              <a:t> de los tacos?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000000"/>
                </a:solidFill>
              </a:rPr>
              <a:t>Hipótesis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</a:rPr>
              <a:t>📌 </a:t>
            </a:r>
            <a:r>
              <a:rPr b="1" lang="es-419" sz="1100">
                <a:solidFill>
                  <a:srgbClr val="000000"/>
                </a:solidFill>
              </a:rPr>
              <a:t>Margen:</a:t>
            </a:r>
            <a:r>
              <a:rPr lang="es-419" sz="1100">
                <a:solidFill>
                  <a:srgbClr val="000000"/>
                </a:solidFill>
              </a:rPr>
              <a:t> tacos de pescado y carne vacuna con la mayor rentabilidad.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</a:rPr>
              <a:t>📌 </a:t>
            </a:r>
            <a:r>
              <a:rPr b="1" lang="es-419" sz="1100">
                <a:solidFill>
                  <a:srgbClr val="000000"/>
                </a:solidFill>
              </a:rPr>
              <a:t>Comportamiento del cliente:</a:t>
            </a:r>
            <a:r>
              <a:rPr lang="es-419" sz="1100">
                <a:solidFill>
                  <a:srgbClr val="000000"/>
                </a:solidFill>
              </a:rPr>
              <a:t> gasto promedio mayor los fines de semana.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</a:rPr>
              <a:t>📌 </a:t>
            </a:r>
            <a:r>
              <a:rPr b="1" lang="es-419" sz="1100">
                <a:solidFill>
                  <a:srgbClr val="000000"/>
                </a:solidFill>
              </a:rPr>
              <a:t>Estrategia de precios:</a:t>
            </a:r>
            <a:r>
              <a:rPr lang="es-419" sz="1100">
                <a:solidFill>
                  <a:srgbClr val="000000"/>
                </a:solidFill>
              </a:rPr>
              <a:t> el margen varía según tipo de taco → oportunidad de promociones específicas.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9375"/>
            <a:ext cx="4378075" cy="167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59775"/>
            <a:ext cx="4378075" cy="1516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376125"/>
            <a:ext cx="4378075" cy="15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19"/>
          <p:cNvSpPr txBox="1"/>
          <p:nvPr/>
        </p:nvSpPr>
        <p:spPr>
          <a:xfrm>
            <a:off x="193575" y="3018175"/>
            <a:ext cx="43782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📍 Insights 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🐟 </a:t>
            </a:r>
            <a:r>
              <a:rPr i="1" lang="es-419" sz="950">
                <a:latin typeface="Calibri"/>
                <a:ea typeface="Calibri"/>
                <a:cs typeface="Calibri"/>
                <a:sym typeface="Calibri"/>
              </a:rPr>
              <a:t>Tacos de pescado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muestran el mayor margen, representando la categoría más rentable.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📅 </a:t>
            </a:r>
            <a:r>
              <a:rPr i="1" lang="es-419" sz="950">
                <a:latin typeface="Calibri"/>
                <a:ea typeface="Calibri"/>
                <a:cs typeface="Calibri"/>
                <a:sym typeface="Calibri"/>
              </a:rPr>
              <a:t>Fines de semana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concentran un gasto promedio mayor, validando la hipótesis de consumo más alto en esos días.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💲 La composición de precios evidencia que el margen varía de forma significativa según el tipo de taco → clave para estrategias de promociones y rentabilidad.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71920" y="217795"/>
            <a:ext cx="3723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rgbClr val="000000"/>
                </a:solidFill>
              </a:rPr>
              <a:t>🎁 Propinas y experiencia del cliente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312150" y="572000"/>
            <a:ext cx="37233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rgbClr val="000000"/>
                </a:solidFill>
              </a:rPr>
              <a:t>Preguntas:</a:t>
            </a:r>
            <a:endParaRPr sz="4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-419" sz="4400">
                <a:solidFill>
                  <a:srgbClr val="000000"/>
                </a:solidFill>
              </a:rPr>
              <a:t>¿El tiempo de entrega influye en la propina?</a:t>
            </a:r>
            <a:endParaRPr sz="4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s-419" sz="4400">
                <a:solidFill>
                  <a:srgbClr val="000000"/>
                </a:solidFill>
              </a:rPr>
              <a:t>¿Existen ciudades donde los clientes dejan más propina?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rgbClr val="000000"/>
                </a:solidFill>
              </a:rPr>
              <a:t>Hipótesis: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4400">
                <a:solidFill>
                  <a:srgbClr val="000000"/>
                </a:solidFill>
              </a:rPr>
              <a:t>📌Entregas más rápidas obtienen mayores propinas.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sz="4400">
                <a:solidFill>
                  <a:srgbClr val="000000"/>
                </a:solidFill>
              </a:rPr>
              <a:t>📌Ciudades grandes (NY, LA) concentran mayores propinas.</a:t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399" y="217350"/>
            <a:ext cx="4826675" cy="222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625" y="2441450"/>
            <a:ext cx="4826675" cy="2490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0"/>
          <p:cNvSpPr txBox="1"/>
          <p:nvPr/>
        </p:nvSpPr>
        <p:spPr>
          <a:xfrm>
            <a:off x="226050" y="2884525"/>
            <a:ext cx="3895500" cy="20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📍 Insights </a:t>
            </a:r>
            <a:endParaRPr b="1"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⏱️ </a:t>
            </a:r>
            <a:r>
              <a:rPr b="1" i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Tiempo de entrega:</a:t>
            </a:r>
            <a:r>
              <a:rPr b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No se encontró una correlación significativa con las propinas (los clientes no ajustan sus tips según rapidez).</a:t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🌎 </a:t>
            </a:r>
            <a:r>
              <a:rPr b="1" i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Ciudades</a:t>
            </a:r>
            <a:r>
              <a:rPr b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Aunque hay ligeras variaciones en la mediana de propinas, las diferencias entre ciudades no son estadísticamente significativas.</a:t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🎯 </a:t>
            </a:r>
            <a:r>
              <a:rPr b="1" i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Interpretación: </a:t>
            </a:r>
            <a:r>
              <a:rPr b="1" lang="es-419" sz="9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Esto sugiere que la experiencia del cliente está más influenciada por factores externos (precio, clima, momento del día) que por la ciudad o la rapidez en la entrega.</a:t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71920" y="228619"/>
            <a:ext cx="37233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⏰ </a:t>
            </a: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Patrones temporales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236875" y="572000"/>
            <a:ext cx="4381500" cy="19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000000"/>
                </a:solidFill>
              </a:rPr>
              <a:t>Preguntas: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s-419" sz="1100">
                <a:solidFill>
                  <a:srgbClr val="000000"/>
                </a:solidFill>
              </a:rPr>
              <a:t>¿Qué franjas horarias concentran más pedidos?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●"/>
            </a:pPr>
            <a:r>
              <a:rPr lang="es-419" sz="1100">
                <a:solidFill>
                  <a:srgbClr val="000000"/>
                </a:solidFill>
              </a:rPr>
              <a:t>¿Existen picos de ventas en determinadas semanas o meses del año?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000000"/>
                </a:solidFill>
              </a:rPr>
              <a:t>Hipótesis: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</a:rPr>
              <a:t>📌</a:t>
            </a:r>
            <a:r>
              <a:rPr lang="es-419" sz="1100">
                <a:solidFill>
                  <a:srgbClr val="000000"/>
                </a:solidFill>
              </a:rPr>
              <a:t>La noche (18–23h) es el horario pico.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sz="1100">
                <a:solidFill>
                  <a:srgbClr val="000000"/>
                </a:solidFill>
              </a:rPr>
              <a:t>📌</a:t>
            </a:r>
            <a:r>
              <a:rPr lang="es-419" sz="1100">
                <a:solidFill>
                  <a:srgbClr val="000000"/>
                </a:solidFill>
              </a:rPr>
              <a:t>Las ventas suben en verano y en fin de año.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000" y="2704200"/>
            <a:ext cx="4306125" cy="22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000" y="206500"/>
            <a:ext cx="4306125" cy="2495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21"/>
          <p:cNvSpPr txBox="1"/>
          <p:nvPr/>
        </p:nvSpPr>
        <p:spPr>
          <a:xfrm>
            <a:off x="171925" y="2451275"/>
            <a:ext cx="44466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📍 Insights </a:t>
            </a:r>
            <a:endParaRPr b="1"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⏰</a:t>
            </a:r>
            <a:r>
              <a:rPr i="1" lang="es-419" sz="950">
                <a:latin typeface="Calibri"/>
                <a:ea typeface="Calibri"/>
                <a:cs typeface="Calibri"/>
                <a:sym typeface="Calibri"/>
              </a:rPr>
              <a:t> Horarios pico</a:t>
            </a:r>
            <a:r>
              <a:rPr b="1" lang="es-419" sz="95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La mayoría de los pedidos se concentran entre la tarde y la noche (18–23h), confirmando que es el horario más fuerte de consumo.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📅</a:t>
            </a:r>
            <a:r>
              <a:rPr i="1" lang="es-419" sz="950">
                <a:latin typeface="Calibri"/>
                <a:ea typeface="Calibri"/>
                <a:cs typeface="Calibri"/>
                <a:sym typeface="Calibri"/>
              </a:rPr>
              <a:t> Días de mayor actividad: 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Fines de semana (viernes a domingo) presentan mayor concentración de pedidos frente a los días hábiles.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📈</a:t>
            </a:r>
            <a:r>
              <a:rPr i="1" lang="es-419" sz="950">
                <a:latin typeface="Calibri"/>
                <a:ea typeface="Calibri"/>
                <a:cs typeface="Calibri"/>
                <a:sym typeface="Calibri"/>
              </a:rPr>
              <a:t> Evolución semanal: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Se observan picos de ventas en semanas asociadas a verano y fin de año, indicando un patrón estacional.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🔄</a:t>
            </a:r>
            <a:r>
              <a:rPr i="1" lang="es-419" sz="950">
                <a:latin typeface="Calibri"/>
                <a:ea typeface="Calibri"/>
                <a:cs typeface="Calibri"/>
                <a:sym typeface="Calibri"/>
              </a:rPr>
              <a:t> Regularidad: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A lo largo del año se mantiene un flujo constante de ventas, con incrementos claros en momentos específicos.</a:t>
            </a:r>
            <a:endParaRPr sz="9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🎯 </a:t>
            </a:r>
            <a:r>
              <a:rPr i="1" lang="es-419" sz="950">
                <a:latin typeface="Calibri"/>
                <a:ea typeface="Calibri"/>
                <a:cs typeface="Calibri"/>
                <a:sym typeface="Calibri"/>
              </a:rPr>
              <a:t>Oportunidad de negocio:</a:t>
            </a:r>
            <a:r>
              <a:rPr lang="es-419" sz="950">
                <a:latin typeface="Calibri"/>
                <a:ea typeface="Calibri"/>
                <a:cs typeface="Calibri"/>
                <a:sym typeface="Calibri"/>
              </a:rPr>
              <a:t> Identificar horarios y semanas pico permite optimizar campañas de marketing y planificación logística.</a:t>
            </a:r>
            <a:endParaRPr b="1" sz="9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