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9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8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63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0112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79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84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92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02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4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0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8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6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9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9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7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1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5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60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A40E-CC92-4B7C-B43B-66CDEB77B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0528" y="1370267"/>
            <a:ext cx="7013197" cy="1655763"/>
          </a:xfrm>
        </p:spPr>
        <p:txBody>
          <a:bodyPr>
            <a:normAutofit/>
          </a:bodyPr>
          <a:lstStyle/>
          <a:p>
            <a:pPr algn="ctr"/>
            <a:r>
              <a:rPr lang="ru-RU" sz="35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Аппаратный комплекс для генерации шумов на</a:t>
            </a:r>
            <a:br>
              <a:rPr lang="ru-RU" sz="35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35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частотах Wi-Fi и Bluetooth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259697-DC4D-48B8-BABC-45FDEC1E023A}"/>
              </a:ext>
            </a:extLst>
          </p:cNvPr>
          <p:cNvSpPr txBox="1"/>
          <p:nvPr/>
        </p:nvSpPr>
        <p:spPr>
          <a:xfrm>
            <a:off x="2545879" y="4167810"/>
            <a:ext cx="6602494" cy="2082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Григорик И.А. – студент группы 050503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1800" b="0" i="1" strike="noStrike" spc="-1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Белорусский государственный университет информатики и радиоэлектроники г. Минск</a:t>
            </a:r>
            <a:r>
              <a:rPr lang="en-US" sz="1800" b="0" i="1" strike="noStrike" spc="-1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ru-RU" sz="1800" b="0" i="1" strike="noStrike" spc="-1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Республика Беларусь</a:t>
            </a:r>
            <a:endParaRPr lang="en-US" sz="18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b="0" strike="noStrike" spc="-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ru-RU" sz="1800" b="0" i="1" strike="noStrike" spc="-1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Куприянова Д.В. - старший преподаватель кафедры ЭВМ, магистр технических наук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76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F669F7-341D-4450-8FBF-DC4F0DF1967F}"/>
              </a:ext>
            </a:extLst>
          </p:cNvPr>
          <p:cNvSpPr txBox="1">
            <a:spLocks/>
          </p:cNvSpPr>
          <p:nvPr/>
        </p:nvSpPr>
        <p:spPr>
          <a:xfrm>
            <a:off x="0" y="3044029"/>
            <a:ext cx="12192000" cy="769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5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Благодарю за внимание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E2CFC0-3893-4924-AD69-53DE31A41AA5}"/>
              </a:ext>
            </a:extLst>
          </p:cNvPr>
          <p:cNvSpPr txBox="1"/>
          <p:nvPr/>
        </p:nvSpPr>
        <p:spPr>
          <a:xfrm>
            <a:off x="0" y="6400692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БГУИР, 2024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31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6AC640-53CB-4AF1-B40C-51C2DA955222}"/>
              </a:ext>
            </a:extLst>
          </p:cNvPr>
          <p:cNvSpPr txBox="1">
            <a:spLocks/>
          </p:cNvSpPr>
          <p:nvPr/>
        </p:nvSpPr>
        <p:spPr>
          <a:xfrm>
            <a:off x="0" y="495656"/>
            <a:ext cx="12192000" cy="769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5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Цель и задачи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33C8F-FD3B-453F-94B0-AF04EF831741}"/>
              </a:ext>
            </a:extLst>
          </p:cNvPr>
          <p:cNvSpPr txBox="1"/>
          <p:nvPr/>
        </p:nvSpPr>
        <p:spPr>
          <a:xfrm>
            <a:off x="1564290" y="1774941"/>
            <a:ext cx="93614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Цель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</a:p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Разработать аппаратный комплекс, генерирующий шумы на частотах Wi-Fi и Bluetooth для подавления сигналов в данных диапазонах частот.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5F943-AEC1-4123-B147-FBF760DF99C0}"/>
              </a:ext>
            </a:extLst>
          </p:cNvPr>
          <p:cNvSpPr txBox="1"/>
          <p:nvPr/>
        </p:nvSpPr>
        <p:spPr>
          <a:xfrm>
            <a:off x="1564290" y="3034818"/>
            <a:ext cx="80746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Задачи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</a:p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исследование физического уровня протоколов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Wi-Fi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и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Bluetooth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проектирование модуля генерации шумов;</a:t>
            </a:r>
          </a:p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реализация прототипа модуля генерации шумов;</a:t>
            </a:r>
          </a:p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проектирование модуля питания системы;</a:t>
            </a:r>
          </a:p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реализация прототипа аппаратного комплекса;</a:t>
            </a:r>
          </a:p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тестирование и оценка работоспособности комплекса;</a:t>
            </a:r>
          </a:p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проектирование печатной платы комплекса.</a:t>
            </a:r>
          </a:p>
        </p:txBody>
      </p:sp>
    </p:spTree>
    <p:extLst>
      <p:ext uri="{BB962C8B-B14F-4D97-AF65-F5344CB8AC3E}">
        <p14:creationId xmlns:p14="http://schemas.microsoft.com/office/powerpoint/2010/main" val="204939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F648D14-16C0-4A4C-A71E-5CC8A7DCD445}"/>
              </a:ext>
            </a:extLst>
          </p:cNvPr>
          <p:cNvSpPr txBox="1">
            <a:spLocks/>
          </p:cNvSpPr>
          <p:nvPr/>
        </p:nvSpPr>
        <p:spPr>
          <a:xfrm>
            <a:off x="0" y="495656"/>
            <a:ext cx="12192000" cy="769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5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Используемые технологии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AD91EB-4EE7-443C-BC37-DA870792E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02" y="2559691"/>
            <a:ext cx="4274321" cy="986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AB8B96-A39A-453E-8686-52CEFE6FA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02" y="4725824"/>
            <a:ext cx="4094192" cy="10698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29B242-85D3-4058-9D71-4CA664694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479" y="2559691"/>
            <a:ext cx="2165290" cy="216529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81CCFB7-B63F-4796-811A-4999255CEA28}"/>
              </a:ext>
            </a:extLst>
          </p:cNvPr>
          <p:cNvSpPr txBox="1">
            <a:spLocks/>
          </p:cNvSpPr>
          <p:nvPr/>
        </p:nvSpPr>
        <p:spPr>
          <a:xfrm>
            <a:off x="1160803" y="1693106"/>
            <a:ext cx="4274322" cy="769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Разработка файлов производства: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2554946-D5AF-4961-B8AD-E858E50729D0}"/>
              </a:ext>
            </a:extLst>
          </p:cNvPr>
          <p:cNvSpPr txBox="1">
            <a:spLocks/>
          </p:cNvSpPr>
          <p:nvPr/>
        </p:nvSpPr>
        <p:spPr>
          <a:xfrm>
            <a:off x="1160802" y="3822837"/>
            <a:ext cx="4274320" cy="769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Подбор необходимых компонентов: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4B5CA74-592C-49A6-B805-5BDAAB6D6C69}"/>
              </a:ext>
            </a:extLst>
          </p:cNvPr>
          <p:cNvSpPr txBox="1">
            <a:spLocks/>
          </p:cNvSpPr>
          <p:nvPr/>
        </p:nvSpPr>
        <p:spPr>
          <a:xfrm>
            <a:off x="6214426" y="1645959"/>
            <a:ext cx="4274322" cy="769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Отладка</a:t>
            </a: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моделирование и проверка работоспособности: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33DDED2-875D-49B7-8674-AF1633A9B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2347" y="2573927"/>
            <a:ext cx="2018851" cy="201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4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7E7F41D-71A9-48B4-97C5-99973B38325F}"/>
              </a:ext>
            </a:extLst>
          </p:cNvPr>
          <p:cNvSpPr txBox="1">
            <a:spLocks/>
          </p:cNvSpPr>
          <p:nvPr/>
        </p:nvSpPr>
        <p:spPr>
          <a:xfrm>
            <a:off x="0" y="495656"/>
            <a:ext cx="12192000" cy="769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5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ПРОБЛЕМЫ ПРОЕКТИРОВАНИЯ и их решения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D82C01-7D8C-4EBC-94A2-3549E0097BB4}"/>
              </a:ext>
            </a:extLst>
          </p:cNvPr>
          <p:cNvSpPr txBox="1"/>
          <p:nvPr/>
        </p:nvSpPr>
        <p:spPr>
          <a:xfrm>
            <a:off x="769436" y="2092713"/>
            <a:ext cx="51867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Проблемы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неизвестная частота передачи данных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определение частот устройства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неизвестность методов генерации шумов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подавления связи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связанность методов генерации шумов с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технологиями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правовой аспект проекта.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C2AC8-2F20-4601-AFC0-1948DECDCC48}"/>
              </a:ext>
            </a:extLst>
          </p:cNvPr>
          <p:cNvSpPr txBox="1"/>
          <p:nvPr/>
        </p:nvSpPr>
        <p:spPr>
          <a:xfrm>
            <a:off x="6096000" y="2092713"/>
            <a:ext cx="57576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Пути решения:</a:t>
            </a:r>
          </a:p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определение наименьших временных величин</a:t>
            </a:r>
          </a:p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для передачи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данных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изучение протоколов и определение рабочих</a:t>
            </a:r>
          </a:p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частот устройств (частотное проектирование)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изучение шумовых характеристик спектра,</a:t>
            </a:r>
          </a:p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отношение сигналов и шумов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разработка кроссплатформенного устройства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разработка проекта согласно данным </a:t>
            </a:r>
            <a:r>
              <a:rPr lang="ru-RU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БелГИЭ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E523116-C6E4-4DDF-A8A6-26536A430D51}"/>
              </a:ext>
            </a:extLst>
          </p:cNvPr>
          <p:cNvCxnSpPr/>
          <p:nvPr/>
        </p:nvCxnSpPr>
        <p:spPr>
          <a:xfrm>
            <a:off x="5427677" y="2608976"/>
            <a:ext cx="668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FB5C8B-C86C-45F6-B3D7-6E690D7525A3}"/>
              </a:ext>
            </a:extLst>
          </p:cNvPr>
          <p:cNvCxnSpPr>
            <a:cxnSpLocks/>
          </p:cNvCxnSpPr>
          <p:nvPr/>
        </p:nvCxnSpPr>
        <p:spPr>
          <a:xfrm>
            <a:off x="4833456" y="3540321"/>
            <a:ext cx="1262544" cy="29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21D424-00C6-4C10-8CF4-35DA0D9F933B}"/>
              </a:ext>
            </a:extLst>
          </p:cNvPr>
          <p:cNvCxnSpPr>
            <a:cxnSpLocks/>
          </p:cNvCxnSpPr>
          <p:nvPr/>
        </p:nvCxnSpPr>
        <p:spPr>
          <a:xfrm>
            <a:off x="4093828" y="4501015"/>
            <a:ext cx="2002172" cy="29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8EF5B5-C7EB-4884-B633-7C2B36845F80}"/>
              </a:ext>
            </a:extLst>
          </p:cNvPr>
          <p:cNvCxnSpPr>
            <a:cxnSpLocks/>
          </p:cNvCxnSpPr>
          <p:nvPr/>
        </p:nvCxnSpPr>
        <p:spPr>
          <a:xfrm>
            <a:off x="4833456" y="2909105"/>
            <a:ext cx="1262544" cy="29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F1478B-1E6A-4626-9BD6-A5BC155527F5}"/>
              </a:ext>
            </a:extLst>
          </p:cNvPr>
          <p:cNvCxnSpPr>
            <a:cxnSpLocks/>
          </p:cNvCxnSpPr>
          <p:nvPr/>
        </p:nvCxnSpPr>
        <p:spPr>
          <a:xfrm>
            <a:off x="4093828" y="4171537"/>
            <a:ext cx="2002172" cy="29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88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2C548EE-75B4-494F-BB7B-6198F605C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1010" y="1679113"/>
            <a:ext cx="12241324" cy="47985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A4CC0FF-E7B9-4D69-B99D-7F6F6ECB1464}"/>
              </a:ext>
            </a:extLst>
          </p:cNvPr>
          <p:cNvSpPr txBox="1">
            <a:spLocks/>
          </p:cNvSpPr>
          <p:nvPr/>
        </p:nvSpPr>
        <p:spPr>
          <a:xfrm>
            <a:off x="0" y="495656"/>
            <a:ext cx="12192000" cy="769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Основные вопросы проектирования </a:t>
            </a:r>
          </a:p>
        </p:txBody>
      </p:sp>
    </p:spTree>
    <p:extLst>
      <p:ext uri="{BB962C8B-B14F-4D97-AF65-F5344CB8AC3E}">
        <p14:creationId xmlns:p14="http://schemas.microsoft.com/office/powerpoint/2010/main" val="133982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5851BC-298A-4727-8829-060DD266B57C}"/>
              </a:ext>
            </a:extLst>
          </p:cNvPr>
          <p:cNvSpPr txBox="1">
            <a:spLocks/>
          </p:cNvSpPr>
          <p:nvPr/>
        </p:nvSpPr>
        <p:spPr>
          <a:xfrm>
            <a:off x="0" y="495656"/>
            <a:ext cx="12192000" cy="769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5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реализация проекта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185BDF-9D84-4589-8B60-69B0BB58E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88" t="24831" r="14119" b="24771"/>
          <a:stretch/>
        </p:blipFill>
        <p:spPr>
          <a:xfrm>
            <a:off x="8112155" y="1642145"/>
            <a:ext cx="3297241" cy="22985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CC1A3E-8335-49F7-8720-6224651544ED}"/>
              </a:ext>
            </a:extLst>
          </p:cNvPr>
          <p:cNvSpPr txBox="1"/>
          <p:nvPr/>
        </p:nvSpPr>
        <p:spPr>
          <a:xfrm>
            <a:off x="987805" y="1717646"/>
            <a:ext cx="69901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вызов помех путём создания видимости множества схожих</a:t>
            </a:r>
          </a:p>
          <a:p>
            <a:r>
              <a:rPr lang="ru-RU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устройств рядом за счёт перебора спектра </a:t>
            </a:r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Wi-Fi </a:t>
            </a:r>
            <a:r>
              <a:rPr lang="ru-RU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 </a:t>
            </a:r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Bluetooth;</a:t>
            </a:r>
          </a:p>
          <a:p>
            <a:r>
              <a:rPr lang="ru-RU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перебор спектра с наименьшей частотой разделения канала (с</a:t>
            </a:r>
          </a:p>
          <a:p>
            <a:r>
              <a:rPr lang="ru-RU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частотой тайм-слота)</a:t>
            </a:r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ru-RU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генерация помех путём непосредственного влияния</a:t>
            </a:r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ru-RU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перебор спектра на высоких частотах с помощью генератора, </a:t>
            </a:r>
          </a:p>
          <a:p>
            <a:r>
              <a:rPr lang="ru-RU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управляемого напряжением</a:t>
            </a:r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ru-RU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покрытие диапазона </a:t>
            </a:r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Wi-Fi </a:t>
            </a:r>
            <a:r>
              <a:rPr lang="ru-RU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Bluetooth </a:t>
            </a:r>
            <a:r>
              <a:rPr lang="ru-RU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одним генератором</a:t>
            </a:r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ru-RU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выводная мощность не более 100 мВт, за счёт ограниченной</a:t>
            </a:r>
          </a:p>
          <a:p>
            <a:r>
              <a:rPr lang="ru-RU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мощности ГУН</a:t>
            </a:r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r>
              <a:rPr lang="ru-RU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портативность устройства за счёт аккумуляторов, заряжаемых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</a:t>
            </a:r>
            <a:r>
              <a:rPr lang="ru-RU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через </a:t>
            </a:r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Type-C.</a:t>
            </a:r>
            <a:endParaRPr lang="ru-RU" b="0" i="0" dirty="0">
              <a:solidFill>
                <a:srgbClr val="FFFFFF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AC058F-4431-4A2D-84FA-933C2368EE65}"/>
              </a:ext>
            </a:extLst>
          </p:cNvPr>
          <p:cNvSpPr txBox="1"/>
          <p:nvPr/>
        </p:nvSpPr>
        <p:spPr>
          <a:xfrm>
            <a:off x="8112155" y="3940729"/>
            <a:ext cx="32972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Генератор, управляемый напряжением</a:t>
            </a:r>
            <a:endParaRPr lang="ru-RU" sz="14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949CB45-AE78-417F-862C-6D62C0CE8D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33" t="30826" r="14241" b="34136"/>
          <a:stretch/>
        </p:blipFill>
        <p:spPr>
          <a:xfrm>
            <a:off x="8112155" y="4432003"/>
            <a:ext cx="3710043" cy="18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0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DD5FC89-1305-4D6E-8F91-6E0023F528A4}"/>
              </a:ext>
            </a:extLst>
          </p:cNvPr>
          <p:cNvSpPr txBox="1">
            <a:spLocks/>
          </p:cNvSpPr>
          <p:nvPr/>
        </p:nvSpPr>
        <p:spPr>
          <a:xfrm>
            <a:off x="0" y="-75501"/>
            <a:ext cx="12192000" cy="769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5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Полученный результат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C963C8-0705-4CA1-814A-16F03A822D0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9292" cy="670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500" b="1" dirty="0">
                <a:solidFill>
                  <a:srgbClr val="FF0000"/>
                </a:solidFill>
                <a:latin typeface="Proxy 5" panose="00000400000000000000" pitchFamily="2" charset="0"/>
                <a:cs typeface="Proxy 5" panose="00000400000000000000" pitchFamily="2" charset="0"/>
              </a:rPr>
              <a:t>1.5</a:t>
            </a:r>
            <a:r>
              <a:rPr lang="en-US" sz="3500" b="1" dirty="0">
                <a:solidFill>
                  <a:srgbClr val="FF0000"/>
                </a:solidFill>
                <a:latin typeface="Proxy 5" panose="00000400000000000000" pitchFamily="2" charset="0"/>
                <a:cs typeface="Proxy 5" panose="00000400000000000000" pitchFamily="2" charset="0"/>
              </a:rPr>
              <a:t>X</a:t>
            </a:r>
            <a:endParaRPr lang="ru-RU" sz="3500" b="1" dirty="0">
              <a:solidFill>
                <a:srgbClr val="FF0000"/>
              </a:solidFill>
              <a:latin typeface="Proxy 5" panose="00000400000000000000" pitchFamily="2" charset="0"/>
              <a:cs typeface="Proxy 5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98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E20896-B4A5-4531-8CF2-A185D80F6E9D}"/>
              </a:ext>
            </a:extLst>
          </p:cNvPr>
          <p:cNvSpPr txBox="1">
            <a:spLocks/>
          </p:cNvSpPr>
          <p:nvPr/>
        </p:nvSpPr>
        <p:spPr>
          <a:xfrm>
            <a:off x="0" y="495656"/>
            <a:ext cx="12192000" cy="769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Итоги и методы улучшения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9B2596-5D1D-4C10-B45E-FB81CD1EFC9D}"/>
              </a:ext>
            </a:extLst>
          </p:cNvPr>
          <p:cNvSpPr txBox="1"/>
          <p:nvPr/>
        </p:nvSpPr>
        <p:spPr>
          <a:xfrm>
            <a:off x="1507921" y="1979694"/>
            <a:ext cx="772835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Результат:</a:t>
            </a:r>
          </a:p>
          <a:p>
            <a:r>
              <a:rPr lang="ru-RU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 результате был разработан рабочий макет устройства, файлы производства в виде </a:t>
            </a:r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BOM, Gerber </a:t>
            </a:r>
            <a:r>
              <a:rPr lang="ru-RU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 </a:t>
            </a:r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Pick and Place </a:t>
            </a:r>
            <a:r>
              <a:rPr lang="ru-RU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файлов и чёткая техническая документация с научными исследованиями в данной теме.</a:t>
            </a:r>
          </a:p>
          <a:p>
            <a:endParaRPr lang="ru-RU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Улучшение и доработки проекта:</a:t>
            </a:r>
          </a:p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В дальнейшем возможно улучшение проекта в виде дополнения генерации шумов на частотах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Wi-Fi 5, 6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и других беспроводных технологиях. </a:t>
            </a:r>
          </a:p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Также возможна доработка разведённой платы устройства с целью минимизации занимаемого пространства путём размещения элементов с двух сторон платы.</a:t>
            </a:r>
          </a:p>
          <a:p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96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BEEDA81-A073-4EFC-A4BF-AC1FED3BA85B}"/>
              </a:ext>
            </a:extLst>
          </p:cNvPr>
          <p:cNvSpPr txBox="1">
            <a:spLocks/>
          </p:cNvSpPr>
          <p:nvPr/>
        </p:nvSpPr>
        <p:spPr>
          <a:xfrm>
            <a:off x="0" y="495656"/>
            <a:ext cx="12192000" cy="769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5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Публикации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7AAB77-2943-4B43-B4A6-65F98EF9F15C}"/>
              </a:ext>
            </a:extLst>
          </p:cNvPr>
          <p:cNvSpPr txBox="1"/>
          <p:nvPr/>
        </p:nvSpPr>
        <p:spPr>
          <a:xfrm>
            <a:off x="1365888" y="1534783"/>
            <a:ext cx="604391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b="0" i="1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Григорик И.А. Станции активных помех // Компьютерные системы и сети: сборник материалов 60-й научной конференции аспирантов, магистрантов и студентов, Минск, 18-22 апреля 2024 г. / Белорусский государственный университет информатики и радиоэлектроники. - Минск, 2024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835BE2-788A-4977-9380-28845FAB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652" y="1534783"/>
            <a:ext cx="3097460" cy="437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52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281</TotalTime>
  <Words>467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Proxy 5</vt:lpstr>
      <vt:lpstr>Segoe UI</vt:lpstr>
      <vt:lpstr>Segoe UI Light</vt:lpstr>
      <vt:lpstr>Tw Cen MT</vt:lpstr>
      <vt:lpstr>Circuit</vt:lpstr>
      <vt:lpstr>Аппаратный комплекс для генерации шумов на частотах Wi-Fi и Bluetooth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Аппаратный комплекс для генерации шумов на частотах Wi-Fi и Bluetooth</dc:title>
  <dc:creator>Иван Григорик</dc:creator>
  <cp:lastModifiedBy>Иван Григорик</cp:lastModifiedBy>
  <cp:revision>34</cp:revision>
  <dcterms:created xsi:type="dcterms:W3CDTF">2024-05-18T10:10:47Z</dcterms:created>
  <dcterms:modified xsi:type="dcterms:W3CDTF">2024-06-17T07:36:01Z</dcterms:modified>
</cp:coreProperties>
</file>