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71" r:id="rId23"/>
    <p:sldId id="276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B515BF9-B049-032B-0682-C845839C90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BE0E15-F568-3B04-C901-27B292771B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7E1D-8468-4CD8-93EC-54A3CC00574A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415DA7-2CCF-2961-A037-01A1C273F8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0FE08D-F344-C44D-BAFC-18DFBAA6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504-9BF0-49F0-94E4-045845906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75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D66A-9D64-4715-856F-619086D8374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BD43-703B-4526-8818-BCEC49550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919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A258C-1D19-E0EF-AB23-BCF0AD1DE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142" y="2188737"/>
            <a:ext cx="6858000" cy="1353116"/>
          </a:xfrm>
        </p:spPr>
        <p:txBody>
          <a:bodyPr anchor="b">
            <a:normAutofit/>
          </a:bodyPr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Выпускная квалификационная работа бакалавра</a:t>
            </a:r>
            <a:br>
              <a:rPr lang="ru-RU" dirty="0"/>
            </a:br>
            <a:r>
              <a:rPr lang="ru-RU" dirty="0"/>
              <a:t>На тему:</a:t>
            </a:r>
            <a:br>
              <a:rPr lang="en-US" dirty="0"/>
            </a:b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0BC1EE-84C5-BA49-1794-C6621EA51EF4}"/>
              </a:ext>
            </a:extLst>
          </p:cNvPr>
          <p:cNvGrpSpPr/>
          <p:nvPr userDrawn="1"/>
        </p:nvGrpSpPr>
        <p:grpSpPr>
          <a:xfrm>
            <a:off x="7476217" y="0"/>
            <a:ext cx="1690868" cy="6858024"/>
            <a:chOff x="7453163" y="-24"/>
            <a:chExt cx="1690868" cy="685802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BC5EF695-B9E0-C4BB-B6AB-9C6321582ECC}"/>
                </a:ext>
              </a:extLst>
            </p:cNvPr>
            <p:cNvGrpSpPr/>
            <p:nvPr/>
          </p:nvGrpSpPr>
          <p:grpSpPr>
            <a:xfrm>
              <a:off x="7453163" y="-24"/>
              <a:ext cx="1690868" cy="6858024"/>
              <a:chOff x="7453163" y="-24"/>
              <a:chExt cx="1690868" cy="6858024"/>
            </a:xfrm>
          </p:grpSpPr>
          <p:sp>
            <p:nvSpPr>
              <p:cNvPr id="12" name="Google Shape;98;p15">
                <a:extLst>
                  <a:ext uri="{FF2B5EF4-FFF2-40B4-BE49-F238E27FC236}">
                    <a16:creationId xmlns:a16="http://schemas.microsoft.com/office/drawing/2014/main" id="{8BC5D92D-6D2B-E249-88E3-E5754BB21636}"/>
                  </a:ext>
                </a:extLst>
              </p:cNvPr>
              <p:cNvSpPr/>
              <p:nvPr/>
            </p:nvSpPr>
            <p:spPr>
              <a:xfrm>
                <a:off x="7453292" y="-24"/>
                <a:ext cx="1690739" cy="6858024"/>
              </a:xfrm>
              <a:prstGeom prst="rect">
                <a:avLst/>
              </a:prstGeom>
              <a:solidFill>
                <a:srgbClr val="03491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06;p15">
                <a:extLst>
                  <a:ext uri="{FF2B5EF4-FFF2-40B4-BE49-F238E27FC236}">
                    <a16:creationId xmlns:a16="http://schemas.microsoft.com/office/drawing/2014/main" id="{6F7791C4-B96F-19E5-5AEA-C09FDE1B28CB}"/>
                  </a:ext>
                </a:extLst>
              </p:cNvPr>
              <p:cNvSpPr/>
              <p:nvPr/>
            </p:nvSpPr>
            <p:spPr>
              <a:xfrm flipH="1">
                <a:off x="7453229" y="-24"/>
                <a:ext cx="1690738" cy="6858024"/>
              </a:xfrm>
              <a:prstGeom prst="rtTriangle">
                <a:avLst/>
              </a:prstGeom>
              <a:gradFill>
                <a:gsLst>
                  <a:gs pos="0">
                    <a:srgbClr val="2A4617"/>
                  </a:gs>
                  <a:gs pos="50000">
                    <a:srgbClr val="3E6523"/>
                  </a:gs>
                  <a:gs pos="100000">
                    <a:srgbClr val="4B792A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7;p15">
                <a:extLst>
                  <a:ext uri="{FF2B5EF4-FFF2-40B4-BE49-F238E27FC236}">
                    <a16:creationId xmlns:a16="http://schemas.microsoft.com/office/drawing/2014/main" id="{1AE7AAD4-BCAE-BC54-217A-1D4A1704A06C}"/>
                  </a:ext>
                </a:extLst>
              </p:cNvPr>
              <p:cNvSpPr/>
              <p:nvPr/>
            </p:nvSpPr>
            <p:spPr>
              <a:xfrm flipH="1">
                <a:off x="7453259" y="2858610"/>
                <a:ext cx="1690740" cy="3999390"/>
              </a:xfrm>
              <a:prstGeom prst="rtTriangle">
                <a:avLst/>
              </a:prstGeom>
              <a:gradFill>
                <a:gsLst>
                  <a:gs pos="0">
                    <a:srgbClr val="770000"/>
                  </a:gs>
                  <a:gs pos="50000">
                    <a:srgbClr val="AC0000"/>
                  </a:gs>
                  <a:gs pos="100000">
                    <a:srgbClr val="CE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8;p15">
                <a:extLst>
                  <a:ext uri="{FF2B5EF4-FFF2-40B4-BE49-F238E27FC236}">
                    <a16:creationId xmlns:a16="http://schemas.microsoft.com/office/drawing/2014/main" id="{94C8538B-606C-6823-A94C-8A39B3BF502B}"/>
                  </a:ext>
                </a:extLst>
              </p:cNvPr>
              <p:cNvSpPr/>
              <p:nvPr/>
            </p:nvSpPr>
            <p:spPr>
              <a:xfrm flipH="1">
                <a:off x="7453163" y="4882718"/>
                <a:ext cx="1690836" cy="1975282"/>
              </a:xfrm>
              <a:prstGeom prst="rtTriangle">
                <a:avLst/>
              </a:prstGeom>
              <a:gradFill>
                <a:gsLst>
                  <a:gs pos="0">
                    <a:srgbClr val="5A0000"/>
                  </a:gs>
                  <a:gs pos="50000">
                    <a:srgbClr val="830000"/>
                  </a:gs>
                  <a:gs pos="100000">
                    <a:srgbClr val="9C0000"/>
                  </a:gs>
                </a:gsLst>
                <a:lin ang="135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" name="Google Shape;101;p15" descr="C:\Users\PACKAR~1\AppData\Local\Temp\Rar$DRa0.303\Белый.png">
              <a:extLst>
                <a:ext uri="{FF2B5EF4-FFF2-40B4-BE49-F238E27FC236}">
                  <a16:creationId xmlns:a16="http://schemas.microsoft.com/office/drawing/2014/main" id="{354C8FC0-0706-66AC-B811-F53A8E227CF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776864" y="402969"/>
              <a:ext cx="1140492" cy="459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A17C2D-68B2-F6B8-3B1B-08858314C14A}"/>
              </a:ext>
            </a:extLst>
          </p:cNvPr>
          <p:cNvSpPr txBox="1"/>
          <p:nvPr userDrawn="1"/>
        </p:nvSpPr>
        <p:spPr>
          <a:xfrm>
            <a:off x="2731627" y="6378708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/>
              <a:t>Новосибирск 2023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A3E3C-EF69-B840-D7E6-DE8E6996F9CD}"/>
              </a:ext>
            </a:extLst>
          </p:cNvPr>
          <p:cNvSpPr txBox="1"/>
          <p:nvPr userDrawn="1"/>
        </p:nvSpPr>
        <p:spPr>
          <a:xfrm>
            <a:off x="35" y="133113"/>
            <a:ext cx="74762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РОССИЙСКОЙ ФЕДЕРАЦИИ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высшего образования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«НОВОСИБИРСКИЙ ГОСУДАРСТВЕННЫЙ ТЕХНИЧЕСКИЙ УНИВЕРСИТЕТ»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АВТОМАТИКИ И ВЫЧИСЛИТЕЛЬНОЙ ТЕХНИКИ</a:t>
            </a:r>
            <a:b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вычислительной техники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D2CA429-92FC-B7C1-FA9B-389AA273C1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9648" y="3773620"/>
            <a:ext cx="3347495" cy="26050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dirty="0"/>
              <a:t>Авторы:</a:t>
            </a:r>
          </a:p>
          <a:p>
            <a:pPr lvl="0"/>
            <a:r>
              <a:rPr lang="ru-RU" dirty="0" err="1"/>
              <a:t>НаучРук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85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20DD-EAA3-0967-00C1-E86340BB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E03EC9-513C-7175-735E-4A51DDF5C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02706-73FE-A123-77D0-E2F4C5AD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7140B-3641-B0E1-3A75-589998796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90914D-2E84-4C2A-18F0-1E79F2B6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45BB0-A9B0-4033-9B90-40C55CEE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8938A-55D4-7982-BD7E-CF6A7BBC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3664" y="6356354"/>
            <a:ext cx="114049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BF7C2-1807-3CA2-19EA-E70C2EA1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5EA47-F31E-E37A-9877-30A53000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57A2A-FEEF-5B3C-F2B6-AD7D40C5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A2650-EA18-05E2-8478-0B84974D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1D9D4-C6E0-7AFA-D9EE-D5282725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0C8DE-27EC-0D38-B4AD-966CBEA0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FFF771-D27C-226D-7EC9-55C10068B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81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2DCB-9E1A-E41D-A934-2FDE8DC7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9C769-D834-9AEB-CE0E-7EE3A61E2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89A7B-8EE1-7766-A100-9436F4C0D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7B834-B869-69E9-B893-4557E3E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0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0DAE5-68A5-FD1D-C7E3-08C2D7F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0D511-99E5-30AB-0FD9-EA92DAB6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A069-1BF1-9991-0656-879F26E7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EA3665-F98D-FAE9-2301-09ABB57A6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E81074-0F23-48A5-181A-909B9222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B42ECB-9908-3472-A17E-2163A53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BF96CE-0A35-BDF2-3DE0-4401F5B2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7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D34D2-7B46-7E67-3422-A95B003F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B30835-34A8-6DBA-5A37-3B0E1BD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BFD73C-A071-9DEE-AB77-92921368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6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B0D245-C821-808E-8A3A-5DD50C98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360B86-B989-CB43-F002-6456272D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14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67FF-025A-C6A6-36CC-61B42BAC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B67FC-9C4C-7195-E193-F484F842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FF084C-1091-1CBA-B088-1ACEC833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61EBE-1558-14A0-2EA7-7A435A10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2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E5EB-2C5A-A855-C30C-1D2D67DA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2BC13B-D752-1D0D-269B-4DFDAA252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C37431-04B9-27C8-CCCF-EAB5A622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282CFE-873B-B646-28E4-98A7960F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51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D68DC84-D3E9-23A4-A8DA-ED52679609A5}"/>
              </a:ext>
            </a:extLst>
          </p:cNvPr>
          <p:cNvGrpSpPr/>
          <p:nvPr userDrawn="1"/>
        </p:nvGrpSpPr>
        <p:grpSpPr>
          <a:xfrm>
            <a:off x="0" y="6176967"/>
            <a:ext cx="9144000" cy="681037"/>
            <a:chOff x="0" y="6176963"/>
            <a:chExt cx="9144000" cy="68103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A3D5B9-70E8-3B4E-937C-A75A853A4B91}"/>
                </a:ext>
              </a:extLst>
            </p:cNvPr>
            <p:cNvSpPr/>
            <p:nvPr userDrawn="1"/>
          </p:nvSpPr>
          <p:spPr>
            <a:xfrm>
              <a:off x="0" y="6176963"/>
              <a:ext cx="9144000" cy="681037"/>
            </a:xfrm>
            <a:prstGeom prst="rect">
              <a:avLst/>
            </a:prstGeom>
            <a:solidFill>
              <a:srgbClr val="034910"/>
            </a:solidFill>
            <a:ln>
              <a:solidFill>
                <a:srgbClr val="034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dirty="0"/>
            </a:p>
          </p:txBody>
        </p:sp>
        <p:pic>
          <p:nvPicPr>
            <p:cNvPr id="11" name="Google Shape;101;p15" descr="C:\Users\PACKAR~1\AppData\Local\Temp\Rar$DRa0.303\Белый.png">
              <a:extLst>
                <a:ext uri="{FF2B5EF4-FFF2-40B4-BE49-F238E27FC236}">
                  <a16:creationId xmlns:a16="http://schemas.microsoft.com/office/drawing/2014/main" id="{F54D2619-80F1-DA9B-ED87-117AA30E8F23}"/>
                </a:ext>
              </a:extLst>
            </p:cNvPr>
            <p:cNvPicPr preferRelativeResize="0"/>
            <p:nvPr userDrawn="1"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49844" y="6309186"/>
              <a:ext cx="1140492" cy="4594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CF1ED-4D12-10D8-25AD-8076D3EF60D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D5AC5-BDFE-3034-9B46-4026077E23D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02482-6E17-2EF2-946C-534D51DB42F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70985" y="6347470"/>
            <a:ext cx="602031" cy="3732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DBC1CD86-50BC-4A28-A06D-8BC5C033B33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Google Shape;116;p16">
            <a:extLst>
              <a:ext uri="{FF2B5EF4-FFF2-40B4-BE49-F238E27FC236}">
                <a16:creationId xmlns:a16="http://schemas.microsoft.com/office/drawing/2014/main" id="{B631AB3B-14CE-D5AC-57B0-5EDE288F4527}"/>
              </a:ext>
            </a:extLst>
          </p:cNvPr>
          <p:cNvSpPr/>
          <p:nvPr userDrawn="1"/>
        </p:nvSpPr>
        <p:spPr>
          <a:xfrm>
            <a:off x="0" y="0"/>
            <a:ext cx="9144000" cy="204186"/>
          </a:xfrm>
          <a:prstGeom prst="rect">
            <a:avLst/>
          </a:prstGeom>
          <a:solidFill>
            <a:srgbClr val="9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787B6-910F-6E9D-5582-13D21436C582}"/>
              </a:ext>
            </a:extLst>
          </p:cNvPr>
          <p:cNvSpPr txBox="1"/>
          <p:nvPr userDrawn="1"/>
        </p:nvSpPr>
        <p:spPr>
          <a:xfrm>
            <a:off x="7287276" y="6369636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www.nstu.ru</a:t>
            </a:r>
            <a:endParaRPr lang="ru-RU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ticker.ru/product_808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E5A9E-6157-35B1-6193-6BE31BA80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7" y="2351316"/>
            <a:ext cx="7052357" cy="129234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Выпускная квалификационная работа бакалавра</a:t>
            </a:r>
            <a:br>
              <a:rPr lang="ru-RU" dirty="0"/>
            </a:br>
            <a:br>
              <a:rPr lang="ru-RU" dirty="0"/>
            </a:br>
            <a:r>
              <a:rPr lang="ru-RU" sz="4000" b="1" dirty="0"/>
              <a:t>«Разработка </a:t>
            </a:r>
            <a:r>
              <a:rPr lang="en-US" sz="4000" b="1" dirty="0"/>
              <a:t>Telegram-</a:t>
            </a:r>
            <a:r>
              <a:rPr lang="ru-RU" sz="4000" b="1" dirty="0"/>
              <a:t>бота </a:t>
            </a:r>
            <a:br>
              <a:rPr lang="ru-RU" sz="4000" b="1" dirty="0"/>
            </a:br>
            <a:r>
              <a:rPr lang="en-US" sz="4000" b="1" dirty="0"/>
              <a:t>BMW Club </a:t>
            </a:r>
            <a:r>
              <a:rPr lang="ru-RU" sz="4000" b="1" dirty="0"/>
              <a:t>Новосибирск»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E92FA-A486-CE89-F276-45A3F8747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8397" y="3773620"/>
            <a:ext cx="4238747" cy="2605088"/>
          </a:xfrm>
        </p:spPr>
        <p:txBody>
          <a:bodyPr>
            <a:normAutofit/>
          </a:bodyPr>
          <a:lstStyle/>
          <a:p>
            <a:pPr algn="r"/>
            <a:r>
              <a:rPr lang="ru-RU" sz="2000" i="1" u="sng" dirty="0"/>
              <a:t>Автор работы: </a:t>
            </a:r>
          </a:p>
          <a:p>
            <a:pPr algn="r"/>
            <a:r>
              <a:rPr lang="ru-RU" sz="2000" b="1" dirty="0"/>
              <a:t>Павлов Иван Алексеевич</a:t>
            </a:r>
          </a:p>
          <a:p>
            <a:pPr algn="r"/>
            <a:r>
              <a:rPr lang="ru-RU" sz="2000" dirty="0"/>
              <a:t>АВТФ, группа АВТ-943</a:t>
            </a:r>
          </a:p>
          <a:p>
            <a:pPr algn="r"/>
            <a:r>
              <a:rPr lang="ru-RU" sz="2000" i="1" u="sng" dirty="0"/>
              <a:t>Руководитель:</a:t>
            </a:r>
          </a:p>
          <a:p>
            <a:pPr algn="r"/>
            <a:r>
              <a:rPr lang="ru-RU" sz="2000" b="1" dirty="0"/>
              <a:t>Мищенко Полина Валерьевна</a:t>
            </a:r>
          </a:p>
          <a:p>
            <a:pPr algn="r"/>
            <a:r>
              <a:rPr lang="ru-RU" sz="2000" dirty="0"/>
              <a:t>Старший преподаватель кафедры ВТ</a:t>
            </a:r>
          </a:p>
        </p:txBody>
      </p:sp>
    </p:spTree>
    <p:extLst>
      <p:ext uri="{BB962C8B-B14F-4D97-AF65-F5344CB8AC3E}">
        <p14:creationId xmlns:p14="http://schemas.microsoft.com/office/powerpoint/2010/main" val="96135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7E68-9D14-A22B-6989-86B2059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53994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35277-0619-6D06-2B1F-32255FA8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DC8F56-8504-0EF5-18C8-DED44563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01" y="966930"/>
            <a:ext cx="5863397" cy="4924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5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EFBD1-BDF1-F1E9-6CFE-7B36DCD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782536"/>
          </a:xfrm>
        </p:spPr>
        <p:txBody>
          <a:bodyPr/>
          <a:lstStyle/>
          <a:p>
            <a:pPr algn="ctr"/>
            <a:r>
              <a:rPr lang="ru-RU" dirty="0"/>
              <a:t>Структура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849178-628C-B3CA-926D-FAAE189F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5EC597-F7FB-E8BD-364B-39512584E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9496" y="1320730"/>
            <a:ext cx="740500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Проект был разделен на разные пакеты, которые бы соответствовали выбранной архитектурной структуре, но со спецификой Telegram-бота, а именно: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</a:t>
            </a:r>
          </a:p>
          <a:p>
            <a:pPr lvl="1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Handlers</a:t>
            </a:r>
          </a:p>
          <a:p>
            <a:pPr lvl="1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600" dirty="0"/>
              <a:t>Keyboards</a:t>
            </a:r>
          </a:p>
          <a:p>
            <a:pPr lvl="1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 Вспомогательные пакеты</a:t>
            </a:r>
            <a:endParaRPr lang="ru-RU" altLang="ru-RU" sz="2600" dirty="0"/>
          </a:p>
          <a:p>
            <a:pPr lvl="2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857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249C4-7654-F251-280D-BFDF9C22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34273"/>
            <a:ext cx="8030696" cy="23244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6FF8B-4B8C-F106-3031-2EEAE5FC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Визуальное отображение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FCA0E-C00D-F4D2-B645-772E3A6B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1" y="1690692"/>
            <a:ext cx="7572958" cy="23171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За визуальное отображение интерфейса у пользователя </a:t>
            </a:r>
            <a:r>
              <a:rPr lang="en-US" dirty="0"/>
              <a:t> </a:t>
            </a:r>
            <a:r>
              <a:rPr lang="ru-RU" dirty="0"/>
              <a:t>отвечает </a:t>
            </a:r>
            <a:r>
              <a:rPr lang="en-US" dirty="0"/>
              <a:t>keyboards</a:t>
            </a:r>
            <a:r>
              <a:rPr lang="ru-RU" dirty="0"/>
              <a:t>, где хранятся основные графические элементы, которые изменяются после получения информации от </a:t>
            </a:r>
            <a:r>
              <a:rPr lang="en-US" dirty="0"/>
              <a:t>handlers </a:t>
            </a:r>
            <a:r>
              <a:rPr lang="ru-RU" dirty="0"/>
              <a:t>о выборе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FFD390-8BA2-0E5A-8CFB-7F3D406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BEA6B0-26A8-880C-2D08-883CBEF2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3304961"/>
            <a:ext cx="8230749" cy="23339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CB84-8165-232E-4B64-3F003AC7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07891"/>
          </a:xfrm>
        </p:spPr>
        <p:txBody>
          <a:bodyPr/>
          <a:lstStyle/>
          <a:p>
            <a:pPr algn="ctr"/>
            <a:r>
              <a:rPr lang="ru-RU" b="1" dirty="0"/>
              <a:t>Взаимодействие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89A1A-797E-071E-E4DB-A291DE06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235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Взаимодействие с БД</a:t>
            </a:r>
            <a:r>
              <a:rPr lang="en-US" dirty="0"/>
              <a:t> </a:t>
            </a:r>
            <a:r>
              <a:rPr lang="ru-RU" dirty="0"/>
              <a:t>осуществляется в пакете </a:t>
            </a:r>
            <a:r>
              <a:rPr lang="en-US" dirty="0"/>
              <a:t>database</a:t>
            </a:r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/>
              <a:t>помощью</a:t>
            </a:r>
            <a:r>
              <a:rPr lang="en-US" dirty="0"/>
              <a:t> </a:t>
            </a:r>
            <a:r>
              <a:rPr lang="ru-RU" dirty="0"/>
              <a:t>адаптера </a:t>
            </a:r>
            <a:r>
              <a:rPr lang="en-US" dirty="0"/>
              <a:t>psycopg2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через него происходит подключение и отправляются запросы в БД.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1FA41-3764-409F-9D09-A6F41B8B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FEE2E-6D3C-6F23-39A0-0A89C647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857181"/>
          </a:xfrm>
        </p:spPr>
        <p:txBody>
          <a:bodyPr/>
          <a:lstStyle/>
          <a:p>
            <a:pPr algn="ctr"/>
            <a:r>
              <a:rPr lang="ru-RU" b="1" dirty="0"/>
              <a:t>Система разного доступа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FC004-A81E-B98B-E93B-B10AE61E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92" y="1499006"/>
            <a:ext cx="82914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Система разного доступа реализована через фильтры, которые отвечают за то, какой обработчик событий будет реагировать на действия пользователя (сообщения, обработка нажатий и т.д.)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93D60F-B9CD-266F-5661-D7724EB9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E99AEA-F841-B95B-0A4C-E7F49ED1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749"/>
            <a:ext cx="9144000" cy="16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6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C0AC6-C1A9-0556-B991-6855D3EC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82" y="329556"/>
            <a:ext cx="7992836" cy="6035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Система оповещения администраторов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1C69B-7BA6-B907-07D0-EDD189FE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424436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Для реализации этой системы была создана супергруппа </a:t>
            </a:r>
            <a:r>
              <a:rPr lang="en-US" dirty="0"/>
              <a:t>Telegram</a:t>
            </a:r>
            <a:r>
              <a:rPr lang="ru-RU" dirty="0"/>
              <a:t>, которая была разделена на темы.</a:t>
            </a:r>
          </a:p>
          <a:p>
            <a:pPr marL="0" indent="0">
              <a:buNone/>
            </a:pPr>
            <a:r>
              <a:rPr lang="ru-RU" dirty="0"/>
              <a:t>	Каждая тема отвечает за свой тип оповещений.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A78763-E743-66A8-1019-E6754CAF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F3FE55-C321-F1C6-4735-F4F1C77A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22" y="1483895"/>
            <a:ext cx="3676145" cy="40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2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86290-FD38-3C54-0F23-2F548F31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651908"/>
          </a:xfrm>
        </p:spPr>
        <p:txBody>
          <a:bodyPr/>
          <a:lstStyle/>
          <a:p>
            <a:pPr algn="ctr"/>
            <a:r>
              <a:rPr lang="ru-RU" b="1" dirty="0"/>
              <a:t>Система анти-мат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B2327-1A04-CB08-167B-8116FCF2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574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система предполагает автоматическую обработку всех сообщений всех групп, куда добавляется бот. </a:t>
            </a:r>
          </a:p>
          <a:p>
            <a:pPr marL="0" indent="0">
              <a:buNone/>
            </a:pPr>
            <a:r>
              <a:rPr lang="ru-RU" dirty="0"/>
              <a:t>Основной принцип работы: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dirty="0"/>
              <a:t>Обнаружение мата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dirty="0"/>
              <a:t>Цензурирование с предупреждением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dirty="0"/>
              <a:t>Ограничение пользователя (бан)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D8360B-7A6C-474C-9079-F02B224E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7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40133-2A05-B6AC-97C0-709695B8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773206"/>
          </a:xfrm>
        </p:spPr>
        <p:txBody>
          <a:bodyPr/>
          <a:lstStyle/>
          <a:p>
            <a:pPr algn="ctr"/>
            <a:r>
              <a:rPr lang="ru-RU" b="1" dirty="0"/>
              <a:t>Система мероприятий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594F3-0A22-CD39-1925-607B4165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78" y="1093196"/>
            <a:ext cx="8422044" cy="4671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Данная система предполагает раздельный доступ: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dirty="0"/>
              <a:t>Для обычных пользователей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dirty="0"/>
              <a:t>Для доверенных пользователей</a:t>
            </a:r>
          </a:p>
          <a:p>
            <a:pPr marL="3429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Доверенные пользователи (админ, владелец)</a:t>
            </a:r>
            <a:r>
              <a:rPr lang="en-US" dirty="0"/>
              <a:t> </a:t>
            </a:r>
            <a:r>
              <a:rPr lang="ru-RU" dirty="0"/>
              <a:t>могут формировать, изменять и удалять все мероприятия.</a:t>
            </a:r>
          </a:p>
          <a:p>
            <a:pPr marL="0" indent="0">
              <a:buNone/>
            </a:pPr>
            <a:r>
              <a:rPr lang="ru-RU" dirty="0"/>
              <a:t>	 Обычные пользователи (пользователь, пользователь+ ) могут только просматривать актуальные мероприятия, получать уведомления о грядущих  и подписаться на те, что смогут прийти.</a:t>
            </a:r>
          </a:p>
          <a:p>
            <a:pPr marL="0" indent="0">
              <a:buNone/>
            </a:pPr>
            <a:endParaRPr lang="ru-RU" dirty="0"/>
          </a:p>
          <a:p>
            <a:pPr marL="342900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22D7C5-4496-D422-6CF8-588E64C6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5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772CC-2174-9E4E-74BA-608CD1F3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49" y="329555"/>
            <a:ext cx="8226101" cy="8834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Отображение мероприятий у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D53744-13EB-FF1B-3E8E-C4CEBA8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18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ADEA46-4696-4793-A1E1-523E30BC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48" y="1004079"/>
            <a:ext cx="3991447" cy="3410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FD66B6-15EF-D01B-98AE-48D15D32D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" b="4250"/>
          <a:stretch/>
        </p:blipFill>
        <p:spPr bwMode="auto">
          <a:xfrm>
            <a:off x="1973235" y="4497917"/>
            <a:ext cx="5398770" cy="145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EC3C82-9877-4900-FBC2-907024696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620" y="1199240"/>
            <a:ext cx="3829584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105DC7-8F03-9D43-8303-E46E8DE6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8" y="4659917"/>
            <a:ext cx="5914393" cy="141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EB4D23-736B-AAA3-8FDA-F4758D56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18"/>
          <a:stretch/>
        </p:blipFill>
        <p:spPr>
          <a:xfrm>
            <a:off x="503853" y="1125829"/>
            <a:ext cx="3991061" cy="3940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4C7506-3F26-E134-FF4B-BE8099BC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57E61C-69BC-2EEE-7015-86020F85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4785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Отображение мероприятий у админа</a:t>
            </a:r>
          </a:p>
        </p:txBody>
      </p:sp>
    </p:spTree>
    <p:extLst>
      <p:ext uri="{BB962C8B-B14F-4D97-AF65-F5344CB8AC3E}">
        <p14:creationId xmlns:p14="http://schemas.microsoft.com/office/powerpoint/2010/main" val="129081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9CC2-5448-3463-67A3-B32C2B6D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71"/>
            <a:ext cx="8097806" cy="63400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Poppins" panose="020B0502040204020203" pitchFamily="2" charset="0"/>
              </a:rPr>
              <a:t>Введение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59CF9E-C9CB-B948-8125-CCB0EFB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A7B70FE-CAC9-502B-007A-C21D7E1F5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121" t="40339" r="9679" b="39667"/>
          <a:stretch/>
        </p:blipFill>
        <p:spPr>
          <a:xfrm>
            <a:off x="4994210" y="5314015"/>
            <a:ext cx="3732246" cy="689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7C30C3-2B41-290F-84E5-5638A2A78B1D}"/>
              </a:ext>
            </a:extLst>
          </p:cNvPr>
          <p:cNvSpPr txBox="1"/>
          <p:nvPr/>
        </p:nvSpPr>
        <p:spPr>
          <a:xfrm>
            <a:off x="523097" y="1003428"/>
            <a:ext cx="80978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Боты –  это небольшие программы, которые могут напрямую функционировать в системе мессенджера и решать именно, те задачи, которые не могут быть выполнены штатным набором функциональности системы.</a:t>
            </a:r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C056B-264C-5E0D-B1D2-8F071FA0A08F}"/>
              </a:ext>
            </a:extLst>
          </p:cNvPr>
          <p:cNvSpPr txBox="1"/>
          <p:nvPr/>
        </p:nvSpPr>
        <p:spPr>
          <a:xfrm>
            <a:off x="503855" y="2753647"/>
            <a:ext cx="8347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Сообщество, специализирующееся на автомобильной тематике, «</a:t>
            </a:r>
            <a:r>
              <a:rPr lang="en-US" sz="2400" dirty="0"/>
              <a:t>BMW Club </a:t>
            </a:r>
            <a:r>
              <a:rPr lang="ru-RU" sz="2400" dirty="0"/>
              <a:t>Новосибирск», долгое время нуждалось в автоматизации ведения учета данных об участниках и администрирования группы в мессенджере </a:t>
            </a:r>
            <a:r>
              <a:rPr lang="en-US" sz="2400" dirty="0"/>
              <a:t>Telegram</a:t>
            </a:r>
            <a:r>
              <a:rPr lang="ru-RU" sz="2400" dirty="0"/>
              <a:t>, для решения этих задач, им понадобился собственный </a:t>
            </a:r>
            <a:r>
              <a:rPr lang="en-US" sz="2400" dirty="0"/>
              <a:t>Telegram</a:t>
            </a:r>
            <a:r>
              <a:rPr lang="ru-RU" sz="2400" dirty="0"/>
              <a:t>-бот.</a:t>
            </a:r>
          </a:p>
        </p:txBody>
      </p:sp>
    </p:spTree>
    <p:extLst>
      <p:ext uri="{BB962C8B-B14F-4D97-AF65-F5344CB8AC3E}">
        <p14:creationId xmlns:p14="http://schemas.microsoft.com/office/powerpoint/2010/main" val="315139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95227-444F-6DAD-E43A-D9DC15E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0789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Взаимодействие с информацией о пользователях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809DC-BE42-9631-9A40-F88453BD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04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	Данное взаимодействие доступно только админам и владельцу бота, а именно:</a:t>
            </a:r>
          </a:p>
          <a:p>
            <a:pPr lvl="1"/>
            <a:r>
              <a:rPr lang="ru-RU" sz="2400" dirty="0"/>
              <a:t>Поиск пользователей по: ФИО, Гос. Номеру авто</a:t>
            </a:r>
          </a:p>
          <a:p>
            <a:pPr lvl="1"/>
            <a:r>
              <a:rPr lang="ru-RU" sz="2400" dirty="0"/>
              <a:t>Редактирование информации о пользователе</a:t>
            </a:r>
          </a:p>
          <a:p>
            <a:pPr lvl="1"/>
            <a:r>
              <a:rPr lang="ru-RU" sz="2400" dirty="0"/>
              <a:t>Назначение прав администратора/пользователя+</a:t>
            </a:r>
          </a:p>
          <a:p>
            <a:pPr lvl="1"/>
            <a:r>
              <a:rPr lang="ru-RU" sz="2400" dirty="0"/>
              <a:t>Получение информации о днях рождения по ФИО (админ/пользователь+)</a:t>
            </a:r>
          </a:p>
          <a:p>
            <a:pPr lvl="1"/>
            <a:r>
              <a:rPr lang="ru-RU" sz="2400" dirty="0"/>
              <a:t>Получение информации о всех пользователях в виде структурированного </a:t>
            </a:r>
            <a:r>
              <a:rPr lang="en-US" sz="2400" dirty="0"/>
              <a:t>excel</a:t>
            </a:r>
            <a:r>
              <a:rPr lang="ru-RU" sz="2400" dirty="0"/>
              <a:t>-файла</a:t>
            </a:r>
          </a:p>
          <a:p>
            <a:pPr lvl="1"/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F325D-5A99-0D23-9E38-1D0B082E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22428-4FD8-B182-C66C-9327C556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707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Примеры взаимодействия с информацией о пользователях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065BC-0921-52A3-5C8C-99B47F96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7F74D7-BE27-D796-19DF-A77FF977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11" y="1340433"/>
            <a:ext cx="3885598" cy="43513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93C828-C08C-1D02-65AB-59433D76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32" y="1226314"/>
            <a:ext cx="5386705" cy="13531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A79B2-6304-5985-8671-941102D3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020" y="2693618"/>
            <a:ext cx="5180330" cy="18942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BA8D8-A786-AE93-E930-2A3A431F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793" y="4149150"/>
            <a:ext cx="3018744" cy="19812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17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0A23E-24CE-6C07-C1BE-841F2753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14585"/>
          </a:xfrm>
        </p:spPr>
        <p:txBody>
          <a:bodyPr/>
          <a:lstStyle/>
          <a:p>
            <a:pPr algn="ctr"/>
            <a:r>
              <a:rPr lang="ru-RU" b="1" dirty="0"/>
              <a:t>Ручное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1094F-1100-F3F1-3A8D-AA3FE6E0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7" y="1253331"/>
            <a:ext cx="8142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Бот был протестирован в ручном режиме. </a:t>
            </a:r>
          </a:p>
          <a:p>
            <a:pPr marL="0" indent="0">
              <a:buNone/>
            </a:pPr>
            <a:r>
              <a:rPr lang="ru-RU" dirty="0"/>
              <a:t>	В результате конечного тестирования дефектов выполнения программы выявлено не было, функциональность бота полностью соответствует заявленной.</a:t>
            </a:r>
          </a:p>
          <a:p>
            <a:pPr marL="0" indent="0">
              <a:buNone/>
            </a:pPr>
            <a:r>
              <a:rPr lang="ru-RU" dirty="0"/>
              <a:t>	С полными результатами ручного тестирование можно ознакомиться на стр. 50 ВКРБ.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41A65E-52C6-FAE2-ABA8-6B8A593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7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CAB2B-3F79-3E53-F95B-6FA6F3E0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651908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E5FC1-BBC5-2E39-0066-E77FC25C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9421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 результате выполнения выпускной квалификационной работы был разработан Telegram-бот BMW Club Новосибирск, предназначенный для автоматизации процесса администрирования, информирования и обеспечения обратной связи с участниками автоклуба.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Составлено техническое задание.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Также, были описаны сценарии использования бота.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 целях проверки качества бота было проведено ручное тестирование.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Поставленные задачи были выполнены в полном объёме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A3B22-1BED-04F8-FD2A-2E1F62B2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2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D2501-4945-0D29-F3B2-A6C1105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788"/>
            <a:ext cx="7886700" cy="51194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Акт о внедрении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07A4A-0002-F7C2-A789-0E0203D2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24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3627CA5-5486-EDEE-9E1F-C1ED32D04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84" y="767737"/>
            <a:ext cx="3821832" cy="532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65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78035-8D32-249C-17AC-0DAF7158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83"/>
            <a:ext cx="8912506" cy="68499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E0F13-6561-E892-3F57-54B8FA57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34374"/>
            <a:ext cx="7886700" cy="1380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600" b="1" dirty="0"/>
              <a:t>Цель работы</a:t>
            </a:r>
            <a:r>
              <a:rPr lang="ru-RU" sz="4000" dirty="0"/>
              <a:t>:</a:t>
            </a:r>
          </a:p>
          <a:p>
            <a:pPr marL="342900" lvl="1" indent="0">
              <a:buNone/>
            </a:pPr>
            <a:r>
              <a:rPr lang="ru-RU" sz="3400" dirty="0"/>
              <a:t>Разработка Telegram-бота для автоматизации процесса администрирования, информирования и обеспечения обратной связи с участниками автоклуба.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2C577B-C208-B431-3F22-4A08C1AD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1DD8875-0CA8-6F87-E6B9-9E768D271792}"/>
              </a:ext>
            </a:extLst>
          </p:cNvPr>
          <p:cNvSpPr txBox="1">
            <a:spLocks/>
          </p:cNvSpPr>
          <p:nvPr/>
        </p:nvSpPr>
        <p:spPr>
          <a:xfrm>
            <a:off x="231495" y="2306550"/>
            <a:ext cx="8681013" cy="360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b="1" dirty="0"/>
              <a:t>Задачи</a:t>
            </a:r>
            <a:r>
              <a:rPr lang="ru-RU" sz="3500" dirty="0"/>
              <a:t>:</a:t>
            </a:r>
          </a:p>
          <a:p>
            <a:pPr marL="342900" lvl="1" indent="0">
              <a:buNone/>
            </a:pPr>
            <a:r>
              <a:rPr lang="ru-RU" dirty="0"/>
              <a:t>• Проанализировать аналогичные программные продукты; </a:t>
            </a:r>
          </a:p>
          <a:p>
            <a:pPr marL="342900" lvl="1" indent="0">
              <a:buNone/>
            </a:pPr>
            <a:r>
              <a:rPr lang="ru-RU" dirty="0"/>
              <a:t>• Определить требования к боту, составить ТЗ; </a:t>
            </a:r>
          </a:p>
          <a:p>
            <a:pPr marL="342900" lvl="1" indent="0">
              <a:buNone/>
            </a:pPr>
            <a:r>
              <a:rPr lang="ru-RU" dirty="0"/>
              <a:t>• Определить схему взаимодействия пользователя и бота</a:t>
            </a:r>
          </a:p>
          <a:p>
            <a:pPr marL="342900" lvl="1" indent="0">
              <a:buNone/>
            </a:pPr>
            <a:r>
              <a:rPr lang="ru-RU" dirty="0"/>
              <a:t>• Разработать структуру бота;</a:t>
            </a:r>
          </a:p>
          <a:p>
            <a:pPr marL="342900" lvl="1" indent="0">
              <a:buNone/>
            </a:pPr>
            <a:r>
              <a:rPr lang="ru-RU" dirty="0"/>
              <a:t>• Разработать базу данных и компоненты взаимодействия базы данных с приложением;</a:t>
            </a:r>
          </a:p>
          <a:p>
            <a:pPr marL="342900" lvl="1" indent="0">
              <a:buNone/>
            </a:pPr>
            <a:r>
              <a:rPr lang="ru-RU" dirty="0"/>
              <a:t>• Реализовать основные функциональные возможности бота;</a:t>
            </a:r>
          </a:p>
          <a:p>
            <a:pPr marL="342900" lvl="1" indent="0">
              <a:buNone/>
            </a:pPr>
            <a:r>
              <a:rPr lang="ru-RU" dirty="0"/>
              <a:t>• Провести тестирование бота.</a:t>
            </a:r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511BE-AB80-372D-CBB1-5E8AF70A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Программные 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7A2DC-A8C6-E85B-37F6-4185E481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10" y="1806966"/>
            <a:ext cx="8188779" cy="39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 ходе анализа ботов  в открытом доступе аналогичных не было обнаружено, но были, те что покрывали малую часть функционала. </a:t>
            </a:r>
          </a:p>
          <a:p>
            <a:pPr marL="0" indent="0">
              <a:buNone/>
            </a:pPr>
            <a:r>
              <a:rPr lang="ru-RU" dirty="0"/>
              <a:t>	Именно они были проанализированы и на основе их анализа была скорректированы планы по разработке, а именно функция анти-мата и поздравительная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7F8EEC-4512-8506-E2E6-B26DD66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2-0697-8C0A-8871-EA85B8C2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Стек Технологий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8FD7BC-A507-2BC2-7BC7-C72EA7F6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0427"/>
              </p:ext>
            </p:extLst>
          </p:nvPr>
        </p:nvGraphicFramePr>
        <p:xfrm>
          <a:off x="503853" y="1825626"/>
          <a:ext cx="8173618" cy="297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306">
                  <a:extLst>
                    <a:ext uri="{9D8B030D-6E8A-4147-A177-3AD203B41FA5}">
                      <a16:colId xmlns:a16="http://schemas.microsoft.com/office/drawing/2014/main" val="1369236631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331148696"/>
                    </a:ext>
                  </a:extLst>
                </a:gridCol>
                <a:gridCol w="2043405">
                  <a:extLst>
                    <a:ext uri="{9D8B030D-6E8A-4147-A177-3AD203B41FA5}">
                      <a16:colId xmlns:a16="http://schemas.microsoft.com/office/drawing/2014/main" val="2461766981"/>
                    </a:ext>
                  </a:extLst>
                </a:gridCol>
                <a:gridCol w="2043405">
                  <a:extLst>
                    <a:ext uri="{9D8B030D-6E8A-4147-A177-3AD203B41FA5}">
                      <a16:colId xmlns:a16="http://schemas.microsoft.com/office/drawing/2014/main" val="3772117582"/>
                    </a:ext>
                  </a:extLst>
                </a:gridCol>
              </a:tblGrid>
              <a:tr h="10325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Язык 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Фреймворк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СУБД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Адаптер БД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455438"/>
                  </a:ext>
                </a:extLst>
              </a:tr>
              <a:tr h="1937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Python</a:t>
                      </a:r>
                    </a:p>
                    <a:p>
                      <a:endParaRPr lang="ru-RU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AIOgram</a:t>
                      </a:r>
                      <a:endParaRPr lang="ru-RU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PostgreSQL</a:t>
                      </a:r>
                      <a:endParaRPr lang="ru-RU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Psycopg2</a:t>
                      </a:r>
                      <a:endParaRPr lang="ru-RU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2196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9EE25A-CCD3-FB74-E60F-14EB5764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5</a:t>
            </a:fld>
            <a:endParaRPr lang="ru-RU"/>
          </a:p>
        </p:txBody>
      </p:sp>
      <p:pic>
        <p:nvPicPr>
          <p:cNvPr id="8" name="Google Shape;142;p19">
            <a:extLst>
              <a:ext uri="{FF2B5EF4-FFF2-40B4-BE49-F238E27FC236}">
                <a16:creationId xmlns:a16="http://schemas.microsoft.com/office/drawing/2014/main" id="{50C5DD5E-D2DE-DD18-60C3-3C4FAA3E04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800" y="3344520"/>
            <a:ext cx="1191225" cy="11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iogram · GitHub">
            <a:extLst>
              <a:ext uri="{FF2B5EF4-FFF2-40B4-BE49-F238E27FC236}">
                <a16:creationId xmlns:a16="http://schemas.microsoft.com/office/drawing/2014/main" id="{647E184C-89FF-F4FA-4261-A232A986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159" y="3261742"/>
            <a:ext cx="1344386" cy="134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0 Postgresql Icons - Free in SVG, PNG, ICO - IconScout">
            <a:extLst>
              <a:ext uri="{FF2B5EF4-FFF2-40B4-BE49-F238E27FC236}">
                <a16:creationId xmlns:a16="http://schemas.microsoft.com/office/drawing/2014/main" id="{091C67A7-D723-95DE-423C-7E5C256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16" y="3286150"/>
            <a:ext cx="1410478" cy="14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Psycopg Team · GitHub">
            <a:extLst>
              <a:ext uri="{FF2B5EF4-FFF2-40B4-BE49-F238E27FC236}">
                <a16:creationId xmlns:a16="http://schemas.microsoft.com/office/drawing/2014/main" id="{BB370476-1313-365C-B5B6-751059C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01" y="3286150"/>
            <a:ext cx="1410478" cy="14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3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28D1C-8EE1-0936-DF09-817276DA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7172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8DAAA-206F-1DF3-6EC5-97CECDB3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923731"/>
            <a:ext cx="8257592" cy="54957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Основные функциональные требования из ТЗ: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Регистрация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Система разного доступа </a:t>
            </a:r>
          </a:p>
          <a:p>
            <a:pPr marL="685800" lvl="2" indent="0">
              <a:buNone/>
            </a:pPr>
            <a:r>
              <a:rPr lang="ru-RU" sz="2200" dirty="0"/>
              <a:t>	</a:t>
            </a:r>
            <a:r>
              <a:rPr lang="ru-RU" sz="2600" dirty="0"/>
              <a:t>а. Владелец бота	</a:t>
            </a:r>
          </a:p>
          <a:p>
            <a:pPr marL="685800" lvl="2" indent="0">
              <a:buNone/>
            </a:pPr>
            <a:r>
              <a:rPr lang="ru-RU" sz="2600" dirty="0"/>
              <a:t>	б. Администратор</a:t>
            </a:r>
          </a:p>
          <a:p>
            <a:pPr marL="685800" lvl="2" indent="0">
              <a:buNone/>
            </a:pPr>
            <a:r>
              <a:rPr lang="ru-RU" sz="2600" dirty="0"/>
              <a:t>	в. Пользователь+</a:t>
            </a:r>
          </a:p>
          <a:p>
            <a:pPr marL="685800" lvl="2" indent="0">
              <a:buNone/>
            </a:pPr>
            <a:r>
              <a:rPr lang="ru-RU" sz="2600" dirty="0"/>
              <a:t>	г.  Пользователь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Рассылка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Оповещения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Анти-мат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Система мероприятий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Система оповещения администраторов</a:t>
            </a:r>
          </a:p>
          <a:p>
            <a:pPr marL="857250" lvl="1" indent="-514350">
              <a:buFont typeface="+mj-lt"/>
              <a:buAutoNum type="arabicPeriod"/>
            </a:pPr>
            <a:r>
              <a:rPr lang="ru-RU" sz="3000" dirty="0"/>
              <a:t>Взаимодействие с информацией о пользователях</a:t>
            </a:r>
          </a:p>
          <a:p>
            <a:pPr marL="857250" lvl="1" indent="-514350">
              <a:buFont typeface="+mj-lt"/>
              <a:buAutoNum type="arabicPeriod"/>
            </a:pPr>
            <a:endParaRPr lang="ru-RU" sz="3000" dirty="0"/>
          </a:p>
          <a:p>
            <a:pPr marL="857250" lvl="1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72A291-9C56-FD7D-8AFB-21B0E46A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FBD4A2-9153-57E8-0E1A-123A86002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7"/>
          <a:stretch/>
        </p:blipFill>
        <p:spPr>
          <a:xfrm>
            <a:off x="1175658" y="512904"/>
            <a:ext cx="6471946" cy="56298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B50AA-64EC-EA16-8290-0CB59165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656"/>
            <a:ext cx="7886700" cy="47462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Сценарии использования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448C85-CDED-D06A-4DED-D32C4BBB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19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2E1C9-6328-523B-6006-414E87A3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6383"/>
            <a:ext cx="7886700" cy="754544"/>
          </a:xfrm>
        </p:spPr>
        <p:txBody>
          <a:bodyPr/>
          <a:lstStyle/>
          <a:p>
            <a:pPr algn="ctr"/>
            <a:r>
              <a:rPr lang="ru-RU" b="1" dirty="0"/>
              <a:t>Архитектура бота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9C9E86-7CB6-DA46-5D32-6E053089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02BD0A-6F0D-6996-E539-831718F7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26" y="2122622"/>
            <a:ext cx="7534980" cy="26506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57240B5-6D3E-A109-2DC0-DFD305D4F51C}"/>
              </a:ext>
            </a:extLst>
          </p:cNvPr>
          <p:cNvSpPr txBox="1">
            <a:spLocks/>
          </p:cNvSpPr>
          <p:nvPr/>
        </p:nvSpPr>
        <p:spPr>
          <a:xfrm>
            <a:off x="2449817" y="1590777"/>
            <a:ext cx="4244365" cy="94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Шаблон </a:t>
            </a:r>
            <a:r>
              <a:rPr lang="en-US" dirty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8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CD76E-8FD7-7702-DD49-F5F1FD8A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07891"/>
          </a:xfrm>
        </p:spPr>
        <p:txBody>
          <a:bodyPr/>
          <a:lstStyle/>
          <a:p>
            <a:pPr algn="ctr"/>
            <a:r>
              <a:rPr lang="ru-RU" b="1" dirty="0"/>
              <a:t>Режим работы 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44579B-EF04-8F9A-3F9D-8A7E2ABC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CD86-50BC-4A28-A06D-8BC5C033B33C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FABB60-F88A-1E19-FB60-F0488710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1957"/>
            <a:ext cx="7886700" cy="30492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3FBDF8-01DD-B7B9-9906-45364FE0FC76}"/>
              </a:ext>
            </a:extLst>
          </p:cNvPr>
          <p:cNvSpPr txBox="1">
            <a:spLocks/>
          </p:cNvSpPr>
          <p:nvPr/>
        </p:nvSpPr>
        <p:spPr>
          <a:xfrm>
            <a:off x="1315616" y="1268962"/>
            <a:ext cx="7044224" cy="45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Автономное приложение </a:t>
            </a:r>
            <a:r>
              <a:rPr lang="en-US" dirty="0"/>
              <a:t>(Long polling)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8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лочн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B04E87C-0E7D-41A9-BAD9-1C1019630C0A}" vid="{2593588F-CC08-486D-AB5D-0D38D8F5C1C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6156</TotalTime>
  <Words>742</Words>
  <Application>Microsoft Office PowerPoint</Application>
  <PresentationFormat>Экран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Tahoma</vt:lpstr>
      <vt:lpstr>Times New Roman</vt:lpstr>
      <vt:lpstr>Тема1</vt:lpstr>
      <vt:lpstr>Выпускная квалификационная работа бакалавра  «Разработка Telegram-бота  BMW Club Новосибирск»</vt:lpstr>
      <vt:lpstr>Введение</vt:lpstr>
      <vt:lpstr>Постановка Задачи</vt:lpstr>
      <vt:lpstr>Программные Аналоги</vt:lpstr>
      <vt:lpstr>Стек Технологий</vt:lpstr>
      <vt:lpstr>Техническое задание</vt:lpstr>
      <vt:lpstr>Сценарии использования бота</vt:lpstr>
      <vt:lpstr>Архитектура бота </vt:lpstr>
      <vt:lpstr>Режим работы бота</vt:lpstr>
      <vt:lpstr>Структура базы данных</vt:lpstr>
      <vt:lpstr>Структура бота</vt:lpstr>
      <vt:lpstr>Визуальное отображение </vt:lpstr>
      <vt:lpstr>Взаимодействие с базой данных</vt:lpstr>
      <vt:lpstr>Система разного доступа  </vt:lpstr>
      <vt:lpstr>Система оповещения администраторов</vt:lpstr>
      <vt:lpstr>Система анти-мат</vt:lpstr>
      <vt:lpstr>Система мероприятий</vt:lpstr>
      <vt:lpstr>Отображение мероприятий у пользователя</vt:lpstr>
      <vt:lpstr>Отображение мероприятий у админа</vt:lpstr>
      <vt:lpstr>Взаимодействие с информацией о пользователях</vt:lpstr>
      <vt:lpstr>Примеры взаимодействия с информацией о пользователях</vt:lpstr>
      <vt:lpstr>Ручное тестирование</vt:lpstr>
      <vt:lpstr>Заключение</vt:lpstr>
      <vt:lpstr>Акт о внедрении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 тему: «Разработка Telegram-бота BMW Club Новосибирск»</dc:title>
  <dc:creator>Иван Павлов</dc:creator>
  <cp:lastModifiedBy>Иван Павлов</cp:lastModifiedBy>
  <cp:revision>2</cp:revision>
  <dcterms:created xsi:type="dcterms:W3CDTF">2023-06-22T17:25:10Z</dcterms:created>
  <dcterms:modified xsi:type="dcterms:W3CDTF">2023-06-27T00:01:40Z</dcterms:modified>
</cp:coreProperties>
</file>