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29257"/>
            <a:ext cx="288544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081616"/>
            <a:ext cx="6980555" cy="313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576" y="4953000"/>
            <a:ext cx="7456805" cy="488315"/>
          </a:xfrm>
          <a:custGeom>
            <a:avLst/>
            <a:gdLst/>
            <a:ahLst/>
            <a:cxnLst/>
            <a:rect l="l" t="t" r="r" b="b"/>
            <a:pathLst>
              <a:path w="7456805" h="488314">
                <a:moveTo>
                  <a:pt x="7456424" y="0"/>
                </a:moveTo>
                <a:lnTo>
                  <a:pt x="0" y="289941"/>
                </a:lnTo>
                <a:lnTo>
                  <a:pt x="7456424" y="488188"/>
                </a:lnTo>
                <a:lnTo>
                  <a:pt x="7456424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347" y="5237734"/>
            <a:ext cx="9032875" cy="788670"/>
          </a:xfrm>
          <a:custGeom>
            <a:avLst/>
            <a:gdLst/>
            <a:ahLst/>
            <a:cxnLst/>
            <a:rect l="l" t="t" r="r" b="b"/>
            <a:pathLst>
              <a:path w="9032875" h="788670">
                <a:moveTo>
                  <a:pt x="9032652" y="0"/>
                </a:moveTo>
                <a:lnTo>
                  <a:pt x="0" y="0"/>
                </a:lnTo>
                <a:lnTo>
                  <a:pt x="9032652" y="788669"/>
                </a:lnTo>
                <a:lnTo>
                  <a:pt x="9032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18"/>
            <a:ext cx="91440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381" y="4998718"/>
            <a:ext cx="9220581" cy="185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695575" y="2590800"/>
            <a:ext cx="6076950" cy="1009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415978" y="5487033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Виконав: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Студент ФПМ, групи КВ-41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Горпинич-Радуженко Іван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15542"/>
            <a:ext cx="2395220" cy="9493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/>
              <a:t>Easy </a:t>
            </a:r>
            <a:r>
              <a:rPr sz="2700" spc="-5" dirty="0"/>
              <a:t>to</a:t>
            </a:r>
            <a:r>
              <a:rPr sz="2700" spc="-60" dirty="0"/>
              <a:t> </a:t>
            </a:r>
            <a:r>
              <a:rPr sz="2700" dirty="0"/>
              <a:t>use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/>
              <a:t>User</a:t>
            </a:r>
            <a:r>
              <a:rPr sz="2700" spc="-114" dirty="0"/>
              <a:t> </a:t>
            </a:r>
            <a:r>
              <a:rPr sz="2700" dirty="0"/>
              <a:t>friendly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389758"/>
            <a:ext cx="7190105" cy="177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91135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Intermediate </a:t>
            </a:r>
            <a:r>
              <a:rPr sz="2700" spc="-10" dirty="0">
                <a:latin typeface="Lucida Sans Unicode"/>
                <a:cs typeface="Lucida Sans Unicode"/>
              </a:rPr>
              <a:t>between </a:t>
            </a:r>
            <a:r>
              <a:rPr sz="2700" spc="-5" dirty="0">
                <a:latin typeface="Lucida Sans Unicode"/>
                <a:cs typeface="Lucida Sans Unicode"/>
              </a:rPr>
              <a:t>all </a:t>
            </a:r>
            <a:r>
              <a:rPr sz="2700" dirty="0">
                <a:latin typeface="Lucida Sans Unicode"/>
                <a:cs typeface="Lucida Sans Unicode"/>
              </a:rPr>
              <a:t>hardware's</a:t>
            </a:r>
            <a:r>
              <a:rPr sz="2700" spc="-15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  software's of the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system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No need </a:t>
            </a:r>
            <a:r>
              <a:rPr sz="2700" spc="-5" dirty="0">
                <a:latin typeface="Lucida Sans Unicode"/>
                <a:cs typeface="Lucida Sans Unicode"/>
              </a:rPr>
              <a:t>to </a:t>
            </a:r>
            <a:r>
              <a:rPr sz="2700" dirty="0">
                <a:latin typeface="Lucida Sans Unicode"/>
                <a:cs typeface="Lucida Sans Unicode"/>
              </a:rPr>
              <a:t>know </a:t>
            </a:r>
            <a:r>
              <a:rPr sz="2700" spc="-5" dirty="0">
                <a:latin typeface="Lucida Sans Unicode"/>
                <a:cs typeface="Lucida Sans Unicode"/>
              </a:rPr>
              <a:t>any </a:t>
            </a:r>
            <a:r>
              <a:rPr sz="2700" spc="-10" dirty="0">
                <a:latin typeface="Lucida Sans Unicode"/>
                <a:cs typeface="Lucida Sans Unicode"/>
              </a:rPr>
              <a:t>technical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languages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Its the platform of all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programs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75" y="342900"/>
            <a:ext cx="51816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3"/>
            <a:ext cx="7691755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If </a:t>
            </a:r>
            <a:r>
              <a:rPr sz="2700" spc="-5" dirty="0">
                <a:latin typeface="Lucida Sans Unicode"/>
                <a:cs typeface="Lucida Sans Unicode"/>
              </a:rPr>
              <a:t>any problems </a:t>
            </a:r>
            <a:r>
              <a:rPr sz="2700" spc="-10" dirty="0">
                <a:latin typeface="Lucida Sans Unicode"/>
                <a:cs typeface="Lucida Sans Unicode"/>
              </a:rPr>
              <a:t>affected </a:t>
            </a:r>
            <a:r>
              <a:rPr sz="2700" spc="-5" dirty="0">
                <a:latin typeface="Lucida Sans Unicode"/>
                <a:cs typeface="Lucida Sans Unicode"/>
              </a:rPr>
              <a:t>in </a:t>
            </a:r>
            <a:r>
              <a:rPr sz="2700" dirty="0">
                <a:latin typeface="Lucida Sans Unicode"/>
                <a:cs typeface="Lucida Sans Unicode"/>
              </a:rPr>
              <a:t>OS, </a:t>
            </a:r>
            <a:r>
              <a:rPr sz="2700" spc="-5" dirty="0">
                <a:latin typeface="Lucida Sans Unicode"/>
                <a:cs typeface="Lucida Sans Unicode"/>
              </a:rPr>
              <a:t>you </a:t>
            </a:r>
            <a:r>
              <a:rPr sz="2700" dirty="0">
                <a:latin typeface="Lucida Sans Unicode"/>
                <a:cs typeface="Lucida Sans Unicode"/>
              </a:rPr>
              <a:t>may </a:t>
            </a:r>
            <a:r>
              <a:rPr sz="2700" spc="-5" dirty="0">
                <a:latin typeface="Lucida Sans Unicode"/>
                <a:cs typeface="Lucida Sans Unicode"/>
              </a:rPr>
              <a:t>lose  all the contents </a:t>
            </a:r>
            <a:r>
              <a:rPr sz="2700" dirty="0">
                <a:latin typeface="Lucida Sans Unicode"/>
                <a:cs typeface="Lucida Sans Unicode"/>
              </a:rPr>
              <a:t>which have </a:t>
            </a:r>
            <a:r>
              <a:rPr sz="2700" spc="-5" dirty="0">
                <a:latin typeface="Lucida Sans Unicode"/>
                <a:cs typeface="Lucida Sans Unicode"/>
              </a:rPr>
              <a:t>been </a:t>
            </a:r>
            <a:r>
              <a:rPr sz="2700" dirty="0">
                <a:latin typeface="Lucida Sans Unicode"/>
                <a:cs typeface="Lucida Sans Unicode"/>
              </a:rPr>
              <a:t>stored  </a:t>
            </a:r>
            <a:r>
              <a:rPr sz="2700" spc="-10" dirty="0">
                <a:latin typeface="Lucida Sans Unicode"/>
                <a:cs typeface="Lucida Sans Unicode"/>
              </a:rPr>
              <a:t>already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Unwanted user </a:t>
            </a:r>
            <a:r>
              <a:rPr sz="2700" spc="-5" dirty="0">
                <a:latin typeface="Lucida Sans Unicode"/>
                <a:cs typeface="Lucida Sans Unicode"/>
              </a:rPr>
              <a:t>can </a:t>
            </a:r>
            <a:r>
              <a:rPr sz="2700" dirty="0">
                <a:latin typeface="Lucida Sans Unicode"/>
                <a:cs typeface="Lucida Sans Unicode"/>
              </a:rPr>
              <a:t>use </a:t>
            </a:r>
            <a:r>
              <a:rPr sz="2700" spc="-5" dirty="0">
                <a:latin typeface="Lucida Sans Unicode"/>
                <a:cs typeface="Lucida Sans Unicode"/>
              </a:rPr>
              <a:t>your own</a:t>
            </a:r>
            <a:r>
              <a:rPr sz="2700" spc="-114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system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439102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3"/>
            <a:ext cx="789178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process invokes or </a:t>
            </a:r>
            <a:r>
              <a:rPr sz="2700" spc="-10" dirty="0">
                <a:latin typeface="Lucida Sans Unicode"/>
                <a:cs typeface="Lucida Sans Unicode"/>
              </a:rPr>
              <a:t>initiates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program. It is  an instance of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program that </a:t>
            </a:r>
            <a:r>
              <a:rPr sz="2700" spc="-10" dirty="0">
                <a:latin typeface="Lucida Sans Unicode"/>
                <a:cs typeface="Lucida Sans Unicode"/>
              </a:rPr>
              <a:t>can </a:t>
            </a:r>
            <a:r>
              <a:rPr sz="2700" spc="-5" dirty="0">
                <a:latin typeface="Lucida Sans Unicode"/>
                <a:cs typeface="Lucida Sans Unicode"/>
              </a:rPr>
              <a:t>be </a:t>
            </a:r>
            <a:r>
              <a:rPr sz="2700" dirty="0">
                <a:latin typeface="Lucida Sans Unicode"/>
                <a:cs typeface="Lucida Sans Unicode"/>
              </a:rPr>
              <a:t>multiple  </a:t>
            </a:r>
            <a:r>
              <a:rPr sz="2700" spc="-5" dirty="0">
                <a:latin typeface="Lucida Sans Unicode"/>
                <a:cs typeface="Lucida Sans Unicode"/>
              </a:rPr>
              <a:t>and running the </a:t>
            </a:r>
            <a:r>
              <a:rPr sz="2700" dirty="0">
                <a:latin typeface="Lucida Sans Unicode"/>
                <a:cs typeface="Lucida Sans Unicode"/>
              </a:rPr>
              <a:t>same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application.</a:t>
            </a:r>
            <a:endParaRPr sz="2700">
              <a:latin typeface="Lucida Sans Unicode"/>
              <a:cs typeface="Lucida Sans Unicode"/>
            </a:endParaRPr>
          </a:p>
          <a:p>
            <a:pPr marL="268605" marR="337185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Example:- Notepad is one program and </a:t>
            </a:r>
            <a:r>
              <a:rPr sz="2700" spc="-10" dirty="0">
                <a:latin typeface="Lucida Sans Unicode"/>
                <a:cs typeface="Lucida Sans Unicode"/>
              </a:rPr>
              <a:t>can  </a:t>
            </a:r>
            <a:r>
              <a:rPr sz="2700" spc="-5" dirty="0">
                <a:latin typeface="Lucida Sans Unicode"/>
                <a:cs typeface="Lucida Sans Unicode"/>
              </a:rPr>
              <a:t>be opened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twice.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620077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3"/>
            <a:ext cx="6515100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An operating </a:t>
            </a:r>
            <a:r>
              <a:rPr sz="2700" dirty="0">
                <a:latin typeface="Lucida Sans Unicode"/>
                <a:cs typeface="Lucida Sans Unicode"/>
              </a:rPr>
              <a:t>system </a:t>
            </a:r>
            <a:r>
              <a:rPr sz="2700" spc="-5" dirty="0">
                <a:latin typeface="Lucida Sans Unicode"/>
                <a:cs typeface="Lucida Sans Unicode"/>
              </a:rPr>
              <a:t>(OS) intended</a:t>
            </a:r>
            <a:r>
              <a:rPr sz="2700" spc="-1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  </a:t>
            </a:r>
            <a:r>
              <a:rPr sz="2700" dirty="0">
                <a:latin typeface="Lucida Sans Unicode"/>
                <a:cs typeface="Lucida Sans Unicode"/>
              </a:rPr>
              <a:t>serve </a:t>
            </a:r>
            <a:r>
              <a:rPr sz="2700" spc="-5" dirty="0">
                <a:latin typeface="Lucida Sans Unicode"/>
                <a:cs typeface="Lucida Sans Unicode"/>
              </a:rPr>
              <a:t>real-time application</a:t>
            </a:r>
            <a:r>
              <a:rPr sz="2700" spc="-1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requests</a:t>
            </a:r>
            <a:endParaRPr sz="2700">
              <a:latin typeface="Lucida Sans Unicode"/>
              <a:cs typeface="Lucida Sans Unicode"/>
            </a:endParaRPr>
          </a:p>
          <a:p>
            <a:pPr marL="268605" marR="21082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An </a:t>
            </a:r>
            <a:r>
              <a:rPr sz="2700" spc="-5" dirty="0">
                <a:latin typeface="Lucida Sans Unicode"/>
                <a:cs typeface="Lucida Sans Unicode"/>
              </a:rPr>
              <a:t>RTOS </a:t>
            </a:r>
            <a:r>
              <a:rPr sz="2700" dirty="0">
                <a:latin typeface="Lucida Sans Unicode"/>
                <a:cs typeface="Lucida Sans Unicode"/>
              </a:rPr>
              <a:t>has </a:t>
            </a:r>
            <a:r>
              <a:rPr sz="2700" spc="-5" dirty="0">
                <a:latin typeface="Lucida Sans Unicode"/>
                <a:cs typeface="Lucida Sans Unicode"/>
              </a:rPr>
              <a:t>an advanced</a:t>
            </a:r>
            <a:r>
              <a:rPr sz="2700" spc="-1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algorithm 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scheduling.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25" y="342900"/>
            <a:ext cx="783907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2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Cooperative</a:t>
            </a:r>
            <a:r>
              <a:rPr spc="-35" dirty="0"/>
              <a:t> </a:t>
            </a:r>
            <a:r>
              <a:rPr spc="-5" dirty="0"/>
              <a:t>scheduling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2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Preemptive </a:t>
            </a:r>
            <a:r>
              <a:rPr spc="-10" dirty="0"/>
              <a:t>scheduling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451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pc="-5" dirty="0"/>
              <a:t>Rate-monotonic</a:t>
            </a:r>
            <a:r>
              <a:rPr spc="-40" dirty="0"/>
              <a:t> </a:t>
            </a:r>
            <a:r>
              <a:rPr spc="-5" dirty="0"/>
              <a:t>scheduling</a:t>
            </a:r>
          </a:p>
          <a:p>
            <a:pPr marL="524510" indent="-228600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pc="-5" dirty="0"/>
              <a:t>Round-robin</a:t>
            </a:r>
            <a:r>
              <a:rPr spc="-15" dirty="0"/>
              <a:t> </a:t>
            </a:r>
            <a:r>
              <a:rPr spc="-5" dirty="0"/>
              <a:t>scheduling</a:t>
            </a:r>
          </a:p>
          <a:p>
            <a:pPr marL="524510" marR="5080" indent="-228600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pc="-5" dirty="0"/>
              <a:t>Fixed </a:t>
            </a:r>
            <a:r>
              <a:rPr spc="-10" dirty="0"/>
              <a:t>priority </a:t>
            </a:r>
            <a:r>
              <a:rPr spc="-5" dirty="0"/>
              <a:t>pre-emptive scheduling, an implementation  of preemptive time</a:t>
            </a:r>
            <a:r>
              <a:rPr spc="5" dirty="0"/>
              <a:t> </a:t>
            </a:r>
            <a:r>
              <a:rPr spc="-10" dirty="0"/>
              <a:t>slicing</a:t>
            </a:r>
          </a:p>
          <a:p>
            <a:pPr marL="524510" indent="-228600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pc="-5" dirty="0"/>
              <a:t>Fixed-Priority Scheduling </a:t>
            </a:r>
            <a:r>
              <a:rPr dirty="0"/>
              <a:t>with </a:t>
            </a:r>
            <a:r>
              <a:rPr spc="-5" dirty="0"/>
              <a:t>Deferred</a:t>
            </a:r>
            <a:r>
              <a:rPr spc="30" dirty="0"/>
              <a:t> </a:t>
            </a:r>
            <a:r>
              <a:rPr spc="-5" dirty="0"/>
              <a:t>Preemption</a:t>
            </a: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pc="-5" dirty="0"/>
              <a:t>Fixed-Priority Non-preemptive</a:t>
            </a:r>
            <a:r>
              <a:rPr spc="15" dirty="0"/>
              <a:t> </a:t>
            </a:r>
            <a:r>
              <a:rPr spc="-5" dirty="0"/>
              <a:t>Scheduling</a:t>
            </a: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pc="-5" dirty="0"/>
              <a:t>Critical section preemptive</a:t>
            </a:r>
            <a:r>
              <a:rPr spc="40" dirty="0"/>
              <a:t> </a:t>
            </a:r>
            <a:r>
              <a:rPr spc="-5" dirty="0"/>
              <a:t>scheduling</a:t>
            </a: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dirty="0"/>
              <a:t>Static </a:t>
            </a:r>
            <a:r>
              <a:rPr spc="-5" dirty="0"/>
              <a:t>time</a:t>
            </a:r>
            <a:r>
              <a:rPr spc="10" dirty="0"/>
              <a:t> </a:t>
            </a:r>
            <a:r>
              <a:rPr spc="-5" dirty="0"/>
              <a:t>scheduling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2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Earliest Deadline </a:t>
            </a:r>
            <a:r>
              <a:rPr spc="-10" dirty="0"/>
              <a:t>First</a:t>
            </a:r>
            <a:r>
              <a:rPr spc="75" dirty="0"/>
              <a:t> </a:t>
            </a:r>
            <a:r>
              <a:rPr spc="-10" dirty="0"/>
              <a:t>approach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2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Stochastic digraphs </a:t>
            </a:r>
            <a:r>
              <a:rPr dirty="0"/>
              <a:t>with </a:t>
            </a:r>
            <a:r>
              <a:rPr spc="-5" dirty="0"/>
              <a:t>multi-threaded </a:t>
            </a:r>
            <a:r>
              <a:rPr dirty="0"/>
              <a:t>graph</a:t>
            </a:r>
            <a:r>
              <a:rPr spc="90" dirty="0"/>
              <a:t> </a:t>
            </a:r>
            <a:r>
              <a:rPr spc="-10" dirty="0"/>
              <a:t>traversal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75" y="342900"/>
            <a:ext cx="707707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773682"/>
            <a:ext cx="6438900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Running (executing on the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CPU);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5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Ready (ready to be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executed);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200100"/>
              </a:lnSpc>
              <a:spcBef>
                <a:spcPts val="39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Blocked </a:t>
            </a:r>
            <a:r>
              <a:rPr sz="2700" spc="-10" dirty="0">
                <a:latin typeface="Lucida Sans Unicode"/>
                <a:cs typeface="Lucida Sans Unicode"/>
              </a:rPr>
              <a:t>(waiting </a:t>
            </a:r>
            <a:r>
              <a:rPr sz="2700" dirty="0">
                <a:latin typeface="Lucida Sans Unicode"/>
                <a:cs typeface="Lucida Sans Unicode"/>
              </a:rPr>
              <a:t>for </a:t>
            </a:r>
            <a:r>
              <a:rPr sz="2700" spc="-5" dirty="0">
                <a:latin typeface="Lucida Sans Unicode"/>
                <a:cs typeface="Lucida Sans Unicode"/>
              </a:rPr>
              <a:t>an </a:t>
            </a:r>
            <a:r>
              <a:rPr sz="2700" spc="-10" dirty="0">
                <a:latin typeface="Lucida Sans Unicode"/>
                <a:cs typeface="Lucida Sans Unicode"/>
              </a:rPr>
              <a:t>event, </a:t>
            </a:r>
            <a:r>
              <a:rPr sz="2700" spc="-5" dirty="0">
                <a:latin typeface="Lucida Sans Unicode"/>
                <a:cs typeface="Lucida Sans Unicode"/>
              </a:rPr>
              <a:t>I/O </a:t>
            </a:r>
            <a:r>
              <a:rPr sz="2700" dirty="0">
                <a:latin typeface="Lucida Sans Unicode"/>
                <a:cs typeface="Lucida Sans Unicode"/>
              </a:rPr>
              <a:t>for  </a:t>
            </a:r>
            <a:r>
              <a:rPr sz="2700" spc="-5" dirty="0">
                <a:latin typeface="Lucida Sans Unicode"/>
                <a:cs typeface="Lucida Sans Unicode"/>
              </a:rPr>
              <a:t>example).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56388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2054174"/>
            <a:ext cx="8038465" cy="282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476884" indent="-25654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3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Lucida Sans Unicode"/>
                <a:cs typeface="Lucida Sans Unicode"/>
              </a:rPr>
              <a:t>LynxOS </a:t>
            </a:r>
            <a:r>
              <a:rPr sz="2000" dirty="0">
                <a:latin typeface="Lucida Sans Unicode"/>
                <a:cs typeface="Lucida Sans Unicode"/>
              </a:rPr>
              <a:t>is mostly used </a:t>
            </a:r>
            <a:r>
              <a:rPr sz="2000" spc="-5" dirty="0">
                <a:latin typeface="Lucida Sans Unicode"/>
                <a:cs typeface="Lucida Sans Unicode"/>
              </a:rPr>
              <a:t>in real-time embedded systems, in  applications </a:t>
            </a:r>
            <a:r>
              <a:rPr sz="2000" dirty="0">
                <a:latin typeface="Lucida Sans Unicode"/>
                <a:cs typeface="Lucida Sans Unicode"/>
              </a:rPr>
              <a:t>for </a:t>
            </a:r>
            <a:r>
              <a:rPr sz="2000" spc="-5" dirty="0">
                <a:latin typeface="Lucida Sans Unicode"/>
                <a:cs typeface="Lucida Sans Unicode"/>
              </a:rPr>
              <a:t>avionics, aerospace, the military, industrial  process </a:t>
            </a:r>
            <a:r>
              <a:rPr sz="2000" dirty="0">
                <a:latin typeface="Lucida Sans Unicode"/>
                <a:cs typeface="Lucida Sans Unicode"/>
              </a:rPr>
              <a:t>control </a:t>
            </a:r>
            <a:r>
              <a:rPr sz="2000" spc="-5" dirty="0">
                <a:latin typeface="Lucida Sans Unicode"/>
                <a:cs typeface="Lucida Sans Unicode"/>
              </a:rPr>
              <a:t>and</a:t>
            </a:r>
            <a:r>
              <a:rPr sz="2000" spc="-7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telecommunications.</a:t>
            </a:r>
            <a:endParaRPr sz="20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3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Lucida Sans Unicode"/>
                <a:cs typeface="Lucida Sans Unicode"/>
              </a:rPr>
              <a:t>Enea OSE </a:t>
            </a:r>
            <a:r>
              <a:rPr sz="2000" spc="-5" dirty="0">
                <a:latin typeface="Lucida Sans Unicode"/>
                <a:cs typeface="Lucida Sans Unicode"/>
              </a:rPr>
              <a:t>is </a:t>
            </a:r>
            <a:r>
              <a:rPr sz="2000" dirty="0">
                <a:latin typeface="Lucida Sans Unicode"/>
                <a:cs typeface="Lucida Sans Unicode"/>
              </a:rPr>
              <a:t>one </a:t>
            </a:r>
            <a:r>
              <a:rPr sz="2000" spc="-5" dirty="0">
                <a:latin typeface="Lucida Sans Unicode"/>
                <a:cs typeface="Lucida Sans Unicode"/>
              </a:rPr>
              <a:t>of the </a:t>
            </a:r>
            <a:r>
              <a:rPr sz="2000" dirty="0">
                <a:latin typeface="Lucida Sans Unicode"/>
                <a:cs typeface="Lucida Sans Unicode"/>
              </a:rPr>
              <a:t>most widely used RTOSes </a:t>
            </a:r>
            <a:r>
              <a:rPr sz="2000" spc="-5" dirty="0">
                <a:latin typeface="Lucida Sans Unicode"/>
                <a:cs typeface="Lucida Sans Unicode"/>
              </a:rPr>
              <a:t>in the world.  According to </a:t>
            </a:r>
            <a:r>
              <a:rPr sz="2000" dirty="0">
                <a:latin typeface="Lucida Sans Unicode"/>
                <a:cs typeface="Lucida Sans Unicode"/>
              </a:rPr>
              <a:t>mobile </a:t>
            </a:r>
            <a:r>
              <a:rPr sz="2000" spc="-5" dirty="0">
                <a:latin typeface="Lucida Sans Unicode"/>
                <a:cs typeface="Lucida Sans Unicode"/>
              </a:rPr>
              <a:t>analyst firm, VisionMobile, </a:t>
            </a:r>
            <a:r>
              <a:rPr sz="2000" dirty="0">
                <a:latin typeface="Lucida Sans Unicode"/>
                <a:cs typeface="Lucida Sans Unicode"/>
              </a:rPr>
              <a:t>OSE has </a:t>
            </a:r>
            <a:r>
              <a:rPr sz="2000" spc="-5" dirty="0">
                <a:latin typeface="Lucida Sans Unicode"/>
                <a:cs typeface="Lucida Sans Unicode"/>
              </a:rPr>
              <a:t>been  deployed </a:t>
            </a:r>
            <a:r>
              <a:rPr sz="2000" dirty="0">
                <a:latin typeface="Lucida Sans Unicode"/>
                <a:cs typeface="Lucida Sans Unicode"/>
              </a:rPr>
              <a:t>in </a:t>
            </a:r>
            <a:r>
              <a:rPr sz="2000" spc="-5" dirty="0">
                <a:latin typeface="Lucida Sans Unicode"/>
                <a:cs typeface="Lucida Sans Unicode"/>
              </a:rPr>
              <a:t>over </a:t>
            </a:r>
            <a:r>
              <a:rPr sz="2000" dirty="0">
                <a:latin typeface="Lucida Sans Unicode"/>
                <a:cs typeface="Lucida Sans Unicode"/>
              </a:rPr>
              <a:t>1.75 </a:t>
            </a:r>
            <a:r>
              <a:rPr sz="2000" spc="-5" dirty="0">
                <a:latin typeface="Lucida Sans Unicode"/>
                <a:cs typeface="Lucida Sans Unicode"/>
              </a:rPr>
              <a:t>billion </a:t>
            </a:r>
            <a:r>
              <a:rPr sz="2000" dirty="0">
                <a:latin typeface="Lucida Sans Unicode"/>
                <a:cs typeface="Lucida Sans Unicode"/>
              </a:rPr>
              <a:t>mobile handsets, as of </a:t>
            </a:r>
            <a:r>
              <a:rPr sz="2000" spc="-5" dirty="0">
                <a:latin typeface="Lucida Sans Unicode"/>
                <a:cs typeface="Lucida Sans Unicode"/>
              </a:rPr>
              <a:t>the </a:t>
            </a:r>
            <a:r>
              <a:rPr sz="2000" dirty="0">
                <a:latin typeface="Lucida Sans Unicode"/>
                <a:cs typeface="Lucida Sans Unicode"/>
              </a:rPr>
              <a:t>end </a:t>
            </a:r>
            <a:r>
              <a:rPr sz="2000" spc="-5" dirty="0">
                <a:latin typeface="Lucida Sans Unicode"/>
                <a:cs typeface="Lucida Sans Unicode"/>
              </a:rPr>
              <a:t>of  June </a:t>
            </a:r>
            <a:r>
              <a:rPr sz="2000" dirty="0">
                <a:latin typeface="Lucida Sans Unicode"/>
                <a:cs typeface="Lucida Sans Unicode"/>
              </a:rPr>
              <a:t>2010. Enea OSE </a:t>
            </a:r>
            <a:r>
              <a:rPr sz="2000" spc="-5" dirty="0">
                <a:latin typeface="Lucida Sans Unicode"/>
                <a:cs typeface="Lucida Sans Unicode"/>
              </a:rPr>
              <a:t>is </a:t>
            </a:r>
            <a:r>
              <a:rPr sz="2000" dirty="0">
                <a:latin typeface="Lucida Sans Unicode"/>
                <a:cs typeface="Lucida Sans Unicode"/>
              </a:rPr>
              <a:t>shipped </a:t>
            </a:r>
            <a:r>
              <a:rPr sz="2000" spc="-5" dirty="0">
                <a:latin typeface="Lucida Sans Unicode"/>
                <a:cs typeface="Lucida Sans Unicode"/>
              </a:rPr>
              <a:t>in </a:t>
            </a:r>
            <a:r>
              <a:rPr sz="2000" dirty="0">
                <a:latin typeface="Lucida Sans Unicode"/>
                <a:cs typeface="Lucida Sans Unicode"/>
              </a:rPr>
              <a:t>hundreds </a:t>
            </a:r>
            <a:r>
              <a:rPr sz="2000" spc="-5" dirty="0">
                <a:latin typeface="Lucida Sans Unicode"/>
                <a:cs typeface="Lucida Sans Unicode"/>
              </a:rPr>
              <a:t>of millions of  </a:t>
            </a:r>
            <a:r>
              <a:rPr sz="2000" dirty="0">
                <a:latin typeface="Lucida Sans Unicode"/>
                <a:cs typeface="Lucida Sans Unicode"/>
              </a:rPr>
              <a:t>mobile phones </a:t>
            </a:r>
            <a:r>
              <a:rPr sz="2000" spc="-5" dirty="0">
                <a:latin typeface="Lucida Sans Unicode"/>
                <a:cs typeface="Lucida Sans Unicode"/>
              </a:rPr>
              <a:t>each year and over </a:t>
            </a:r>
            <a:r>
              <a:rPr sz="2000" dirty="0">
                <a:latin typeface="Lucida Sans Unicode"/>
                <a:cs typeface="Lucida Sans Unicode"/>
              </a:rPr>
              <a:t>half </a:t>
            </a:r>
            <a:r>
              <a:rPr sz="2000" spc="-5" dirty="0">
                <a:latin typeface="Lucida Sans Unicode"/>
                <a:cs typeface="Lucida Sans Unicode"/>
              </a:rPr>
              <a:t>of the world's </a:t>
            </a:r>
            <a:r>
              <a:rPr sz="2000" dirty="0">
                <a:latin typeface="Lucida Sans Unicode"/>
                <a:cs typeface="Lucida Sans Unicode"/>
              </a:rPr>
              <a:t>3G </a:t>
            </a:r>
            <a:r>
              <a:rPr sz="2000" spc="-5" dirty="0">
                <a:latin typeface="Lucida Sans Unicode"/>
                <a:cs typeface="Lucida Sans Unicode"/>
              </a:rPr>
              <a:t>base  stations.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238125"/>
            <a:ext cx="8801100" cy="13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47545"/>
            <a:ext cx="794639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143510" indent="-400685">
              <a:lnSpc>
                <a:spcPct val="150000"/>
              </a:lnSpc>
              <a:spcBef>
                <a:spcPts val="100"/>
              </a:spcBef>
              <a:buClr>
                <a:srgbClr val="2CA1BE"/>
              </a:buClr>
              <a:buSzPct val="66666"/>
              <a:buAutoNum type="romanU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The key difference between general-computing operating </a:t>
            </a:r>
            <a:r>
              <a:rPr sz="1800" spc="-10" dirty="0">
                <a:latin typeface="Lucida Sans Unicode"/>
                <a:cs typeface="Lucida Sans Unicode"/>
              </a:rPr>
              <a:t>systems  </a:t>
            </a:r>
            <a:r>
              <a:rPr sz="1800" spc="-5" dirty="0">
                <a:latin typeface="Lucida Sans Unicode"/>
                <a:cs typeface="Lucida Sans Unicode"/>
              </a:rPr>
              <a:t>and real-time operating systems is the </a:t>
            </a:r>
            <a:r>
              <a:rPr sz="1800" dirty="0">
                <a:latin typeface="Lucida Sans Unicode"/>
                <a:cs typeface="Lucida Sans Unicode"/>
              </a:rPr>
              <a:t>need for " </a:t>
            </a:r>
            <a:r>
              <a:rPr sz="1800" spc="-10" dirty="0">
                <a:latin typeface="Lucida Sans Unicode"/>
                <a:cs typeface="Lucida Sans Unicode"/>
              </a:rPr>
              <a:t>deterministic </a:t>
            </a:r>
            <a:r>
              <a:rPr sz="1800" dirty="0">
                <a:latin typeface="Lucida Sans Unicode"/>
                <a:cs typeface="Lucida Sans Unicode"/>
              </a:rPr>
              <a:t>"  </a:t>
            </a:r>
            <a:r>
              <a:rPr sz="1800" spc="-5" dirty="0">
                <a:latin typeface="Lucida Sans Unicode"/>
                <a:cs typeface="Lucida Sans Unicode"/>
              </a:rPr>
              <a:t>timing behaviour, general-computing non-real-time operating  systems are often </a:t>
            </a:r>
            <a:r>
              <a:rPr sz="1800" spc="-10" dirty="0">
                <a:latin typeface="Lucida Sans Unicode"/>
                <a:cs typeface="Lucida Sans Unicode"/>
              </a:rPr>
              <a:t>quite</a:t>
            </a:r>
            <a:r>
              <a:rPr sz="1800" spc="-5" dirty="0">
                <a:latin typeface="Lucida Sans Unicode"/>
                <a:cs typeface="Lucida Sans Unicode"/>
              </a:rPr>
              <a:t> non-deterministic</a:t>
            </a:r>
            <a:endParaRPr sz="1800">
              <a:latin typeface="Lucida Sans Unicode"/>
              <a:cs typeface="Lucida Sans Unicode"/>
            </a:endParaRPr>
          </a:p>
          <a:p>
            <a:pPr marL="413384" marR="5080" indent="-400685">
              <a:lnSpc>
                <a:spcPct val="150000"/>
              </a:lnSpc>
              <a:spcBef>
                <a:spcPts val="395"/>
              </a:spcBef>
              <a:buClr>
                <a:srgbClr val="2CA1BE"/>
              </a:buClr>
              <a:buSzPct val="66666"/>
              <a:buAutoNum type="romanU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Real-time operating systems are often uses in embedded solutions,  that </a:t>
            </a:r>
            <a:r>
              <a:rPr sz="1800" spc="-10" dirty="0">
                <a:latin typeface="Lucida Sans Unicode"/>
                <a:cs typeface="Lucida Sans Unicode"/>
              </a:rPr>
              <a:t>is, </a:t>
            </a:r>
            <a:r>
              <a:rPr sz="1800" spc="-5" dirty="0">
                <a:latin typeface="Lucida Sans Unicode"/>
                <a:cs typeface="Lucida Sans Unicode"/>
              </a:rPr>
              <a:t>computing platforms that are within another device. </a:t>
            </a:r>
            <a:r>
              <a:rPr sz="1800" spc="-10" dirty="0">
                <a:latin typeface="Lucida Sans Unicode"/>
                <a:cs typeface="Lucida Sans Unicode"/>
              </a:rPr>
              <a:t>While  </a:t>
            </a:r>
            <a:r>
              <a:rPr sz="1800" spc="-5" dirty="0">
                <a:latin typeface="Lucida Sans Unicode"/>
                <a:cs typeface="Lucida Sans Unicode"/>
              </a:rPr>
              <a:t>real-time operating systems are </a:t>
            </a:r>
            <a:r>
              <a:rPr sz="1800" spc="-10" dirty="0">
                <a:latin typeface="Lucida Sans Unicode"/>
                <a:cs typeface="Lucida Sans Unicode"/>
              </a:rPr>
              <a:t>typically </a:t>
            </a:r>
            <a:r>
              <a:rPr sz="1800" spc="-5" dirty="0">
                <a:latin typeface="Lucida Sans Unicode"/>
                <a:cs typeface="Lucida Sans Unicode"/>
              </a:rPr>
              <a:t>designed </a:t>
            </a:r>
            <a:r>
              <a:rPr sz="1800" dirty="0">
                <a:latin typeface="Lucida Sans Unicode"/>
                <a:cs typeface="Lucida Sans Unicode"/>
              </a:rPr>
              <a:t>for </a:t>
            </a:r>
            <a:r>
              <a:rPr sz="1800" spc="-5" dirty="0">
                <a:latin typeface="Lucida Sans Unicode"/>
                <a:cs typeface="Lucida Sans Unicode"/>
              </a:rPr>
              <a:t>and used  </a:t>
            </a:r>
            <a:r>
              <a:rPr sz="1800" dirty="0">
                <a:latin typeface="Lucida Sans Unicode"/>
                <a:cs typeface="Lucida Sans Unicode"/>
              </a:rPr>
              <a:t>with </a:t>
            </a:r>
            <a:r>
              <a:rPr sz="1800" spc="-5" dirty="0">
                <a:latin typeface="Lucida Sans Unicode"/>
                <a:cs typeface="Lucida Sans Unicode"/>
              </a:rPr>
              <a:t>embedded </a:t>
            </a:r>
            <a:r>
              <a:rPr sz="1800" spc="-10" dirty="0">
                <a:latin typeface="Lucida Sans Unicode"/>
                <a:cs typeface="Lucida Sans Unicode"/>
              </a:rPr>
              <a:t>systems.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648652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357" y="3109086"/>
            <a:ext cx="6467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Lucida Sans Unicode"/>
                <a:cs typeface="Lucida Sans Unicode"/>
              </a:rPr>
              <a:t>World </a:t>
            </a:r>
            <a:r>
              <a:rPr sz="2700" dirty="0">
                <a:latin typeface="Lucida Sans Unicode"/>
                <a:cs typeface="Lucida Sans Unicode"/>
              </a:rPr>
              <a:t>without Operating system </a:t>
            </a:r>
            <a:r>
              <a:rPr sz="2700" spc="-5" dirty="0">
                <a:latin typeface="Lucida Sans Unicode"/>
                <a:cs typeface="Lucida Sans Unicode"/>
              </a:rPr>
              <a:t>is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like</a:t>
            </a:r>
            <a:endParaRPr sz="2700">
              <a:latin typeface="Lucida Sans Unicode"/>
              <a:cs typeface="Lucida Sans Unicode"/>
            </a:endParaRPr>
          </a:p>
          <a:p>
            <a:pPr marL="1270" algn="ctr">
              <a:lnSpc>
                <a:spcPct val="100000"/>
              </a:lnSpc>
            </a:pPr>
            <a:r>
              <a:rPr sz="2700" dirty="0">
                <a:latin typeface="Lucida Sans Unicode"/>
                <a:cs typeface="Lucida Sans Unicode"/>
              </a:rPr>
              <a:t>human </a:t>
            </a:r>
            <a:r>
              <a:rPr sz="2700" spc="-5" dirty="0">
                <a:latin typeface="Lucida Sans Unicode"/>
                <a:cs typeface="Lucida Sans Unicode"/>
              </a:rPr>
              <a:t>without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heart..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353377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00" y="2771775"/>
            <a:ext cx="5857875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542"/>
            <a:ext cx="6129655" cy="2336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Operating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system.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Functions and components of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Types of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Process and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program.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Real time operating </a:t>
            </a:r>
            <a:r>
              <a:rPr sz="2700" dirty="0">
                <a:latin typeface="Lucida Sans Unicode"/>
                <a:cs typeface="Lucida Sans Unicode"/>
              </a:rPr>
              <a:t>system</a:t>
            </a:r>
            <a:r>
              <a:rPr sz="2700" spc="-9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(RTOS).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28765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468" y="1683766"/>
            <a:ext cx="38474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062355" algn="l"/>
                <a:tab pos="2838450" algn="l"/>
              </a:tabLst>
            </a:pPr>
            <a:r>
              <a:rPr sz="1550" spc="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550" spc="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300" spc="-5" dirty="0"/>
              <a:t>An	operating	system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00" y="1998929"/>
            <a:ext cx="3592829" cy="35331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0"/>
              </a:spcBef>
              <a:tabLst>
                <a:tab pos="2489200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(OS) </a:t>
            </a:r>
            <a:r>
              <a:rPr sz="2300" dirty="0">
                <a:latin typeface="Lucida Sans Unicode"/>
                <a:cs typeface="Lucida Sans Unicode"/>
              </a:rPr>
              <a:t>is a </a:t>
            </a:r>
            <a:r>
              <a:rPr sz="2300" spc="-5" dirty="0">
                <a:latin typeface="Lucida Sans Unicode"/>
                <a:cs typeface="Lucida Sans Unicode"/>
              </a:rPr>
              <a:t>collection of  </a:t>
            </a:r>
            <a:r>
              <a:rPr sz="2300" dirty="0">
                <a:latin typeface="Lucida Sans Unicode"/>
                <a:cs typeface="Lucida Sans Unicode"/>
              </a:rPr>
              <a:t>software </a:t>
            </a:r>
            <a:r>
              <a:rPr sz="2300" spc="-5" dirty="0">
                <a:latin typeface="Lucida Sans Unicode"/>
                <a:cs typeface="Lucida Sans Unicode"/>
              </a:rPr>
              <a:t>that manages  computer hardware  resources and provides  common services </a:t>
            </a:r>
            <a:r>
              <a:rPr sz="2300" dirty="0">
                <a:latin typeface="Lucida Sans Unicode"/>
                <a:cs typeface="Lucida Sans Unicode"/>
              </a:rPr>
              <a:t>for  </a:t>
            </a:r>
            <a:r>
              <a:rPr sz="2300" spc="-5" dirty="0">
                <a:latin typeface="Lucida Sans Unicode"/>
                <a:cs typeface="Lucida Sans Unicode"/>
              </a:rPr>
              <a:t>computer programs. The  operating </a:t>
            </a:r>
            <a:r>
              <a:rPr sz="2300" dirty="0">
                <a:latin typeface="Lucida Sans Unicode"/>
                <a:cs typeface="Lucida Sans Unicode"/>
              </a:rPr>
              <a:t>system is a  </a:t>
            </a:r>
            <a:r>
              <a:rPr sz="2300" spc="-5" dirty="0">
                <a:latin typeface="Lucida Sans Unicode"/>
                <a:cs typeface="Lucida Sans Unicode"/>
              </a:rPr>
              <a:t>vital component </a:t>
            </a:r>
            <a:r>
              <a:rPr sz="2300" dirty="0">
                <a:latin typeface="Lucida Sans Unicode"/>
                <a:cs typeface="Lucida Sans Unicode"/>
              </a:rPr>
              <a:t>of </a:t>
            </a:r>
            <a:r>
              <a:rPr sz="2300" spc="-5" dirty="0">
                <a:latin typeface="Lucida Sans Unicode"/>
                <a:cs typeface="Lucida Sans Unicode"/>
              </a:rPr>
              <a:t>the  </a:t>
            </a:r>
            <a:r>
              <a:rPr sz="2300" dirty="0">
                <a:latin typeface="Lucida Sans Unicode"/>
                <a:cs typeface="Lucida Sans Unicode"/>
              </a:rPr>
              <a:t>system </a:t>
            </a:r>
            <a:r>
              <a:rPr sz="2300" spc="-5" dirty="0">
                <a:latin typeface="Lucida Sans Unicode"/>
                <a:cs typeface="Lucida Sans Unicode"/>
              </a:rPr>
              <a:t>software in </a:t>
            </a:r>
            <a:r>
              <a:rPr sz="2300" dirty="0">
                <a:latin typeface="Lucida Sans Unicode"/>
                <a:cs typeface="Lucida Sans Unicode"/>
              </a:rPr>
              <a:t>a  </a:t>
            </a:r>
            <a:r>
              <a:rPr sz="2300" spc="-5" dirty="0">
                <a:latin typeface="Lucida Sans Unicode"/>
                <a:cs typeface="Lucida Sans Unicode"/>
              </a:rPr>
              <a:t>compute</a:t>
            </a:r>
            <a:r>
              <a:rPr sz="2300" dirty="0">
                <a:latin typeface="Lucida Sans Unicode"/>
                <a:cs typeface="Lucida Sans Unicode"/>
              </a:rPr>
              <a:t>r	syste</a:t>
            </a:r>
            <a:r>
              <a:rPr sz="2300" spc="-5" dirty="0">
                <a:latin typeface="Lucida Sans Unicode"/>
                <a:cs typeface="Lucida Sans Unicode"/>
              </a:rPr>
              <a:t>m</a:t>
            </a:r>
            <a:r>
              <a:rPr sz="2300" dirty="0">
                <a:latin typeface="Lucida Sans Unicode"/>
                <a:cs typeface="Lucida Sans Unicode"/>
              </a:rPr>
              <a:t>.  </a:t>
            </a:r>
            <a:r>
              <a:rPr sz="2300" spc="-5" dirty="0">
                <a:latin typeface="Lucida Sans Unicode"/>
                <a:cs typeface="Lucida Sans Unicode"/>
              </a:rPr>
              <a:t>Application</a:t>
            </a:r>
            <a:r>
              <a:rPr sz="2300" spc="28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programs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8457" y="5785815"/>
            <a:ext cx="10229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Lucida Sans Unicode"/>
                <a:cs typeface="Lucida Sans Unicode"/>
              </a:rPr>
              <a:t>system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5954" y="5470347"/>
            <a:ext cx="199199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689100" marR="5080" indent="-1677035" algn="r">
              <a:lnSpc>
                <a:spcPts val="2480"/>
              </a:lnSpc>
              <a:spcBef>
                <a:spcPts val="420"/>
              </a:spcBef>
              <a:tabLst>
                <a:tab pos="1635760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re</a:t>
            </a:r>
            <a:r>
              <a:rPr sz="2300" spc="0" dirty="0">
                <a:latin typeface="Lucida Sans Unicode"/>
                <a:cs typeface="Lucida Sans Unicode"/>
              </a:rPr>
              <a:t>q</a:t>
            </a:r>
            <a:r>
              <a:rPr sz="2300" spc="-15" dirty="0">
                <a:latin typeface="Lucida Sans Unicode"/>
                <a:cs typeface="Lucida Sans Unicode"/>
              </a:rPr>
              <a:t>u</a:t>
            </a:r>
            <a:r>
              <a:rPr sz="2300" spc="-5" dirty="0">
                <a:latin typeface="Lucida Sans Unicode"/>
                <a:cs typeface="Lucida Sans Unicode"/>
              </a:rPr>
              <a:t>ir</a:t>
            </a:r>
            <a:r>
              <a:rPr sz="2300" dirty="0">
                <a:latin typeface="Lucida Sans Unicode"/>
                <a:cs typeface="Lucida Sans Unicode"/>
              </a:rPr>
              <a:t>e	</a:t>
            </a:r>
            <a:r>
              <a:rPr sz="2300" spc="-5" dirty="0">
                <a:latin typeface="Lucida Sans Unicode"/>
                <a:cs typeface="Lucida Sans Unicode"/>
              </a:rPr>
              <a:t>an 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5470347"/>
            <a:ext cx="1391285" cy="1007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420"/>
              </a:spcBef>
            </a:pPr>
            <a:r>
              <a:rPr sz="2300" spc="-5" dirty="0">
                <a:latin typeface="Lucida Sans Unicode"/>
                <a:cs typeface="Lucida Sans Unicode"/>
              </a:rPr>
              <a:t>usually  ope</a:t>
            </a:r>
            <a:r>
              <a:rPr sz="2300" spc="0" dirty="0">
                <a:latin typeface="Lucida Sans Unicode"/>
                <a:cs typeface="Lucida Sans Unicode"/>
              </a:rPr>
              <a:t>r</a:t>
            </a:r>
            <a:r>
              <a:rPr sz="2300" spc="-5" dirty="0">
                <a:latin typeface="Lucida Sans Unicode"/>
                <a:cs typeface="Lucida Sans Unicode"/>
              </a:rPr>
              <a:t>a</a:t>
            </a:r>
            <a:r>
              <a:rPr sz="2300" spc="-10" dirty="0">
                <a:latin typeface="Lucida Sans Unicode"/>
                <a:cs typeface="Lucida Sans Unicode"/>
              </a:rPr>
              <a:t>t</a:t>
            </a:r>
            <a:r>
              <a:rPr sz="2300" spc="-5" dirty="0">
                <a:latin typeface="Lucida Sans Unicode"/>
                <a:cs typeface="Lucida Sans Unicode"/>
              </a:rPr>
              <a:t>ing  </a:t>
            </a:r>
            <a:r>
              <a:rPr sz="2300" dirty="0">
                <a:latin typeface="Lucida Sans Unicode"/>
                <a:cs typeface="Lucida Sans Unicode"/>
              </a:rPr>
              <a:t>function.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075" y="114300"/>
            <a:ext cx="8277225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8242" y="1600200"/>
            <a:ext cx="4100957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75" y="342900"/>
            <a:ext cx="47053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4424" y="2202307"/>
            <a:ext cx="4075429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Managing</a:t>
            </a:r>
            <a:r>
              <a:rPr sz="2400" spc="40" dirty="0">
                <a:solidFill>
                  <a:srgbClr val="464646"/>
                </a:solidFill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Providing </a:t>
            </a:r>
            <a:r>
              <a:rPr sz="2400" dirty="0">
                <a:solidFill>
                  <a:srgbClr val="464646"/>
                </a:solidFill>
              </a:rPr>
              <a:t>a user</a:t>
            </a:r>
            <a:r>
              <a:rPr sz="2400" spc="-15" dirty="0">
                <a:solidFill>
                  <a:srgbClr val="464646"/>
                </a:solidFill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interface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424" y="3080255"/>
            <a:ext cx="4068445" cy="20739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Running</a:t>
            </a:r>
            <a:r>
              <a:rPr sz="2400" spc="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applications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Support for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built in</a:t>
            </a:r>
            <a:r>
              <a:rPr sz="2400" spc="1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utility</a:t>
            </a:r>
            <a:endParaRPr sz="2400">
              <a:latin typeface="Lucida Sans Unicode"/>
              <a:cs typeface="Lucida Sans Unicode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programs.</a:t>
            </a:r>
            <a:endParaRPr sz="2400">
              <a:latin typeface="Lucida Sans Unicode"/>
              <a:cs typeface="Lucida Sans Unicode"/>
            </a:endParaRPr>
          </a:p>
          <a:p>
            <a:pPr marL="286385" marR="189865" indent="-274320">
              <a:lnSpc>
                <a:spcPct val="100000"/>
              </a:lnSpc>
              <a:spcBef>
                <a:spcPts val="57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Control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to the computer  hardware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2438400"/>
            <a:ext cx="2847975" cy="2381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75" y="342900"/>
            <a:ext cx="54673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613" y="2043911"/>
            <a:ext cx="3510915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Process</a:t>
            </a:r>
            <a:r>
              <a:rPr sz="2400" spc="40" dirty="0">
                <a:solidFill>
                  <a:srgbClr val="464646"/>
                </a:solidFill>
              </a:rPr>
              <a:t> </a:t>
            </a:r>
            <a:r>
              <a:rPr sz="2400" spc="-10" dirty="0">
                <a:solidFill>
                  <a:srgbClr val="464646"/>
                </a:solidFill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Memory</a:t>
            </a:r>
            <a:r>
              <a:rPr sz="2400" spc="5" dirty="0">
                <a:solidFill>
                  <a:srgbClr val="464646"/>
                </a:solidFill>
              </a:rPr>
              <a:t> </a:t>
            </a:r>
            <a:r>
              <a:rPr sz="2400" spc="-5" dirty="0">
                <a:solidFill>
                  <a:srgbClr val="464646"/>
                </a:solidFill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613" y="2885948"/>
            <a:ext cx="3559175" cy="2733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1336675" indent="-274320">
              <a:lnSpc>
                <a:spcPts val="2590"/>
              </a:lnSpc>
              <a:spcBef>
                <a:spcPts val="42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I/O Device 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man</a:t>
            </a:r>
            <a:r>
              <a:rPr sz="24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a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geme</a:t>
            </a:r>
            <a:r>
              <a:rPr sz="24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n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t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File</a:t>
            </a:r>
            <a:r>
              <a:rPr sz="2400" spc="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system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Protection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Network</a:t>
            </a:r>
            <a:r>
              <a:rPr sz="2400" spc="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management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Network</a:t>
            </a:r>
            <a:r>
              <a:rPr sz="2400" spc="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services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15" dirty="0">
                <a:solidFill>
                  <a:srgbClr val="2CA1BE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64646"/>
                </a:solidFill>
                <a:latin typeface="Lucida Sans Unicode"/>
                <a:cs typeface="Lucida Sans Unicode"/>
              </a:rPr>
              <a:t>User</a:t>
            </a:r>
            <a:r>
              <a:rPr sz="2400" spc="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Interface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6667" y="2257170"/>
            <a:ext cx="3582035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72160" indent="-256540">
              <a:lnSpc>
                <a:spcPct val="13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4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4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Lucida Sans Unicode"/>
                <a:cs typeface="Lucida Sans Unicode"/>
              </a:rPr>
              <a:t>Real time operating  systems.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268605" algn="l"/>
              </a:tabLst>
            </a:pPr>
            <a:r>
              <a:rPr sz="14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4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Lucida Sans Unicode"/>
                <a:cs typeface="Lucida Sans Unicode"/>
              </a:rPr>
              <a:t>Single user, Single</a:t>
            </a:r>
            <a:r>
              <a:rPr sz="2100" spc="-3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Task</a:t>
            </a:r>
            <a:endParaRPr sz="2100">
              <a:latin typeface="Lucida Sans Unicode"/>
              <a:cs typeface="Lucida Sans Unicode"/>
            </a:endParaRPr>
          </a:p>
          <a:p>
            <a:pPr marL="268605" marR="908685" indent="-256540">
              <a:lnSpc>
                <a:spcPct val="13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4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4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Lucida Sans Unicode"/>
                <a:cs typeface="Lucida Sans Unicode"/>
              </a:rPr>
              <a:t>Single user,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Multi-  </a:t>
            </a:r>
            <a:r>
              <a:rPr sz="2100" spc="-5" dirty="0">
                <a:latin typeface="Lucida Sans Unicode"/>
                <a:cs typeface="Lucida Sans Unicode"/>
              </a:rPr>
              <a:t>tasking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268605" algn="l"/>
              </a:tabLst>
            </a:pPr>
            <a:r>
              <a:rPr sz="14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4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Lucida Sans Unicode"/>
                <a:cs typeface="Lucida Sans Unicode"/>
              </a:rPr>
              <a:t>Multi </a:t>
            </a:r>
            <a:r>
              <a:rPr sz="2100" dirty="0">
                <a:latin typeface="Lucida Sans Unicode"/>
                <a:cs typeface="Lucida Sans Unicode"/>
              </a:rPr>
              <a:t>user,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Multi-tasking.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342900"/>
            <a:ext cx="3743325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1973072"/>
            <a:ext cx="2667000" cy="336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15542"/>
            <a:ext cx="4269740" cy="9493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10" dirty="0"/>
              <a:t>Reliable.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/>
              <a:t>Operational </a:t>
            </a:r>
            <a:r>
              <a:rPr sz="2700" spc="-5" dirty="0"/>
              <a:t>at all</a:t>
            </a:r>
            <a:r>
              <a:rPr sz="2700" spc="-140" dirty="0"/>
              <a:t> </a:t>
            </a:r>
            <a:r>
              <a:rPr sz="2700" spc="-5" dirty="0"/>
              <a:t>times.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389758"/>
            <a:ext cx="7668259" cy="172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Should </a:t>
            </a:r>
            <a:r>
              <a:rPr sz="2700" spc="-5" dirty="0">
                <a:latin typeface="Lucida Sans Unicode"/>
                <a:cs typeface="Lucida Sans Unicode"/>
              </a:rPr>
              <a:t>coordinate and </a:t>
            </a:r>
            <a:r>
              <a:rPr sz="2700" dirty="0">
                <a:latin typeface="Lucida Sans Unicode"/>
                <a:cs typeface="Lucida Sans Unicode"/>
              </a:rPr>
              <a:t>have </a:t>
            </a:r>
            <a:r>
              <a:rPr sz="2700" spc="-5" dirty="0">
                <a:latin typeface="Lucida Sans Unicode"/>
                <a:cs typeface="Lucida Sans Unicode"/>
              </a:rPr>
              <a:t>good control of  input and output operations and the </a:t>
            </a:r>
            <a:r>
              <a:rPr sz="2700" spc="-10" dirty="0">
                <a:latin typeface="Lucida Sans Unicode"/>
                <a:cs typeface="Lucida Sans Unicode"/>
              </a:rPr>
              <a:t>devices  </a:t>
            </a:r>
            <a:r>
              <a:rPr sz="2700" spc="-5" dirty="0">
                <a:latin typeface="Lucida Sans Unicode"/>
                <a:cs typeface="Lucida Sans Unicode"/>
              </a:rPr>
              <a:t>on </a:t>
            </a:r>
            <a:r>
              <a:rPr sz="2700" dirty="0">
                <a:latin typeface="Lucida Sans Unicode"/>
                <a:cs typeface="Lucida Sans Unicode"/>
              </a:rPr>
              <a:t>which </a:t>
            </a:r>
            <a:r>
              <a:rPr sz="2700" spc="-5" dirty="0">
                <a:latin typeface="Lucida Sans Unicode"/>
                <a:cs typeface="Lucida Sans Unicode"/>
              </a:rPr>
              <a:t>they are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performed.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Enhance </a:t>
            </a:r>
            <a:r>
              <a:rPr sz="2700" spc="-5" dirty="0">
                <a:latin typeface="Lucida Sans Unicode"/>
                <a:cs typeface="Lucida Sans Unicode"/>
              </a:rPr>
              <a:t>time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sharing.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75" y="342900"/>
            <a:ext cx="81915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3408"/>
            <a:ext cx="4472940" cy="28911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Lucida Sans Unicode"/>
                <a:cs typeface="Lucida Sans Unicode"/>
              </a:rPr>
              <a:t>Computers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Lucida Sans Unicode"/>
                <a:cs typeface="Lucida Sans Unicode"/>
              </a:rPr>
              <a:t>Mobile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phones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Lucida Sans Unicode"/>
                <a:cs typeface="Lucida Sans Unicode"/>
              </a:rPr>
              <a:t>3d televisions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Lucida Sans Unicode"/>
                <a:cs typeface="Lucida Sans Unicode"/>
              </a:rPr>
              <a:t>Video</a:t>
            </a:r>
            <a:r>
              <a:rPr sz="2800" spc="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game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Lucida Sans Unicode"/>
                <a:cs typeface="Lucida Sans Unicode"/>
              </a:rPr>
              <a:t>ATM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Lucida Sans Unicode"/>
                <a:cs typeface="Lucida Sans Unicode"/>
              </a:rPr>
              <a:t>Ticket Wending</a:t>
            </a:r>
            <a:r>
              <a:rPr sz="2800" spc="1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Machine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075" y="114300"/>
            <a:ext cx="8020050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103" y="2290818"/>
            <a:ext cx="3048635" cy="9798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5" dirty="0"/>
              <a:t>Speed</a:t>
            </a:r>
            <a:r>
              <a:rPr sz="2800" spc="-15" dirty="0"/>
              <a:t> </a:t>
            </a:r>
            <a:r>
              <a:rPr sz="2800" spc="-10" dirty="0"/>
              <a:t>meters.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900" spc="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spc="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/>
              <a:t>Digital</a:t>
            </a:r>
            <a:r>
              <a:rPr sz="2800" spc="-25" dirty="0"/>
              <a:t> </a:t>
            </a:r>
            <a:r>
              <a:rPr sz="2800" spc="-5" dirty="0"/>
              <a:t>Watches.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103" y="3246526"/>
            <a:ext cx="3587115" cy="14573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Lucida Sans Unicode"/>
                <a:cs typeface="Lucida Sans Unicode"/>
              </a:rPr>
              <a:t>Micro</a:t>
            </a:r>
            <a:r>
              <a:rPr sz="2800" spc="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ovens.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9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Lucida Sans Unicode"/>
                <a:cs typeface="Lucida Sans Unicode"/>
              </a:rPr>
              <a:t>Washing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machines.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900" spc="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900" spc="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Lucida Sans Unicode"/>
                <a:cs typeface="Lucida Sans Unicode"/>
              </a:rPr>
              <a:t>Calculators.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75" y="114300"/>
            <a:ext cx="8020050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267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Lucida Sans Unicode</vt:lpstr>
      <vt:lpstr>Times New Roman</vt:lpstr>
      <vt:lpstr>Verdana</vt:lpstr>
      <vt:lpstr>Wingdings 2</vt:lpstr>
      <vt:lpstr>Wingdings 3</vt:lpstr>
      <vt:lpstr>Office Theme</vt:lpstr>
      <vt:lpstr>PowerPoint Presentation</vt:lpstr>
      <vt:lpstr>PowerPoint Presentation</vt:lpstr>
      <vt:lpstr> An operating system</vt:lpstr>
      <vt:lpstr> Managing resources  Providing a user interface</vt:lpstr>
      <vt:lpstr> Process Management  Memory management</vt:lpstr>
      <vt:lpstr>PowerPoint Presentation</vt:lpstr>
      <vt:lpstr> Reliable.  Operational at all times.</vt:lpstr>
      <vt:lpstr>PowerPoint Presentation</vt:lpstr>
      <vt:lpstr> Speed meters.  Digital Watches.</vt:lpstr>
      <vt:lpstr> Easy to use  User friendly</vt:lpstr>
      <vt:lpstr>PowerPoint Presentation</vt:lpstr>
      <vt:lpstr>PowerPoint Presentation</vt:lpstr>
      <vt:lpstr>PowerPoint Presentation</vt:lpstr>
      <vt:lpstr> Cooperative scheduling  Preemptive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Horpynych-Raduzhenko</dc:creator>
  <cp:lastModifiedBy>Иван Горпинич-Радуженко</cp:lastModifiedBy>
  <cp:revision>1</cp:revision>
  <dcterms:created xsi:type="dcterms:W3CDTF">2018-02-01T15:31:09Z</dcterms:created>
  <dcterms:modified xsi:type="dcterms:W3CDTF">2018-02-01T15:36:11Z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2018-02-01T00:00:00Z</vt:filetime>
  </property>
</Properties>
</file>