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19.png" ContentType="image/png"/>
  <Override PartName="/ppt/media/image18.jpeg" ContentType="image/jpeg"/>
  <Override PartName="/ppt/media/image16.jpeg" ContentType="image/jpeg"/>
  <Override PartName="/ppt/media/image13.png" ContentType="image/png"/>
  <Override PartName="/ppt/media/image12.png" ContentType="image/png"/>
  <Override PartName="/ppt/media/image3.png" ContentType="image/png"/>
  <Override PartName="/ppt/media/image17.jpeg" ContentType="image/jpeg"/>
  <Override PartName="/ppt/media/image11.png" ContentType="image/png"/>
  <Override PartName="/ppt/media/image5.png" ContentType="image/png"/>
  <Override PartName="/ppt/media/image10.jpeg" ContentType="image/jpeg"/>
  <Override PartName="/ppt/media/image9.png" ContentType="image/png"/>
  <Override PartName="/ppt/media/image15.jpeg" ContentType="image/jpeg"/>
  <Override PartName="/ppt/media/image14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4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131120" y="2221920"/>
            <a:ext cx="4560120" cy="36385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131120" y="2221920"/>
            <a:ext cx="4560120" cy="3638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131120" y="2221920"/>
            <a:ext cx="4560120" cy="36385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131120" y="2221920"/>
            <a:ext cx="4560120" cy="3638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131120" y="2221920"/>
            <a:ext cx="4560120" cy="363852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1131120" y="2221920"/>
            <a:ext cx="4560120" cy="3638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0" t="0" r="r" b="b"/>
            <a:pathLst>
              <a:path w="5761" h="3279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</a:path>
            </a:pathLst>
          </a:custGeom>
          <a:blipFill>
            <a:blip r:embed="rId2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trike="noStrike">
                <a:solidFill>
                  <a:srgbClr val="fefefe"/>
                </a:solidFill>
                <a:latin typeface="Century Gothic"/>
              </a:rPr>
              <a:t>Образец заголовка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ubTitle"/>
          </p:nvPr>
        </p:nvSpPr>
        <p:spPr>
          <a:xfrm>
            <a:off x="810000" y="5280840"/>
            <a:ext cx="10571760" cy="434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uk-UA" strike="noStrike">
                <a:solidFill>
                  <a:srgbClr val="ffffff"/>
                </a:solidFill>
                <a:latin typeface="Century Gothic"/>
              </a:rPr>
              <a:t>Образец подзаголовка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uk-UA" sz="900" strike="noStrike">
                <a:solidFill>
                  <a:srgbClr val="ffffff"/>
                </a:solidFill>
                <a:latin typeface="Century Gothic"/>
              </a:rPr>
              <a:t>4/12/16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15C6CB5B-4223-41E0-9897-39CAE007AD7C}" type="slidenum">
              <a:rPr lang="uk-UA" sz="2000" strike="noStrike">
                <a:solidFill>
                  <a:srgbClr val="8664b0"/>
                </a:solidFill>
                <a:latin typeface="Century Gothic"/>
              </a:rPr>
              <a:t>&lt;номер&gt;</a:t>
            </a:fld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Для редагування структури клацніть мишею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entury Gothic"/>
              </a:rPr>
              <a:t>Другий рівень структури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entury Gothic"/>
              </a:rPr>
              <a:t>Третій рівень структури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Четвертий рівень структури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П'ятий рівень структури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Шостий рівень структури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Сьомий рівень структури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0" t="0" r="r" b="b"/>
            <a:pathLst>
              <a:path w="5761" h="1378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</a:path>
            </a:pathLst>
          </a:custGeom>
          <a:blipFill>
            <a:blip r:embed="rId2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fefefe"/>
                </a:solidFill>
                <a:latin typeface="Century Gothic"/>
              </a:rPr>
              <a:t>Образец заголовка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Для редагування структури клацніть мишею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Другий рівень структури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Третій рівень структури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Четвертий рівень структури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П'ятий рівень структури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Шостий рівень структури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Сьомий рівень структуриОбразец текста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 strike="noStrike">
                <a:solidFill>
                  <a:srgbClr val="ffffff"/>
                </a:solidFill>
                <a:latin typeface="Century Gothic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"/>
            </a:pPr>
            <a:r>
              <a:rPr lang="en-US" sz="1400" strike="noStrike">
                <a:solidFill>
                  <a:srgbClr val="ffffff"/>
                </a:solidFill>
                <a:latin typeface="Century Gothic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"/>
            </a:pPr>
            <a:r>
              <a:rPr lang="en-US" sz="1200" strike="noStrike">
                <a:solidFill>
                  <a:srgbClr val="ffffff"/>
                </a:solidFill>
                <a:latin typeface="Century Gothic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"/>
            </a:pPr>
            <a:r>
              <a:rPr lang="en-US" sz="1200" strike="noStrike">
                <a:solidFill>
                  <a:srgbClr val="ffffff"/>
                </a:solidFill>
                <a:latin typeface="Century Gothic"/>
              </a:rPr>
              <a:t>Пятый уровень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uk-UA" sz="900" strike="noStrike">
                <a:solidFill>
                  <a:srgbClr val="ffffff"/>
                </a:solidFill>
                <a:latin typeface="Century Gothic"/>
              </a:rPr>
              <a:t>4/12/16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897D075B-D367-4C07-9565-4156E07D374C}" type="slidenum">
              <a:rPr lang="uk-UA" sz="2000" strike="noStrike">
                <a:solidFill>
                  <a:srgbClr val="8664b0"/>
                </a:solidFill>
                <a:latin typeface="Century Gothic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0" t="0" r="r" b="b"/>
            <a:pathLst>
              <a:path w="5761" h="1378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</a:path>
            </a:pathLst>
          </a:custGeom>
          <a:blipFill>
            <a:blip r:embed="rId2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fefefe"/>
                </a:solidFill>
                <a:latin typeface="Century Gothic"/>
              </a:rPr>
              <a:t>Образец заголовка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Для редагування структури клацніть мишею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Другий рівень структури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Третій рівень структури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Четвертий рівень структури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П'ятий рівень структури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Шостий рівень структури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Сьомий рівень структуриОбразец текста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 strike="noStrike">
                <a:solidFill>
                  <a:srgbClr val="ffffff"/>
                </a:solidFill>
                <a:latin typeface="Century Gothic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"/>
            </a:pPr>
            <a:r>
              <a:rPr lang="en-US" sz="1400" strike="noStrike">
                <a:solidFill>
                  <a:srgbClr val="ffffff"/>
                </a:solidFill>
                <a:latin typeface="Century Gothic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"/>
            </a:pPr>
            <a:r>
              <a:rPr lang="en-US" sz="1200" strike="noStrike">
                <a:solidFill>
                  <a:srgbClr val="ffffff"/>
                </a:solidFill>
                <a:latin typeface="Century Gothic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"/>
            </a:pPr>
            <a:r>
              <a:rPr lang="en-US" sz="1200" strike="noStrike">
                <a:solidFill>
                  <a:srgbClr val="ffffff"/>
                </a:solidFill>
                <a:latin typeface="Century Gothic"/>
              </a:rPr>
              <a:t>Пятый уровень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187320" y="2222280"/>
            <a:ext cx="5194080" cy="36385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Для редагування структури клацніть мишею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Другий рівень структури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Третій рівень структури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Четвертий рівень структури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П'ятий рівень структури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Шостий рівень структури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Сьомий рівень структуриОбразец текста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 strike="noStrike">
                <a:solidFill>
                  <a:srgbClr val="ffffff"/>
                </a:solidFill>
                <a:latin typeface="Century Gothic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"/>
            </a:pPr>
            <a:r>
              <a:rPr lang="en-US" sz="1400" strike="noStrike">
                <a:solidFill>
                  <a:srgbClr val="ffffff"/>
                </a:solidFill>
                <a:latin typeface="Century Gothic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"/>
            </a:pPr>
            <a:r>
              <a:rPr lang="en-US" sz="1200" strike="noStrike">
                <a:solidFill>
                  <a:srgbClr val="ffffff"/>
                </a:solidFill>
                <a:latin typeface="Century Gothic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"/>
            </a:pPr>
            <a:r>
              <a:rPr lang="en-US" sz="1200" strike="noStrike">
                <a:solidFill>
                  <a:srgbClr val="ffffff"/>
                </a:solidFill>
                <a:latin typeface="Century Gothic"/>
              </a:rPr>
              <a:t>Пятый уровень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uk-UA" sz="900" strike="noStrike">
                <a:solidFill>
                  <a:srgbClr val="ffffff"/>
                </a:solidFill>
                <a:latin typeface="Century Gothic"/>
              </a:rPr>
              <a:t>4/12/16</a:t>
            </a:r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87" name="PlaceHolder 7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50186A31-7293-4080-903F-E0CDF9904582}" type="slidenum">
              <a:rPr lang="uk-UA" sz="2000" strike="noStrike">
                <a:solidFill>
                  <a:srgbClr val="8664b0"/>
                </a:solidFill>
                <a:latin typeface="Century Gothic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trike="noStrike">
                <a:solidFill>
                  <a:srgbClr val="fefefe"/>
                </a:solidFill>
                <a:latin typeface="Century Gothic"/>
              </a:rPr>
              <a:t>НАРОДНА ДЕМОНОЛОГІЯ – ПРОВІДНА РИСА</a:t>
            </a:r>
            <a:r>
              <a:rPr b="1" lang="en-US" sz="5400" strike="noStrike">
                <a:solidFill>
                  <a:srgbClr val="fefefe"/>
                </a:solidFill>
                <a:latin typeface="Century Gothic"/>
              </a:rPr>
              <a:t>
</a:t>
            </a:r>
            <a:r>
              <a:rPr b="1" lang="en-US" sz="5400" strike="noStrike">
                <a:solidFill>
                  <a:srgbClr val="fefefe"/>
                </a:solidFill>
                <a:latin typeface="Century Gothic"/>
              </a:rPr>
              <a:t>ЛІТЕРАТУРИ РОМАНТИЗМУ</a:t>
            </a:r>
            <a:r>
              <a:rPr b="1" lang="en-US" sz="5400" strike="noStrike">
                <a:solidFill>
                  <a:srgbClr val="fefefe"/>
                </a:solidFill>
                <a:latin typeface="Century Gothic"/>
              </a:rPr>
              <a:t>
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268560" y="5208480"/>
            <a:ext cx="10571760" cy="434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i="1" lang="uk-UA" sz="1600" strike="noStrike">
                <a:solidFill>
                  <a:srgbClr val="ffffff"/>
                </a:solidFill>
                <a:latin typeface="Century Gothic"/>
              </a:rPr>
              <a:t>Горпинич-Радуженко Іван, студент ІІІ курсу,</a:t>
            </a:r>
            <a:endParaRPr/>
          </a:p>
          <a:p>
            <a:pPr>
              <a:lnSpc>
                <a:spcPct val="100000"/>
              </a:lnSpc>
            </a:pPr>
            <a:r>
              <a:rPr i="1" lang="uk-UA" sz="1600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i="1" lang="uk-UA" sz="1600" strike="noStrike">
                <a:solidFill>
                  <a:srgbClr val="ffffff"/>
                </a:solidFill>
                <a:latin typeface="Century Gothic"/>
              </a:rPr>
              <a:t>групи КВ-41 факультету прикладної математики</a:t>
            </a:r>
            <a:endParaRPr/>
          </a:p>
          <a:p>
            <a:pPr>
              <a:lnSpc>
                <a:spcPct val="100000"/>
              </a:lnSpc>
            </a:pPr>
            <a:r>
              <a:rPr i="1" lang="uk-UA" sz="1600" strike="noStrike">
                <a:solidFill>
                  <a:srgbClr val="ffffff"/>
                </a:solidFill>
                <a:latin typeface="Century Gothic"/>
              </a:rPr>
              <a:t>Національного технічного університету України</a:t>
            </a:r>
            <a:endParaRPr/>
          </a:p>
          <a:p>
            <a:pPr>
              <a:lnSpc>
                <a:spcPct val="100000"/>
              </a:lnSpc>
            </a:pPr>
            <a:r>
              <a:rPr i="1" lang="uk-UA" sz="1600" strike="noStrike">
                <a:solidFill>
                  <a:srgbClr val="ffffff"/>
                </a:solidFill>
                <a:latin typeface="Century Gothic"/>
              </a:rPr>
              <a:t>„</a:t>
            </a:r>
            <a:r>
              <a:rPr i="1" lang="uk-UA" sz="1600" strike="noStrike">
                <a:solidFill>
                  <a:srgbClr val="ffffff"/>
                </a:solidFill>
                <a:latin typeface="Century Gothic"/>
              </a:rPr>
              <a:t>Київський політехнічний інститут” імені Ігоря Сікорського”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10000" y="84420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fefefe"/>
                </a:solidFill>
                <a:latin typeface="Century Gothic"/>
              </a:rPr>
              <a:t>Мавки є різновидом русалок, на відміну від яких мали довге лляне волосся. </a:t>
            </a:r>
            <a:endParaRPr/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1351440" y="1700640"/>
            <a:ext cx="3521160" cy="5018760"/>
          </a:xfrm>
          <a:prstGeom prst="rect">
            <a:avLst/>
          </a:prstGeom>
          <a:ln>
            <a:noFill/>
          </a:ln>
        </p:spPr>
      </p:pic>
      <p:pic>
        <p:nvPicPr>
          <p:cNvPr id="145" name="Picture 4" descr=""/>
          <p:cNvPicPr/>
          <p:nvPr/>
        </p:nvPicPr>
        <p:blipFill>
          <a:blip r:embed="rId2"/>
          <a:stretch/>
        </p:blipFill>
        <p:spPr>
          <a:xfrm>
            <a:off x="6684120" y="2538720"/>
            <a:ext cx="3482280" cy="348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fefefe"/>
                </a:solidFill>
                <a:latin typeface="Century Gothic"/>
              </a:rPr>
              <a:t>Список використаних джерел: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818640" y="2222280"/>
            <a:ext cx="10466640" cy="3638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http://proridne.net/ Українська%20міфологія.html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 strike="noStrike" u="sng">
                <a:solidFill>
                  <a:srgbClr val="8f8f8f"/>
                </a:solidFill>
                <a:latin typeface="Century Gothic"/>
              </a:rPr>
              <a:t>http://</a:t>
            </a:r>
            <a:r>
              <a:rPr lang="en-US" strike="noStrike" u="sng">
                <a:solidFill>
                  <a:srgbClr val="8f8f8f"/>
                </a:solidFill>
                <a:latin typeface="Century Gothic"/>
              </a:rPr>
              <a:t>ua-mythology.livejournal.com/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fefefe"/>
                </a:solidFill>
                <a:latin typeface="Century Gothic"/>
              </a:rPr>
              <a:t>Мета презентації: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9040" y="2322000"/>
            <a:ext cx="117741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uk-UA" sz="3600" strike="noStrike">
                <a:solidFill>
                  <a:srgbClr val="ffffff"/>
                </a:solidFill>
                <a:latin typeface="Century Gothic"/>
              </a:rPr>
              <a:t>Продемонструвати зображення демонічних істот, </a:t>
            </a:r>
            <a:endParaRPr/>
          </a:p>
          <a:p>
            <a:pPr>
              <a:lnSpc>
                <a:spcPct val="100000"/>
              </a:lnSpc>
            </a:pPr>
            <a:r>
              <a:rPr lang="uk-UA" sz="3600" strike="noStrike">
                <a:solidFill>
                  <a:srgbClr val="ffffff"/>
                </a:solidFill>
                <a:latin typeface="Century Gothic"/>
              </a:rPr>
              <a:t>як вони виявляли себе в українському</a:t>
            </a:r>
            <a:endParaRPr/>
          </a:p>
          <a:p>
            <a:pPr>
              <a:lnSpc>
                <a:spcPct val="100000"/>
              </a:lnSpc>
            </a:pPr>
            <a:r>
              <a:rPr lang="uk-UA" sz="3600" strike="noStrike">
                <a:solidFill>
                  <a:srgbClr val="ffffff"/>
                </a:solidFill>
                <a:latin typeface="Century Gothic"/>
              </a:rPr>
              <a:t>фольклорі.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18560" y="89820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fefefe"/>
                </a:solidFill>
                <a:latin typeface="Century Gothic"/>
              </a:rPr>
              <a:t>Відьма - один із найяскравіших персонажів української та польської демонології.</a:t>
            </a:r>
            <a:endParaRPr/>
          </a:p>
        </p:txBody>
      </p:sp>
      <p:pic>
        <p:nvPicPr>
          <p:cNvPr id="127" name="Объект 4" descr=""/>
          <p:cNvPicPr/>
          <p:nvPr/>
        </p:nvPicPr>
        <p:blipFill>
          <a:blip r:embed="rId1"/>
          <a:stretch/>
        </p:blipFill>
        <p:spPr>
          <a:xfrm>
            <a:off x="7440480" y="2044080"/>
            <a:ext cx="3106080" cy="4619520"/>
          </a:xfrm>
          <a:prstGeom prst="rect">
            <a:avLst/>
          </a:prstGeom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28" name="Picture 2" descr=""/>
          <p:cNvPicPr/>
          <p:nvPr/>
        </p:nvPicPr>
        <p:blipFill>
          <a:blip r:embed="rId2"/>
          <a:stretch/>
        </p:blipFill>
        <p:spPr>
          <a:xfrm>
            <a:off x="1152360" y="2044080"/>
            <a:ext cx="2768040" cy="461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56000" y="1060560"/>
            <a:ext cx="10571760" cy="1018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fefefe"/>
                </a:solidFill>
                <a:latin typeface="Century Gothic"/>
              </a:rPr>
              <a:t>Чорт – </a:t>
            </a:r>
            <a:r>
              <a:rPr b="1" lang="en-US" sz="2800" strike="noStrike">
                <a:solidFill>
                  <a:srgbClr val="fefefe"/>
                </a:solidFill>
                <a:latin typeface="Century Gothic"/>
              </a:rPr>
              <a:t>родове поняття, яке обіймає всю нечисть. Чорт може виступати в образі людськи, але його чортівську подобу видають ріжки, рило, ратиці.</a:t>
            </a:r>
            <a:r>
              <a:rPr b="1" lang="en-US" sz="3600" strike="noStrike">
                <a:solidFill>
                  <a:srgbClr val="fefefe"/>
                </a:solidFill>
                <a:latin typeface="Century Gothic"/>
              </a:rPr>
              <a:t>
</a:t>
            </a:r>
            <a:endParaRPr/>
          </a:p>
        </p:txBody>
      </p:sp>
      <p:pic>
        <p:nvPicPr>
          <p:cNvPr id="130" name="Рисунок 4" descr=""/>
          <p:cNvPicPr/>
          <p:nvPr/>
        </p:nvPicPr>
        <p:blipFill>
          <a:blip r:embed="rId1"/>
          <a:stretch/>
        </p:blipFill>
        <p:spPr>
          <a:xfrm>
            <a:off x="2847960" y="2235600"/>
            <a:ext cx="6195600" cy="418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fefefe"/>
                </a:solidFill>
                <a:latin typeface="Century Gothic"/>
              </a:rPr>
              <a:t>Сатана</a:t>
            </a:r>
            <a:endParaRPr/>
          </a:p>
        </p:txBody>
      </p:sp>
      <p:pic>
        <p:nvPicPr>
          <p:cNvPr id="132" name="Рисунок 4" descr=""/>
          <p:cNvPicPr/>
          <p:nvPr/>
        </p:nvPicPr>
        <p:blipFill>
          <a:blip r:embed="rId1"/>
          <a:stretch/>
        </p:blipFill>
        <p:spPr>
          <a:xfrm>
            <a:off x="3306960" y="2040840"/>
            <a:ext cx="4685760" cy="451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41320" y="98856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fefefe"/>
                </a:solidFill>
                <a:latin typeface="Century Gothic"/>
              </a:rPr>
              <a:t>Упир (вурдалак) – міфологічний образ у фольклорі европейських народів: мрець, який нібито виходить з могили, щоб ссати кров живих людей. </a:t>
            </a:r>
            <a:endParaRPr/>
          </a:p>
        </p:txBody>
      </p:sp>
      <p:pic>
        <p:nvPicPr>
          <p:cNvPr id="134" name="Рисунок 4" descr=""/>
          <p:cNvPicPr/>
          <p:nvPr/>
        </p:nvPicPr>
        <p:blipFill>
          <a:blip r:embed="rId1"/>
          <a:stretch/>
        </p:blipFill>
        <p:spPr>
          <a:xfrm>
            <a:off x="1589400" y="1959120"/>
            <a:ext cx="2525040" cy="4772520"/>
          </a:xfrm>
          <a:prstGeom prst="rect">
            <a:avLst/>
          </a:prstGeom>
          <a:ln>
            <a:noFill/>
          </a:ln>
        </p:spPr>
      </p:pic>
      <p:pic>
        <p:nvPicPr>
          <p:cNvPr id="135" name="Рисунок 5" descr=""/>
          <p:cNvPicPr/>
          <p:nvPr/>
        </p:nvPicPr>
        <p:blipFill>
          <a:blip r:embed="rId2"/>
          <a:stretch/>
        </p:blipFill>
        <p:spPr>
          <a:xfrm>
            <a:off x="6888960" y="1969200"/>
            <a:ext cx="3466800" cy="47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18560" y="85464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800" strike="noStrike">
                <a:solidFill>
                  <a:srgbClr val="fefefe"/>
                </a:solidFill>
                <a:latin typeface="Century Gothic"/>
              </a:rPr>
              <a:t>Вовкулак (вовкулака) – в українській міфології – людина-перевертень, що має надприродну здатність перевтілюватися у вовка. Це напівфантастична істота, людина у вовчому вигляді. </a:t>
            </a:r>
            <a:endParaRPr/>
          </a:p>
        </p:txBody>
      </p:sp>
      <p:pic>
        <p:nvPicPr>
          <p:cNvPr id="137" name="Рисунок 4" descr=""/>
          <p:cNvPicPr/>
          <p:nvPr/>
        </p:nvPicPr>
        <p:blipFill>
          <a:blip r:embed="rId1"/>
          <a:stretch/>
        </p:blipFill>
        <p:spPr>
          <a:xfrm>
            <a:off x="4294440" y="1825200"/>
            <a:ext cx="3104640" cy="488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fefefe"/>
                </a:solidFill>
                <a:latin typeface="Century Gothic"/>
              </a:rPr>
              <a:t>Мерці</a:t>
            </a:r>
            <a:endParaRPr/>
          </a:p>
        </p:txBody>
      </p:sp>
      <p:pic>
        <p:nvPicPr>
          <p:cNvPr id="139" name="Рисунок 4" descr=""/>
          <p:cNvPicPr/>
          <p:nvPr/>
        </p:nvPicPr>
        <p:blipFill>
          <a:blip r:embed="rId1"/>
          <a:stretch/>
        </p:blipFill>
        <p:spPr>
          <a:xfrm>
            <a:off x="2701080" y="2233080"/>
            <a:ext cx="6442560" cy="429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18640" y="6037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fefefe"/>
                </a:solidFill>
                <a:latin typeface="Century Gothic"/>
              </a:rPr>
              <a:t>Русалка – один із найколоритніших міфологічних образів української демонології, уособлення небезпечної водяної стихії.</a:t>
            </a:r>
            <a:endParaRPr/>
          </a:p>
        </p:txBody>
      </p:sp>
      <p:pic>
        <p:nvPicPr>
          <p:cNvPr id="141" name="Рисунок 4" descr=""/>
          <p:cNvPicPr/>
          <p:nvPr/>
        </p:nvPicPr>
        <p:blipFill>
          <a:blip r:embed="rId1"/>
          <a:stretch/>
        </p:blipFill>
        <p:spPr>
          <a:xfrm>
            <a:off x="605520" y="2129760"/>
            <a:ext cx="5920920" cy="4501440"/>
          </a:xfrm>
          <a:prstGeom prst="rect">
            <a:avLst/>
          </a:prstGeom>
          <a:ln>
            <a:noFill/>
          </a:ln>
        </p:spPr>
      </p:pic>
      <p:pic>
        <p:nvPicPr>
          <p:cNvPr id="142" name="Picture 2" descr=""/>
          <p:cNvPicPr/>
          <p:nvPr/>
        </p:nvPicPr>
        <p:blipFill>
          <a:blip r:embed="rId2"/>
          <a:stretch/>
        </p:blipFill>
        <p:spPr>
          <a:xfrm>
            <a:off x="8209080" y="2129760"/>
            <a:ext cx="2711880" cy="450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10</TotalTime>
  <Application>LibreOffice/4.4.3.2$Windows_x86 LibreOffice_project/88805f81e9fe61362df02b9941de8e38a9b5fd16</Application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2016-12-04T18:13:35Z</dcterms:created>
  <dc:creator>Иван Горпинич-Радуженко</dc:creator>
  <dc:language>uk-UA</dc:language>
  <dcterms:modified xsi:type="dcterms:W3CDTF">2016-12-04T22:34:25Z</dcterms:modified>
  <cp:revision>5</cp:revision>
  <dc:title>НАРОДНА ДЕМОНОЛОГІЯ – ПРОВІДНА РИСА ЛІТЕРАТУРИ РОМАНТИЗМУ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