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2800" dirty="0" smtClean="0"/>
              <a:t>Кількість</a:t>
            </a:r>
            <a:r>
              <a:rPr lang="uk-UA" sz="2800" baseline="0" dirty="0" smtClean="0"/>
              <a:t> води на душу населення</a:t>
            </a:r>
            <a:endParaRPr lang="uk-UA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тис. м3 на рік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cat>
            <c:strRef>
              <c:f>Лист1!$A$2:$A$4</c:f>
              <c:strCache>
                <c:ptCount val="3"/>
                <c:pt idx="0">
                  <c:v>СНД</c:v>
                </c:pt>
                <c:pt idx="1">
                  <c:v>Росія</c:v>
                </c:pt>
                <c:pt idx="2">
                  <c:v>Україна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19.600000000000001</c:v>
                </c:pt>
                <c:pt idx="1">
                  <c:v>30.6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667654240"/>
        <c:axId val="-667662400"/>
        <c:axId val="0"/>
      </c:bar3DChart>
      <c:catAx>
        <c:axId val="-66765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667662400"/>
        <c:crosses val="autoZero"/>
        <c:auto val="1"/>
        <c:lblAlgn val="ctr"/>
        <c:lblOffset val="100"/>
        <c:noMultiLvlLbl val="0"/>
      </c:catAx>
      <c:valAx>
        <c:axId val="-66766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66765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9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01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udopedia.com.ua/1_58949_vodni-resursi-planeti-i-ukraini.html" TargetMode="External"/><Relationship Id="rId2" Type="http://schemas.openxmlformats.org/officeDocument/2006/relationships/hyperlink" Target="http://ekovita.org.ua/viewtopic.php?p=1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klib.net/books/3148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6790" y="68580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Водні</a:t>
            </a:r>
            <a:r>
              <a:rPr lang="ru-RU" b="1" dirty="0"/>
              <a:t> </a:t>
            </a:r>
            <a:r>
              <a:rPr lang="ru-RU" b="1" dirty="0" err="1"/>
              <a:t>ресурси</a:t>
            </a:r>
            <a:r>
              <a:rPr lang="ru-RU" b="1" dirty="0"/>
              <a:t> </a:t>
            </a:r>
            <a:r>
              <a:rPr lang="ru-RU" b="1" dirty="0" err="1"/>
              <a:t>України</a:t>
            </a:r>
            <a:r>
              <a:rPr lang="ru-RU" b="1" dirty="0"/>
              <a:t>,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розподіл</a:t>
            </a:r>
            <a:r>
              <a:rPr lang="ru-RU" b="1" dirty="0"/>
              <a:t> по </a:t>
            </a:r>
            <a:r>
              <a:rPr lang="ru-RU" b="1" dirty="0" err="1"/>
              <a:t>території</a:t>
            </a:r>
            <a:r>
              <a:rPr lang="ru-RU" b="1" dirty="0"/>
              <a:t> та </a:t>
            </a:r>
            <a:r>
              <a:rPr lang="ru-RU" b="1" dirty="0" err="1"/>
              <a:t>використання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03303" y="4210250"/>
            <a:ext cx="43588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Підготував:</a:t>
            </a:r>
            <a:endParaRPr lang="en-US" dirty="0"/>
          </a:p>
          <a:p>
            <a:r>
              <a:rPr lang="uk-UA" dirty="0"/>
              <a:t>Студент 2-го курсу</a:t>
            </a:r>
          </a:p>
          <a:p>
            <a:r>
              <a:rPr lang="uk-UA" dirty="0"/>
              <a:t>Факультету прикладної математики</a:t>
            </a:r>
          </a:p>
          <a:p>
            <a:r>
              <a:rPr lang="uk-UA" dirty="0"/>
              <a:t>Групи КВ-41</a:t>
            </a:r>
          </a:p>
          <a:p>
            <a:r>
              <a:rPr lang="uk-UA" dirty="0" err="1" smtClean="0"/>
              <a:t>Горпинич-Радуженко</a:t>
            </a:r>
            <a:r>
              <a:rPr lang="uk-UA" smtClean="0"/>
              <a:t> Іван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8800" dirty="0" smtClean="0"/>
              <a:t>Дякую за увагу!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4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52400"/>
            <a:ext cx="10490200" cy="13462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3200" dirty="0"/>
              <a:t>Водні ресурси – це придатні для використання води Землі: річкові, озерні, морські, підземні, ґрунтові води, водосховища, лід гірських і полярних льодовиків.</a:t>
            </a:r>
          </a:p>
        </p:txBody>
      </p:sp>
      <p:pic>
        <p:nvPicPr>
          <p:cNvPr id="1026" name="Picture 2" descr="http://newmir.org/wp-content/uploads/2015/05/%D0%9D%D0%B8%D0%B0%D0%B3%D0%B0%D1%80%D1%81%D0%BA%D0%B8%D0%B9-%D0%B2%D0%BE%D0%B4%D0%BE%D0%BF%D0%B0%D0%B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100">
            <a:off x="1423923" y="3352800"/>
            <a:ext cx="4328822" cy="31899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ugaga.ru/uploads/posts/2012-12/1354621275_arhipelag-svalbard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692">
            <a:off x="5846037" y="2197100"/>
            <a:ext cx="5776319" cy="3926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699" y="177800"/>
            <a:ext cx="9750427" cy="1409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 err="1"/>
              <a:t>Україна</a:t>
            </a:r>
            <a:r>
              <a:rPr lang="ru-RU" sz="2800" dirty="0"/>
              <a:t> </a:t>
            </a:r>
            <a:r>
              <a:rPr lang="ru-RU" sz="2800" dirty="0" err="1"/>
              <a:t>належить</a:t>
            </a:r>
            <a:r>
              <a:rPr lang="ru-RU" sz="2800" dirty="0"/>
              <a:t> до </a:t>
            </a:r>
            <a:r>
              <a:rPr lang="ru-RU" sz="2800" dirty="0" err="1"/>
              <a:t>регіонів</a:t>
            </a:r>
            <a:r>
              <a:rPr lang="ru-RU" sz="2800" dirty="0"/>
              <a:t> не </a:t>
            </a:r>
            <a:r>
              <a:rPr lang="ru-RU" sz="2800" dirty="0" err="1"/>
              <a:t>забезпечених</a:t>
            </a:r>
            <a:r>
              <a:rPr lang="ru-RU" sz="2800" dirty="0"/>
              <a:t> у </a:t>
            </a:r>
            <a:r>
              <a:rPr lang="ru-RU" sz="2800" dirty="0" err="1"/>
              <a:t>достатній</a:t>
            </a:r>
            <a:r>
              <a:rPr lang="ru-RU" sz="2800" dirty="0"/>
              <a:t> </a:t>
            </a:r>
            <a:r>
              <a:rPr lang="ru-RU" sz="2800" dirty="0" err="1"/>
              <a:t>кількості</a:t>
            </a:r>
            <a:r>
              <a:rPr lang="ru-RU" sz="2800" dirty="0"/>
              <a:t> </a:t>
            </a:r>
            <a:r>
              <a:rPr lang="ru-RU" sz="2800" dirty="0" err="1"/>
              <a:t>прісною</a:t>
            </a:r>
            <a:r>
              <a:rPr lang="ru-RU" sz="2800" dirty="0"/>
              <a:t> водою за </a:t>
            </a:r>
            <a:r>
              <a:rPr lang="ru-RU" sz="2800" dirty="0" err="1"/>
              <a:t>існуючих</a:t>
            </a:r>
            <a:r>
              <a:rPr lang="ru-RU" sz="2800" dirty="0"/>
              <a:t> </a:t>
            </a:r>
            <a:r>
              <a:rPr lang="ru-RU" sz="2800" dirty="0" err="1"/>
              <a:t>антропогенних</a:t>
            </a:r>
            <a:r>
              <a:rPr lang="ru-RU" sz="2800" dirty="0"/>
              <a:t> </a:t>
            </a:r>
            <a:r>
              <a:rPr lang="ru-RU" sz="2800" dirty="0" err="1"/>
              <a:t>навантажень</a:t>
            </a:r>
            <a:r>
              <a:rPr lang="ru-RU" sz="2800" dirty="0"/>
              <a:t>. Запаси </a:t>
            </a:r>
            <a:r>
              <a:rPr lang="ru-RU" sz="2800" dirty="0" err="1"/>
              <a:t>водних</a:t>
            </a:r>
            <a:r>
              <a:rPr lang="ru-RU" sz="2800" dirty="0"/>
              <a:t> </a:t>
            </a:r>
            <a:r>
              <a:rPr lang="ru-RU" sz="2800" dirty="0" err="1"/>
              <a:t>ресурсів</a:t>
            </a:r>
            <a:r>
              <a:rPr lang="ru-RU" sz="2800" dirty="0"/>
              <a:t> на одного жителя </a:t>
            </a:r>
            <a:r>
              <a:rPr lang="ru-RU" sz="2800" dirty="0" err="1"/>
              <a:t>України</a:t>
            </a:r>
            <a:r>
              <a:rPr lang="ru-RU" sz="2800" dirty="0"/>
              <a:t> в </a:t>
            </a:r>
            <a:r>
              <a:rPr lang="ru-RU" sz="2800" dirty="0" err="1"/>
              <a:t>середньому</a:t>
            </a:r>
            <a:r>
              <a:rPr lang="ru-RU" sz="2800" dirty="0"/>
              <a:t> </a:t>
            </a:r>
            <a:r>
              <a:rPr lang="ru-RU" sz="2800" dirty="0" err="1"/>
              <a:t>майже</a:t>
            </a:r>
            <a:r>
              <a:rPr lang="ru-RU" sz="2800" dirty="0"/>
              <a:t> в 30 </a:t>
            </a:r>
            <a:r>
              <a:rPr lang="ru-RU" sz="2800" dirty="0" err="1"/>
              <a:t>разів</a:t>
            </a:r>
            <a:r>
              <a:rPr lang="ru-RU" sz="2800" dirty="0"/>
              <a:t> </a:t>
            </a:r>
            <a:r>
              <a:rPr lang="ru-RU" sz="2800" dirty="0" err="1"/>
              <a:t>менші</a:t>
            </a:r>
            <a:r>
              <a:rPr lang="ru-RU" sz="2800" dirty="0"/>
              <a:t>, </a:t>
            </a:r>
            <a:r>
              <a:rPr lang="ru-RU" sz="2800" dirty="0" err="1"/>
              <a:t>ніж</a:t>
            </a:r>
            <a:r>
              <a:rPr lang="ru-RU" sz="2800" dirty="0"/>
              <a:t> в </a:t>
            </a:r>
            <a:r>
              <a:rPr lang="ru-RU" sz="2800" dirty="0" err="1"/>
              <a:t>Росії</a:t>
            </a:r>
            <a:r>
              <a:rPr lang="ru-RU" sz="2800" dirty="0"/>
              <a:t>. </a:t>
            </a:r>
            <a:endParaRPr lang="uk-UA" sz="2800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411999634"/>
              </p:ext>
            </p:extLst>
          </p:nvPr>
        </p:nvGraphicFramePr>
        <p:xfrm>
          <a:off x="2006600" y="1955800"/>
          <a:ext cx="81280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63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139700" y="224367"/>
            <a:ext cx="12052299" cy="21886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400" dirty="0"/>
              <a:t>Річковий стік України становить у середньому 73,5 млрд. м3, а в посушливі роки зменшується до 49 млрд. м3 .Він розподіляється на території нашої держави нерівномірно: 70% стоку припадає на північно-західні регіони , де проживає 40% населення, а тільки 30% стоку припадає на південно-східні регіони, де проживає 60% населення і зосереджена промисловість сільське господарство. </a:t>
            </a:r>
          </a:p>
        </p:txBody>
      </p:sp>
      <p:pic>
        <p:nvPicPr>
          <p:cNvPr id="2050" name="Picture 2" descr="http://buklib.net/msohtml1/245/clip_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2743200"/>
            <a:ext cx="11476177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73567"/>
            <a:ext cx="11290299" cy="20616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800" dirty="0"/>
              <a:t>Головне джерело води для України – річка Дніпро. Крім того потреби у воді забезпечуються річками Дунай, Дністер, Південний Буг, Тиса, Прут та ін. Стан води й повноводність цих артерій залежить в основному від стану їхніх </a:t>
            </a:r>
            <a:r>
              <a:rPr lang="uk-UA" sz="2800" dirty="0" err="1"/>
              <a:t>приток</a:t>
            </a:r>
            <a:r>
              <a:rPr lang="uk-UA" sz="2800" dirty="0"/>
              <a:t> – малих річок, яких в Україні налічується близько 63 тис. </a:t>
            </a:r>
          </a:p>
        </p:txBody>
      </p:sp>
      <p:pic>
        <p:nvPicPr>
          <p:cNvPr id="3074" name="Picture 2" descr="http://www.choim.org/wp-content/uploads/2013/09/%D0%B2%D0%B8%D0%B4-%D0%BD%D0%B0-%D0%94%D0%BD%D1%96%D0%BF%D1%80%D0%BE-%D0%B7-%D0%A2%D0%B0%D1%80%D0%B0%D1%81%D0%BE%D0%B2%D0%BE%D1%97-%D0%B3%D0%BE%D1%80%D0%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9" y="2784573"/>
            <a:ext cx="6045201" cy="38845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317501" y="266700"/>
            <a:ext cx="11722100" cy="20955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800" dirty="0"/>
              <a:t>Підземні води України мають велике значення для забезпечення водою населення: близько 70% населення сіл і селищ міського типу задовольняють свої потреби в питній воді за рахунок ґрунтових вод чи глибших водоносних горизонтів. </a:t>
            </a:r>
          </a:p>
        </p:txBody>
      </p:sp>
      <p:pic>
        <p:nvPicPr>
          <p:cNvPr id="4100" name="Picture 4" descr="http://ukrmap.su/program2010/g8/g8_25_files/image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2451476"/>
            <a:ext cx="7629526" cy="42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801" y="357717"/>
            <a:ext cx="4368799" cy="18203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err="1"/>
              <a:t>Основний</a:t>
            </a:r>
            <a:r>
              <a:rPr lang="ru-RU" sz="2800" dirty="0"/>
              <a:t> </a:t>
            </a:r>
            <a:r>
              <a:rPr lang="ru-RU" sz="2800" dirty="0" err="1"/>
              <a:t>споживач</a:t>
            </a:r>
            <a:r>
              <a:rPr lang="ru-RU" sz="2800" dirty="0"/>
              <a:t> води – </a:t>
            </a:r>
            <a:r>
              <a:rPr lang="ru-RU" sz="2800" dirty="0" err="1"/>
              <a:t>сільське</a:t>
            </a:r>
            <a:r>
              <a:rPr lang="ru-RU" sz="2800" dirty="0"/>
              <a:t> </a:t>
            </a:r>
            <a:r>
              <a:rPr lang="ru-RU" sz="2800" dirty="0" err="1"/>
              <a:t>господарство</a:t>
            </a:r>
            <a:r>
              <a:rPr lang="ru-RU" sz="2800" dirty="0"/>
              <a:t> (70%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 smtClean="0"/>
              <a:t>загального</a:t>
            </a:r>
            <a:r>
              <a:rPr lang="ru-RU" sz="2800" dirty="0"/>
              <a:t> </a:t>
            </a:r>
            <a:r>
              <a:rPr lang="ru-RU" sz="2800" dirty="0" err="1" smtClean="0"/>
              <a:t>використання</a:t>
            </a:r>
            <a:r>
              <a:rPr lang="ru-RU" sz="2800" dirty="0"/>
              <a:t>).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зумовлено</a:t>
            </a:r>
            <a:r>
              <a:rPr lang="ru-RU" sz="2800" dirty="0"/>
              <a:t> </a:t>
            </a:r>
            <a:r>
              <a:rPr lang="ru-RU" sz="2800" dirty="0" err="1"/>
              <a:t>передусім</a:t>
            </a:r>
            <a:r>
              <a:rPr lang="ru-RU" sz="2800" dirty="0"/>
              <a:t> </a:t>
            </a:r>
            <a:r>
              <a:rPr lang="ru-RU" sz="2800" dirty="0" err="1"/>
              <a:t>збільшенням</a:t>
            </a:r>
            <a:r>
              <a:rPr lang="ru-RU" sz="2800" dirty="0"/>
              <a:t> </a:t>
            </a:r>
            <a:r>
              <a:rPr lang="ru-RU" sz="2800" dirty="0" err="1"/>
              <a:t>площ</a:t>
            </a:r>
            <a:r>
              <a:rPr lang="ru-RU" sz="2800" dirty="0"/>
              <a:t> </a:t>
            </a:r>
            <a:r>
              <a:rPr lang="ru-RU" sz="2800" dirty="0" err="1"/>
              <a:t>зрошуваного</a:t>
            </a:r>
            <a:r>
              <a:rPr lang="ru-RU" sz="2800" dirty="0"/>
              <a:t> </a:t>
            </a:r>
            <a:r>
              <a:rPr lang="ru-RU" sz="2800" dirty="0" err="1"/>
              <a:t>землеробства</a:t>
            </a:r>
            <a:r>
              <a:rPr lang="ru-RU" sz="2800" dirty="0"/>
              <a:t>. </a:t>
            </a:r>
            <a:r>
              <a:rPr lang="ru-RU" sz="2800" dirty="0" err="1"/>
              <a:t>Зрошувані</a:t>
            </a:r>
            <a:r>
              <a:rPr lang="ru-RU" sz="2800" dirty="0"/>
              <a:t> </a:t>
            </a:r>
            <a:r>
              <a:rPr lang="ru-RU" sz="2800" dirty="0" err="1"/>
              <a:t>землі</a:t>
            </a:r>
            <a:r>
              <a:rPr lang="ru-RU" sz="2800" dirty="0"/>
              <a:t> </a:t>
            </a:r>
            <a:r>
              <a:rPr lang="ru-RU" sz="2800" dirty="0" err="1"/>
              <a:t>набагато</a:t>
            </a:r>
            <a:r>
              <a:rPr lang="ru-RU" sz="2800" dirty="0"/>
              <a:t> </a:t>
            </a:r>
            <a:r>
              <a:rPr lang="ru-RU" sz="2800" dirty="0" err="1"/>
              <a:t>продуктивніші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незрошуваних</a:t>
            </a:r>
            <a:r>
              <a:rPr lang="ru-RU" sz="2800" dirty="0"/>
              <a:t>. </a:t>
            </a:r>
            <a:endParaRPr lang="uk-UA" sz="2800" dirty="0"/>
          </a:p>
        </p:txBody>
      </p:sp>
      <p:pic>
        <p:nvPicPr>
          <p:cNvPr id="5122" name="Picture 2" descr="http://plodovie.ru/wp-content/uploads/2015/05/karto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660">
            <a:off x="5562600" y="1238292"/>
            <a:ext cx="6279554" cy="42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3101" y="330200"/>
            <a:ext cx="9742486" cy="22860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uk-UA" sz="2400" dirty="0" smtClean="0"/>
              <a:t>Промисловість </a:t>
            </a:r>
            <a:r>
              <a:rPr lang="uk-UA" sz="2400" dirty="0"/>
              <a:t>використовує близько 20% води, споживаної людством. Кількість води, що споживається підприємством, залежить від того , яку продукцію воно випускає, від системи водопостачання (прямоточна чи оборотна) та від інших причин.</a:t>
            </a:r>
          </a:p>
        </p:txBody>
      </p:sp>
      <p:pic>
        <p:nvPicPr>
          <p:cNvPr id="6146" name="Picture 2" descr="https://upload.wikimedia.org/wikipedia/ru/archive/0/08/20090512220824!%D0%9F%D1%80%D0%BE%D0%B5%D0%BA%D1%82_%D0%A1%D0%B5%D0%B2%D0%B5%D1%80%D1%81%D0%BA%D0%BE%D0%B9_%D0%90%D0%AD%D0%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8" y="3302001"/>
            <a:ext cx="58308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arentsobserver.com/sites/barentsobserver.com/files/main/articles/pyhajo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5" y="3839747"/>
            <a:ext cx="5921372" cy="26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3412" y="584200"/>
            <a:ext cx="8915400" cy="3777622"/>
          </a:xfrm>
        </p:spPr>
        <p:txBody>
          <a:bodyPr/>
          <a:lstStyle/>
          <a:p>
            <a:r>
              <a:rPr lang="uk-UA" sz="2400" dirty="0" smtClean="0"/>
              <a:t>Список використаної літератури:</a:t>
            </a:r>
          </a:p>
          <a:p>
            <a:pPr marL="0" indent="0">
              <a:buNone/>
            </a:pPr>
            <a:endParaRPr lang="uk-UA" sz="2400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ekovita.org.ua/viewtopic.php?p=189</a:t>
            </a:r>
            <a:endParaRPr lang="uk-UA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studopedia.com.ua/1_58949_vodni-resursi-planeti-i-ukraini.html</a:t>
            </a:r>
            <a:endParaRPr lang="uk-UA" dirty="0" smtClean="0"/>
          </a:p>
          <a:p>
            <a:r>
              <a:rPr lang="en-US" dirty="0">
                <a:hlinkClick r:id="rId4"/>
              </a:rPr>
              <a:t>http://buklib.net/books/31481</a:t>
            </a:r>
            <a:r>
              <a:rPr lang="en-US" dirty="0" smtClean="0">
                <a:hlinkClick r:id="rId4"/>
              </a:rPr>
              <a:t>/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060844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330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Легкий дым</vt:lpstr>
      <vt:lpstr>Водні ресурси України, їх розподіл по території та використання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Водні ресурси України, їх розподіл по території та використання</dc:title>
  <dc:creator>Иван Горпинич-Радуженко</dc:creator>
  <cp:lastModifiedBy>Иван Горпинич-Радуженко</cp:lastModifiedBy>
  <cp:revision>12</cp:revision>
  <dcterms:created xsi:type="dcterms:W3CDTF">2015-09-02T17:08:47Z</dcterms:created>
  <dcterms:modified xsi:type="dcterms:W3CDTF">2015-09-30T20:54:23Z</dcterms:modified>
</cp:coreProperties>
</file>