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4974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3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7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816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9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123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2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8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912" y="2122086"/>
            <a:ext cx="8361229" cy="2098226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Дипломний проект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uk-UA" sz="4000" b="1" dirty="0">
                <a:solidFill>
                  <a:schemeClr val="tx1"/>
                </a:solidFill>
              </a:rPr>
              <a:t>на здобуття ступеня </a:t>
            </a:r>
            <a:r>
              <a:rPr lang="uk-UA" sz="4000" b="1" dirty="0" smtClean="0">
                <a:solidFill>
                  <a:schemeClr val="tx1"/>
                </a:solidFill>
              </a:rPr>
              <a:t>бакалавра</a:t>
            </a:r>
            <a:r>
              <a:rPr lang="ru-RU" sz="4000" b="1" dirty="0">
                <a:solidFill>
                  <a:schemeClr val="tx1"/>
                </a:solidFill>
              </a:rPr>
              <a:t> 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uk-UA" sz="4000" dirty="0" smtClean="0">
                <a:solidFill>
                  <a:schemeClr val="tx1"/>
                </a:solidFill>
              </a:rPr>
              <a:t>на </a:t>
            </a:r>
            <a:r>
              <a:rPr lang="uk-UA" sz="4000" dirty="0">
                <a:solidFill>
                  <a:schemeClr val="tx1"/>
                </a:solidFill>
              </a:rPr>
              <a:t>тему:</a:t>
            </a:r>
            <a:r>
              <a:rPr lang="uk-UA" sz="4000" b="1" dirty="0">
                <a:solidFill>
                  <a:schemeClr val="tx1"/>
                </a:solidFill>
              </a:rPr>
              <a:t> «Веб-орієнтована система банківських операцій користувача»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690" y="4289911"/>
            <a:ext cx="6831673" cy="108623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uk-UA" dirty="0" smtClean="0">
                <a:solidFill>
                  <a:schemeClr val="tx1"/>
                </a:solidFill>
              </a:rPr>
              <a:t>Виконав: студент </a:t>
            </a:r>
            <a:r>
              <a:rPr lang="en-US" dirty="0" smtClean="0">
                <a:solidFill>
                  <a:schemeClr val="tx1"/>
                </a:solidFill>
              </a:rPr>
              <a:t>IV</a:t>
            </a:r>
            <a:r>
              <a:rPr lang="uk-UA" dirty="0" smtClean="0">
                <a:solidFill>
                  <a:schemeClr val="tx1"/>
                </a:solidFill>
              </a:rPr>
              <a:t> курсу,  групи   КВ-41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Горпинич-Радуженко Іван Олександрович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Керівник доцент кафедри </a:t>
            </a:r>
            <a:r>
              <a:rPr lang="uk-UA" dirty="0" err="1" smtClean="0">
                <a:solidFill>
                  <a:schemeClr val="tx1"/>
                </a:solidFill>
              </a:rPr>
              <a:t>СПіСКС</a:t>
            </a:r>
            <a:r>
              <a:rPr lang="uk-UA" dirty="0" smtClean="0">
                <a:solidFill>
                  <a:schemeClr val="tx1"/>
                </a:solidFill>
              </a:rPr>
              <a:t>, </a:t>
            </a:r>
            <a:r>
              <a:rPr lang="uk-UA" dirty="0" err="1" smtClean="0">
                <a:solidFill>
                  <a:schemeClr val="tx1"/>
                </a:solidFill>
              </a:rPr>
              <a:t>к.т.н</a:t>
            </a:r>
            <a:r>
              <a:rPr lang="uk-UA" dirty="0" smtClean="0">
                <a:solidFill>
                  <a:schemeClr val="tx1"/>
                </a:solidFill>
              </a:rPr>
              <a:t>., доцент Орлова М.М.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7330"/>
            <a:ext cx="9905999" cy="4913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Онлайн </a:t>
            </a:r>
            <a:r>
              <a:rPr lang="ru-RU" sz="2800" dirty="0" err="1" smtClean="0">
                <a:solidFill>
                  <a:schemeClr val="tx1"/>
                </a:solidFill>
              </a:rPr>
              <a:t>банкінг</a:t>
            </a:r>
            <a:r>
              <a:rPr lang="ru-RU" sz="2800" dirty="0" smtClean="0">
                <a:solidFill>
                  <a:schemeClr val="tx1"/>
                </a:solidFill>
              </a:rPr>
              <a:t> — </a:t>
            </a:r>
            <a:r>
              <a:rPr lang="ru-RU" sz="2800" dirty="0">
                <a:solidFill>
                  <a:schemeClr val="tx1"/>
                </a:solidFill>
              </a:rPr>
              <a:t>один </a:t>
            </a:r>
            <a:r>
              <a:rPr lang="ru-RU" sz="2800" dirty="0" err="1">
                <a:solidFill>
                  <a:schemeClr val="tx1"/>
                </a:solidFill>
              </a:rPr>
              <a:t>із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видів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дистанційного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банківського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обслуговування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засобами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якого</a:t>
            </a:r>
            <a:r>
              <a:rPr lang="ru-RU" sz="2800" dirty="0">
                <a:solidFill>
                  <a:schemeClr val="tx1"/>
                </a:solidFill>
              </a:rPr>
              <a:t> доступ до </a:t>
            </a:r>
            <a:r>
              <a:rPr lang="ru-RU" sz="2800" dirty="0" err="1">
                <a:solidFill>
                  <a:schemeClr val="tx1"/>
                </a:solidFill>
              </a:rPr>
              <a:t>рахунків</a:t>
            </a:r>
            <a:r>
              <a:rPr lang="ru-RU" sz="2800" dirty="0">
                <a:solidFill>
                  <a:schemeClr val="tx1"/>
                </a:solidFill>
              </a:rPr>
              <a:t> та </a:t>
            </a:r>
            <a:r>
              <a:rPr lang="ru-RU" sz="2800" dirty="0" err="1">
                <a:solidFill>
                  <a:schemeClr val="tx1"/>
                </a:solidFill>
              </a:rPr>
              <a:t>операцій</a:t>
            </a:r>
            <a:r>
              <a:rPr lang="ru-RU" sz="2800" dirty="0">
                <a:solidFill>
                  <a:schemeClr val="tx1"/>
                </a:solidFill>
              </a:rPr>
              <a:t> за </a:t>
            </a:r>
            <a:r>
              <a:rPr lang="ru-RU" sz="2800" dirty="0" err="1">
                <a:solidFill>
                  <a:schemeClr val="tx1"/>
                </a:solidFill>
              </a:rPr>
              <a:t>рахунками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забезпечується</a:t>
            </a:r>
            <a:r>
              <a:rPr lang="ru-RU" sz="2800" dirty="0">
                <a:solidFill>
                  <a:schemeClr val="tx1"/>
                </a:solidFill>
              </a:rPr>
              <a:t> в будь-</a:t>
            </a:r>
            <a:r>
              <a:rPr lang="ru-RU" sz="2800" dirty="0" err="1">
                <a:solidFill>
                  <a:schemeClr val="tx1"/>
                </a:solidFill>
              </a:rPr>
              <a:t>який</a:t>
            </a:r>
            <a:r>
              <a:rPr lang="ru-RU" sz="2800" dirty="0">
                <a:solidFill>
                  <a:schemeClr val="tx1"/>
                </a:solidFill>
              </a:rPr>
              <a:t> час та з будь-</a:t>
            </a:r>
            <a:r>
              <a:rPr lang="ru-RU" sz="2800" dirty="0" err="1">
                <a:solidFill>
                  <a:schemeClr val="tx1"/>
                </a:solidFill>
              </a:rPr>
              <a:t>якого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комп'ютера</a:t>
            </a:r>
            <a:r>
              <a:rPr lang="ru-RU" sz="2800" dirty="0">
                <a:solidFill>
                  <a:schemeClr val="tx1"/>
                </a:solidFill>
              </a:rPr>
              <a:t> через </a:t>
            </a:r>
            <a:r>
              <a:rPr lang="ru-RU" sz="2800" dirty="0" err="1">
                <a:solidFill>
                  <a:schemeClr val="tx1"/>
                </a:solidFill>
              </a:rPr>
              <a:t>Інтернет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Для </a:t>
            </a:r>
            <a:r>
              <a:rPr lang="ru-RU" sz="2800" dirty="0" err="1">
                <a:solidFill>
                  <a:schemeClr val="tx1"/>
                </a:solidFill>
              </a:rPr>
              <a:t>виконання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операцій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використовується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стандартний</a:t>
            </a:r>
            <a:r>
              <a:rPr lang="ru-RU" sz="2800" dirty="0">
                <a:solidFill>
                  <a:schemeClr val="tx1"/>
                </a:solidFill>
              </a:rPr>
              <a:t> браузер (</a:t>
            </a:r>
            <a:r>
              <a:rPr lang="en-US" sz="2800" dirty="0">
                <a:solidFill>
                  <a:schemeClr val="tx1"/>
                </a:solidFill>
              </a:rPr>
              <a:t>Google Chrome, Internet Explorer, Opera, Mozilla </a:t>
            </a:r>
            <a:r>
              <a:rPr lang="ru-RU" sz="2800" dirty="0" err="1">
                <a:solidFill>
                  <a:schemeClr val="tx1"/>
                </a:solidFill>
              </a:rPr>
              <a:t>тощо</a:t>
            </a:r>
            <a:r>
              <a:rPr lang="ru-RU" sz="2800" dirty="0">
                <a:solidFill>
                  <a:schemeClr val="tx1"/>
                </a:solidFill>
              </a:rPr>
              <a:t>). Таким чином, </a:t>
            </a:r>
            <a:r>
              <a:rPr lang="ru-RU" sz="2800" dirty="0" err="1">
                <a:solidFill>
                  <a:schemeClr val="tx1"/>
                </a:solidFill>
              </a:rPr>
              <a:t>необхідності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встановлювати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додаткове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програмне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забезпечення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немає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1535"/>
            <a:ext cx="9601200" cy="4705865"/>
          </a:xfrm>
        </p:spPr>
        <p:txBody>
          <a:bodyPr/>
          <a:lstStyle/>
          <a:p>
            <a:pPr marL="0" indent="0">
              <a:buNone/>
            </a:pPr>
            <a:r>
              <a:rPr lang="uk-UA" sz="2800" dirty="0"/>
              <a:t>Споживачі починають використовувати ці технології через підвищену зручність та економію часу. В період з </a:t>
            </a:r>
            <a:r>
              <a:rPr lang="uk-UA" sz="2800" b="1" dirty="0"/>
              <a:t>1995</a:t>
            </a:r>
            <a:r>
              <a:rPr lang="uk-UA" sz="2800" dirty="0"/>
              <a:t> по </a:t>
            </a:r>
            <a:r>
              <a:rPr lang="uk-UA" sz="2800" b="1" dirty="0"/>
              <a:t>2003</a:t>
            </a:r>
            <a:r>
              <a:rPr lang="uk-UA" sz="2800" dirty="0"/>
              <a:t> рік, кількість електронних банківських операцій збільшилася у </a:t>
            </a:r>
            <a:r>
              <a:rPr lang="uk-UA" sz="2800" b="1" dirty="0"/>
              <a:t>8</a:t>
            </a:r>
            <a:r>
              <a:rPr lang="uk-UA" sz="2800" dirty="0"/>
              <a:t> разів. У період з кінця </a:t>
            </a:r>
            <a:r>
              <a:rPr lang="uk-UA" sz="2800" b="1" dirty="0"/>
              <a:t>2002</a:t>
            </a:r>
            <a:r>
              <a:rPr lang="uk-UA" sz="2800" dirty="0"/>
              <a:t> року до початку </a:t>
            </a:r>
            <a:r>
              <a:rPr lang="uk-UA" sz="2800" b="1" dirty="0"/>
              <a:t>2005</a:t>
            </a:r>
            <a:r>
              <a:rPr lang="uk-UA" sz="2800" dirty="0"/>
              <a:t> року, використання веб-орієнтованих банківських мереж збільшилася на </a:t>
            </a:r>
            <a:r>
              <a:rPr lang="uk-UA" sz="2800" b="1" dirty="0"/>
              <a:t>47</a:t>
            </a:r>
            <a:r>
              <a:rPr lang="uk-UA" sz="2800" dirty="0"/>
              <a:t> </a:t>
            </a:r>
            <a:r>
              <a:rPr lang="uk-UA" sz="2800" dirty="0" smtClean="0"/>
              <a:t>відсотків. </a:t>
            </a:r>
            <a:r>
              <a:rPr lang="uk-UA" sz="2800" dirty="0"/>
              <a:t>Лише в Україні на початок </a:t>
            </a:r>
            <a:r>
              <a:rPr lang="uk-UA" sz="2800" b="1" dirty="0"/>
              <a:t>2017</a:t>
            </a:r>
            <a:r>
              <a:rPr lang="uk-UA" sz="2800" dirty="0"/>
              <a:t> року системами дистанційних фінансових операцій користуються більш ніж </a:t>
            </a:r>
            <a:r>
              <a:rPr lang="uk-UA" sz="2800" b="1" dirty="0"/>
              <a:t>10</a:t>
            </a:r>
            <a:r>
              <a:rPr lang="uk-UA" sz="2800" dirty="0"/>
              <a:t> мільйон </a:t>
            </a:r>
            <a:r>
              <a:rPr lang="uk-UA" sz="2800" dirty="0" smtClean="0"/>
              <a:t>громадян</a:t>
            </a:r>
            <a:r>
              <a:rPr lang="ru-RU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err="1" smtClean="0"/>
              <a:t>Інтерфейс</a:t>
            </a:r>
            <a:r>
              <a:rPr lang="ru-RU" sz="3600" dirty="0" smtClean="0"/>
              <a:t> </a:t>
            </a:r>
            <a:r>
              <a:rPr lang="ru-RU" sz="3600" dirty="0" err="1" smtClean="0"/>
              <a:t>розробленої</a:t>
            </a:r>
            <a:r>
              <a:rPr lang="ru-RU" sz="3600" dirty="0" smtClean="0"/>
              <a:t> </a:t>
            </a:r>
            <a:r>
              <a:rPr lang="ru-RU" sz="3600" dirty="0" err="1" smtClean="0"/>
              <a:t>системи</a:t>
            </a:r>
            <a:endParaRPr lang="en-US" sz="3600" dirty="0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958027"/>
            <a:ext cx="10413680" cy="26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86" y="980947"/>
            <a:ext cx="5488461" cy="450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5" y="980946"/>
            <a:ext cx="5788532" cy="430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7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59" y="2896244"/>
            <a:ext cx="7374950" cy="366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41" y="185352"/>
            <a:ext cx="9969394" cy="332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9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" y="857378"/>
            <a:ext cx="11492363" cy="525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14" y="328911"/>
            <a:ext cx="6981567" cy="611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6600" dirty="0" smtClean="0"/>
              <a:t>Дякую за увагу!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881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</TotalTime>
  <Words>156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Дипломний проект на здобуття ступеня бакалавра  на тему: «Веб-орієнтована система банківських операцій користувача» </vt:lpstr>
      <vt:lpstr>PowerPoint Presentation</vt:lpstr>
      <vt:lpstr>PowerPoint Presentation</vt:lpstr>
      <vt:lpstr>Інтерфейс розробленої системи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 на здобуття ступеня бакалавра  на тему: «Веб-орієнтована система банківських операцій користувача»</dc:title>
  <dc:creator>Иван Горпинич-Радуженко</dc:creator>
  <cp:lastModifiedBy>Иван Горпинич-Радуженко</cp:lastModifiedBy>
  <cp:revision>5</cp:revision>
  <cp:lastPrinted>2018-06-08T03:21:02Z</cp:lastPrinted>
  <dcterms:created xsi:type="dcterms:W3CDTF">2018-06-08T02:37:39Z</dcterms:created>
  <dcterms:modified xsi:type="dcterms:W3CDTF">2018-06-08T03:22:01Z</dcterms:modified>
</cp:coreProperties>
</file>