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sldIdLst>
    <p:sldId id="256" r:id="rId6"/>
    <p:sldId id="257" r:id="rId7"/>
    <p:sldId id="263" r:id="rId8"/>
    <p:sldId id="264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950114"/>
      </p:ext>
    </p:extLst>
  </p:cSld>
  <p:clrMapOvr>
    <a:masterClrMapping/>
  </p:clrMapOvr>
  <p:transition spd="med">
    <p:zoom dir="in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32625"/>
      </p:ext>
    </p:extLst>
  </p:cSld>
  <p:clrMapOvr>
    <a:masterClrMapping/>
  </p:clrMapOvr>
  <p:transition spd="med">
    <p:zoom dir="in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6679174"/>
      </p:ext>
    </p:extLst>
  </p:cSld>
  <p:clrMapOvr>
    <a:masterClrMapping/>
  </p:clrMapOvr>
  <p:transition spd="med">
    <p:zoom dir="in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23938" y="1633538"/>
            <a:ext cx="39830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59375" y="1633538"/>
            <a:ext cx="39846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540617"/>
      </p:ext>
    </p:extLst>
  </p:cSld>
  <p:clrMapOvr>
    <a:masterClrMapping/>
  </p:clrMapOvr>
  <p:transition spd="med">
    <p:zoom dir="in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469975"/>
      </p:ext>
    </p:extLst>
  </p:cSld>
  <p:clrMapOvr>
    <a:masterClrMapping/>
  </p:clrMapOvr>
  <p:transition spd="med">
    <p:zoom dir="in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378401"/>
      </p:ext>
    </p:extLst>
  </p:cSld>
  <p:clrMapOvr>
    <a:masterClrMapping/>
  </p:clrMapOvr>
  <p:transition spd="med">
    <p:zoom dir="in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7521199"/>
      </p:ext>
    </p:extLst>
  </p:cSld>
  <p:clrMapOvr>
    <a:masterClrMapping/>
  </p:clrMapOvr>
  <p:transition spd="med">
    <p:zoom dir="in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52911010"/>
      </p:ext>
    </p:extLst>
  </p:cSld>
  <p:clrMapOvr>
    <a:masterClrMapping/>
  </p:clrMapOvr>
  <p:transition spd="med"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7362482"/>
      </p:ext>
    </p:extLst>
  </p:cSld>
  <p:clrMapOvr>
    <a:masterClrMapping/>
  </p:clrMapOvr>
  <p:transition spd="med">
    <p:zoom dir="in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759364"/>
      </p:ext>
    </p:extLst>
  </p:cSld>
  <p:clrMapOvr>
    <a:masterClrMapping/>
  </p:clrMapOvr>
  <p:transition spd="med">
    <p:zoom dir="in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15175" y="203200"/>
            <a:ext cx="2028825" cy="55451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23938" y="203200"/>
            <a:ext cx="5938837" cy="55451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268154"/>
      </p:ext>
    </p:extLst>
  </p:cSld>
  <p:clrMapOvr>
    <a:masterClrMapping/>
  </p:clrMapOvr>
  <p:transition spd="med">
    <p:zoom dir="in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2014/10/13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2014/10/13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950114"/>
      </p:ext>
    </p:extLst>
  </p:cSld>
  <p:clrMapOvr>
    <a:masterClrMapping/>
  </p:clrMapOvr>
  <p:transition spd="med">
    <p:zoom dir="in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32625"/>
      </p:ext>
    </p:extLst>
  </p:cSld>
  <p:clrMapOvr>
    <a:masterClrMapping/>
  </p:clrMapOvr>
  <p:transition spd="med">
    <p:zoom dir="in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6679174"/>
      </p:ext>
    </p:extLst>
  </p:cSld>
  <p:clrMapOvr>
    <a:masterClrMapping/>
  </p:clrMapOvr>
  <p:transition spd="med">
    <p:zoom dir="in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23938" y="1633538"/>
            <a:ext cx="39830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59375" y="1633538"/>
            <a:ext cx="39846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540617"/>
      </p:ext>
    </p:extLst>
  </p:cSld>
  <p:clrMapOvr>
    <a:masterClrMapping/>
  </p:clrMapOvr>
  <p:transition spd="med">
    <p:zoom dir="in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469975"/>
      </p:ext>
    </p:extLst>
  </p:cSld>
  <p:clrMapOvr>
    <a:masterClrMapping/>
  </p:clrMapOvr>
  <p:transition spd="med">
    <p:zoom dir="in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378401"/>
      </p:ext>
    </p:extLst>
  </p:cSld>
  <p:clrMapOvr>
    <a:masterClrMapping/>
  </p:clrMapOvr>
  <p:transition spd="med"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7521199"/>
      </p:ext>
    </p:extLst>
  </p:cSld>
  <p:clrMapOvr>
    <a:masterClrMapping/>
  </p:clrMapOvr>
  <p:transition spd="med">
    <p:zoom dir="in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52911010"/>
      </p:ext>
    </p:extLst>
  </p:cSld>
  <p:clrMapOvr>
    <a:masterClrMapping/>
  </p:clrMapOvr>
  <p:transition spd="med">
    <p:zoom dir="in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7362482"/>
      </p:ext>
    </p:extLst>
  </p:cSld>
  <p:clrMapOvr>
    <a:masterClrMapping/>
  </p:clrMapOvr>
  <p:transition spd="med">
    <p:zoom dir="in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759364"/>
      </p:ext>
    </p:extLst>
  </p:cSld>
  <p:clrMapOvr>
    <a:masterClrMapping/>
  </p:clrMapOvr>
  <p:transition spd="med">
    <p:zoom dir="in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15175" y="203200"/>
            <a:ext cx="2028825" cy="55451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23938" y="203200"/>
            <a:ext cx="5938837" cy="55451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268154"/>
      </p:ext>
    </p:extLst>
  </p:cSld>
  <p:clrMapOvr>
    <a:masterClrMapping/>
  </p:clrMapOvr>
  <p:transition spd="med">
    <p:zoom dir="in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TW" altLang="en-US" noProof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222" name="Picture 6" descr="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9144000" cy="149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250825" y="6308725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fld id="{A02B6346-1614-407F-B585-1D856825770C}" type="slidenum">
              <a:rPr kumimoji="0" lang="en-US" altLang="zh-TW">
                <a:solidFill>
                  <a:srgbClr val="00506E"/>
                </a:solidFill>
              </a:rPr>
              <a:pPr/>
              <a:t>‹#›</a:t>
            </a:fld>
            <a:endParaRPr kumimoji="0" lang="en-US" altLang="zh-TW">
              <a:solidFill>
                <a:srgbClr val="00506E"/>
              </a:solidFill>
            </a:endParaRPr>
          </a:p>
        </p:txBody>
      </p:sp>
      <p:pic>
        <p:nvPicPr>
          <p:cNvPr id="9224" name="Picture 8" descr="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6426200"/>
            <a:ext cx="1460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TW" altLang="en-US" noProof="0" smtClean="0"/>
          </a:p>
        </p:txBody>
      </p:sp>
      <p:pic>
        <p:nvPicPr>
          <p:cNvPr id="9226" name="Picture 10" descr="圖片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21246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93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65649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17381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74662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65439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18722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07634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67192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15900"/>
            <a:ext cx="2057400" cy="59102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15900"/>
            <a:ext cx="6019800" cy="59102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13535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6" descr="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23938" y="203200"/>
            <a:ext cx="8120062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938" y="1633538"/>
            <a:ext cx="81200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pic>
        <p:nvPicPr>
          <p:cNvPr id="1029" name="Picture 21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6426200"/>
            <a:ext cx="1460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7"/>
          <p:cNvSpPr>
            <a:spLocks noChangeArrowheads="1"/>
          </p:cNvSpPr>
          <p:nvPr/>
        </p:nvSpPr>
        <p:spPr bwMode="auto">
          <a:xfrm>
            <a:off x="196850" y="6448425"/>
            <a:ext cx="514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EE91A3DB-9AF9-4366-BB10-862246B1EFA7}" type="slidenum">
              <a:rPr lang="zh-TW" altLang="en-US" sz="1200" smtClean="0">
                <a:solidFill>
                  <a:srgbClr val="00506E"/>
                </a:solidFill>
                <a:ea typeface="新細明體" pitchFamily="18" charset="-12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sz="1200" smtClean="0">
              <a:solidFill>
                <a:srgbClr val="00506E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31" name="Rectangle 28"/>
          <p:cNvSpPr>
            <a:spLocks noChangeArrowheads="1"/>
          </p:cNvSpPr>
          <p:nvPr/>
        </p:nvSpPr>
        <p:spPr bwMode="auto">
          <a:xfrm>
            <a:off x="1023938" y="6448425"/>
            <a:ext cx="59293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200" smtClean="0">
                <a:solidFill>
                  <a:srgbClr val="808080"/>
                </a:solidFill>
                <a:latin typeface="Helvetica" pitchFamily="34" charset="0"/>
                <a:ea typeface="文鼎中黑" pitchFamily="49" charset="-120"/>
              </a:rPr>
              <a:t>Corporate  Culture</a:t>
            </a:r>
          </a:p>
        </p:txBody>
      </p:sp>
    </p:spTree>
    <p:extLst>
      <p:ext uri="{BB962C8B-B14F-4D97-AF65-F5344CB8AC3E}">
        <p14:creationId xmlns:p14="http://schemas.microsoft.com/office/powerpoint/2010/main" val="94244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zoom dir="in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000" b="1">
          <a:solidFill>
            <a:schemeClr val="tx1"/>
          </a:solidFill>
          <a:latin typeface="+mn-lt"/>
          <a:ea typeface="細明體" pitchFamily="49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細明體" pitchFamily="49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latin typeface="+mn-lt"/>
          <a:ea typeface="細明體" pitchFamily="49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  <a:ea typeface="細明體" pitchFamily="49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latin typeface="+mn-lt"/>
          <a:ea typeface="細明體" pitchFamily="49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zoom dir="in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6" descr="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23938" y="203200"/>
            <a:ext cx="8120062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938" y="1633538"/>
            <a:ext cx="81200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pic>
        <p:nvPicPr>
          <p:cNvPr id="1029" name="Picture 21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6426200"/>
            <a:ext cx="1460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7"/>
          <p:cNvSpPr>
            <a:spLocks noChangeArrowheads="1"/>
          </p:cNvSpPr>
          <p:nvPr/>
        </p:nvSpPr>
        <p:spPr bwMode="auto">
          <a:xfrm>
            <a:off x="196850" y="6448425"/>
            <a:ext cx="514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EE91A3DB-9AF9-4366-BB10-862246B1EFA7}" type="slidenum">
              <a:rPr lang="zh-TW" altLang="en-US" sz="1200" smtClean="0">
                <a:solidFill>
                  <a:srgbClr val="00506E"/>
                </a:solidFill>
                <a:ea typeface="新細明體" pitchFamily="18" charset="-12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sz="1200" smtClean="0">
              <a:solidFill>
                <a:srgbClr val="00506E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31" name="Rectangle 28"/>
          <p:cNvSpPr>
            <a:spLocks noChangeArrowheads="1"/>
          </p:cNvSpPr>
          <p:nvPr/>
        </p:nvSpPr>
        <p:spPr bwMode="auto">
          <a:xfrm>
            <a:off x="1023938" y="6448425"/>
            <a:ext cx="59293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200" smtClean="0">
                <a:solidFill>
                  <a:srgbClr val="808080"/>
                </a:solidFill>
                <a:latin typeface="Helvetica" pitchFamily="34" charset="0"/>
                <a:ea typeface="文鼎中黑" pitchFamily="49" charset="-120"/>
              </a:rPr>
              <a:t>Corporate  Culture</a:t>
            </a:r>
          </a:p>
        </p:txBody>
      </p:sp>
    </p:spTree>
    <p:extLst>
      <p:ext uri="{BB962C8B-B14F-4D97-AF65-F5344CB8AC3E}">
        <p14:creationId xmlns:p14="http://schemas.microsoft.com/office/powerpoint/2010/main" val="94244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>
    <p:zoom dir="in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000" b="1">
          <a:solidFill>
            <a:schemeClr val="tx1"/>
          </a:solidFill>
          <a:latin typeface="+mn-lt"/>
          <a:ea typeface="細明體" pitchFamily="49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細明體" pitchFamily="49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latin typeface="+mn-lt"/>
          <a:ea typeface="細明體" pitchFamily="49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  <a:ea typeface="細明體" pitchFamily="49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latin typeface="+mn-lt"/>
          <a:ea typeface="細明體" pitchFamily="49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174" name="Picture 6" descr="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9144000" cy="149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50825" y="6308725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fld id="{ECE98115-8E90-4CF6-AC5A-119587471DE7}" type="slidenum">
              <a:rPr kumimoji="0" lang="en-US" altLang="zh-TW">
                <a:solidFill>
                  <a:srgbClr val="00506E"/>
                </a:solidFill>
              </a:rPr>
              <a:pPr/>
              <a:t>‹#›</a:t>
            </a:fld>
            <a:endParaRPr kumimoji="0" lang="en-US" altLang="zh-TW">
              <a:solidFill>
                <a:srgbClr val="00506E"/>
              </a:solidFill>
            </a:endParaRPr>
          </a:p>
        </p:txBody>
      </p:sp>
      <p:pic>
        <p:nvPicPr>
          <p:cNvPr id="7176" name="Picture 8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6426200"/>
            <a:ext cx="1460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215900"/>
            <a:ext cx="7724775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>
    <p:zoom dir="in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3600" y="4038600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By Ivan</a:t>
            </a:r>
          </a:p>
          <a:p>
            <a:r>
              <a:rPr lang="en-US" altLang="zh-CN" dirty="0" smtClean="0"/>
              <a:t>2014/10/13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Device Borrowing System Server Install SOP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748697"/>
      </p:ext>
    </p:extLst>
  </p:cSld>
  <p:clrMapOvr>
    <a:masterClrMapping/>
  </p:clrMapOvr>
  <p:transition spd="med"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系统环境最低配置要求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Windows OS version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Windows server 2008;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IE:</a:t>
            </a:r>
          </a:p>
          <a:p>
            <a:pPr marL="0" indent="0">
              <a:buNone/>
            </a:pPr>
            <a:r>
              <a:rPr lang="en-US" altLang="zh-CN" dirty="0" smtClean="0"/>
              <a:t>	IE 8.0;</a:t>
            </a:r>
          </a:p>
        </p:txBody>
      </p:sp>
    </p:spTree>
    <p:extLst>
      <p:ext uri="{BB962C8B-B14F-4D97-AF65-F5344CB8AC3E}">
        <p14:creationId xmlns:p14="http://schemas.microsoft.com/office/powerpoint/2010/main" val="731857489"/>
      </p:ext>
    </p:extLst>
  </p:cSld>
  <p:clrMapOvr>
    <a:masterClrMapping/>
  </p:clrMapOvr>
  <p:transition spd="med"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IIS 7.0;</a:t>
            </a:r>
          </a:p>
          <a:p>
            <a:r>
              <a:rPr lang="en-US" altLang="zh-CN" dirty="0" smtClean="0"/>
              <a:t>.NET Framework 3.5 SP1;</a:t>
            </a:r>
          </a:p>
          <a:p>
            <a:r>
              <a:rPr lang="en-US" altLang="zh-CN" dirty="0" smtClean="0"/>
              <a:t>Office 2010</a:t>
            </a:r>
          </a:p>
          <a:p>
            <a:r>
              <a:rPr lang="en-US" altLang="zh-CN" dirty="0" smtClean="0"/>
              <a:t>Microsoft SQL Server and Management Studio Express 2008;</a:t>
            </a:r>
          </a:p>
          <a:p>
            <a:r>
              <a:rPr lang="en-US" altLang="zh-CN" dirty="0"/>
              <a:t>Microsoft Exchange Server </a:t>
            </a:r>
            <a:r>
              <a:rPr lang="en-US" altLang="zh-CN" dirty="0"/>
              <a:t>2010;</a:t>
            </a:r>
          </a:p>
          <a:p>
            <a:endParaRPr lang="en-US" altLang="zh-CN" b="1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00113" y="215900"/>
            <a:ext cx="7724775" cy="836613"/>
          </a:xfrm>
        </p:spPr>
        <p:txBody>
          <a:bodyPr/>
          <a:lstStyle/>
          <a:p>
            <a:r>
              <a:rPr lang="zh-CN" altLang="en-US" dirty="0" smtClean="0"/>
              <a:t>网站安装运行所需环境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21510"/>
      </p:ext>
    </p:extLst>
  </p:cSld>
  <p:clrMapOvr>
    <a:masterClrMapping/>
  </p:clrMapOvr>
  <p:transition spd="med"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IIS 7.0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155694"/>
      </p:ext>
    </p:extLst>
  </p:cSld>
  <p:clrMapOvr>
    <a:masterClrMapping/>
  </p:clrMapOvr>
  <p:transition spd="med"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Backup Flow</a:t>
            </a:r>
            <a:endParaRPr lang="zh-CN" altLang="en-US" dirty="0"/>
          </a:p>
        </p:txBody>
      </p:sp>
      <p:sp>
        <p:nvSpPr>
          <p:cNvPr id="1034" name="TextBox 1033"/>
          <p:cNvSpPr txBox="1"/>
          <p:nvPr/>
        </p:nvSpPr>
        <p:spPr>
          <a:xfrm>
            <a:off x="432162" y="1246257"/>
            <a:ext cx="258603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伺服器資料備份按一定的週期定時進行資料備份，一旦</a:t>
            </a:r>
            <a:r>
              <a:rPr lang="en-US" altLang="zh-CN" sz="1400" dirty="0" smtClean="0"/>
              <a:t>Web Server</a:t>
            </a:r>
            <a:r>
              <a:rPr lang="zh-CN" altLang="en-US" sz="1400" dirty="0" smtClean="0"/>
              <a:t>當機以後， </a:t>
            </a:r>
            <a:r>
              <a:rPr lang="en-US" altLang="zh-CN" sz="1400" dirty="0" smtClean="0"/>
              <a:t>Backup Server</a:t>
            </a:r>
            <a:r>
              <a:rPr lang="zh-CN" altLang="en-US" sz="1400" dirty="0" smtClean="0"/>
              <a:t>保存系統最後一次備份的資料並可充當臨時</a:t>
            </a:r>
            <a:r>
              <a:rPr lang="en-US" altLang="zh-CN" sz="1400" dirty="0" smtClean="0"/>
              <a:t>Web Server</a:t>
            </a:r>
            <a:r>
              <a:rPr lang="zh-CN" altLang="en-US" sz="1400" dirty="0" smtClean="0"/>
              <a:t>啟用供用戶使用，這樣當</a:t>
            </a:r>
            <a:r>
              <a:rPr lang="en-US" altLang="zh-CN" sz="1400" dirty="0" smtClean="0"/>
              <a:t>Web Server</a:t>
            </a:r>
            <a:r>
              <a:rPr lang="zh-CN" altLang="en-US" sz="1400" dirty="0" smtClean="0"/>
              <a:t>恢復使用時或者采用另一台</a:t>
            </a:r>
            <a:r>
              <a:rPr lang="en-US" altLang="zh-CN" sz="1400" dirty="0" smtClean="0"/>
              <a:t>Web Server</a:t>
            </a:r>
            <a:r>
              <a:rPr lang="zh-CN" altLang="en-US" sz="1400" dirty="0" smtClean="0"/>
              <a:t>恢复网站运行，通過</a:t>
            </a:r>
            <a:r>
              <a:rPr lang="en-US" altLang="zh-CN" sz="1400" dirty="0" smtClean="0"/>
              <a:t>Data Recovery</a:t>
            </a:r>
            <a:r>
              <a:rPr lang="zh-CN" altLang="en-US" sz="1400" dirty="0" smtClean="0"/>
              <a:t>即可恢復在</a:t>
            </a:r>
            <a:r>
              <a:rPr lang="en-US" altLang="zh-CN" sz="1400" dirty="0" smtClean="0"/>
              <a:t>Backup Server</a:t>
            </a:r>
            <a:r>
              <a:rPr lang="zh-CN" altLang="en-US" sz="1400" dirty="0" smtClean="0"/>
              <a:t>中最後一次備份的資料。</a:t>
            </a:r>
            <a:endParaRPr lang="en-US" altLang="zh-CN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362400" y="370219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Backup Server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94161" y="838200"/>
            <a:ext cx="7412902" cy="5912486"/>
            <a:chOff x="1194161" y="838200"/>
            <a:chExt cx="7412902" cy="5912486"/>
          </a:xfrm>
        </p:grpSpPr>
        <p:sp>
          <p:nvSpPr>
            <p:cNvPr id="1032" name="TextBox 1031"/>
            <p:cNvSpPr txBox="1"/>
            <p:nvPr/>
          </p:nvSpPr>
          <p:spPr>
            <a:xfrm>
              <a:off x="1194161" y="4238068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pic>
          <p:nvPicPr>
            <p:cNvPr id="1026" name="Picture 2" descr="C:\Program Files (x86)\Microsoft Office\MEDIA\CAGCAT10\j028575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162" y="4476748"/>
              <a:ext cx="1824037" cy="1120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ower"/>
            <p:cNvSpPr>
              <a:spLocks noEditPoints="1" noChangeArrowheads="1"/>
            </p:cNvSpPr>
            <p:nvPr/>
          </p:nvSpPr>
          <p:spPr bwMode="auto">
            <a:xfrm>
              <a:off x="7702188" y="3973376"/>
              <a:ext cx="904875" cy="1809750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950974" y="838200"/>
              <a:ext cx="2411426" cy="1809750"/>
              <a:chOff x="3995737" y="1371600"/>
              <a:chExt cx="2411426" cy="1809750"/>
            </a:xfrm>
          </p:grpSpPr>
          <p:sp>
            <p:nvSpPr>
              <p:cNvPr id="6" name="tower"/>
              <p:cNvSpPr>
                <a:spLocks noEditPoints="1" noChangeArrowheads="1"/>
              </p:cNvSpPr>
              <p:nvPr/>
            </p:nvSpPr>
            <p:spPr bwMode="auto">
              <a:xfrm>
                <a:off x="3995737" y="1371600"/>
                <a:ext cx="904875" cy="1809750"/>
              </a:xfrm>
              <a:custGeom>
                <a:avLst/>
                <a:gdLst>
                  <a:gd name="T0" fmla="*/ 0 w 21600"/>
                  <a:gd name="T1" fmla="*/ 2184 h 21600"/>
                  <a:gd name="T2" fmla="*/ 6664 w 21600"/>
                  <a:gd name="T3" fmla="*/ 0 h 21600"/>
                  <a:gd name="T4" fmla="*/ 10800 w 21600"/>
                  <a:gd name="T5" fmla="*/ 0 h 21600"/>
                  <a:gd name="T6" fmla="*/ 21600 w 21600"/>
                  <a:gd name="T7" fmla="*/ 0 h 21600"/>
                  <a:gd name="T8" fmla="*/ 21600 w 21600"/>
                  <a:gd name="T9" fmla="*/ 11649 h 21600"/>
                  <a:gd name="T10" fmla="*/ 21600 w 21600"/>
                  <a:gd name="T11" fmla="*/ 19416 h 21600"/>
                  <a:gd name="T12" fmla="*/ 15166 w 21600"/>
                  <a:gd name="T13" fmla="*/ 21600 h 21600"/>
                  <a:gd name="T14" fmla="*/ 10570 w 21600"/>
                  <a:gd name="T15" fmla="*/ 21600 h 21600"/>
                  <a:gd name="T16" fmla="*/ 0 w 21600"/>
                  <a:gd name="T17" fmla="*/ 21600 h 21600"/>
                  <a:gd name="T18" fmla="*/ 0 w 21600"/>
                  <a:gd name="T19" fmla="*/ 11528 h 21600"/>
                  <a:gd name="T20" fmla="*/ 459 w 21600"/>
                  <a:gd name="T21" fmla="*/ 22540 h 21600"/>
                  <a:gd name="T22" fmla="*/ 21485 w 21600"/>
                  <a:gd name="T23" fmla="*/ 27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16022" y="2091809"/>
                <a:ext cx="1591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Web Server 1</a:t>
                </a:r>
                <a:endParaRPr lang="zh-CN" altLang="en-US" dirty="0"/>
              </a:p>
            </p:txBody>
          </p:sp>
        </p:grpSp>
        <p:cxnSp>
          <p:nvCxnSpPr>
            <p:cNvPr id="29" name="直接箭头连接符 28"/>
            <p:cNvCxnSpPr>
              <a:stCxn id="6" idx="5"/>
            </p:cNvCxnSpPr>
            <p:nvPr/>
          </p:nvCxnSpPr>
          <p:spPr bwMode="auto">
            <a:xfrm>
              <a:off x="5855849" y="2464964"/>
              <a:ext cx="1846339" cy="2142436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 bwMode="auto">
            <a:xfrm flipH="1" flipV="1">
              <a:off x="5855849" y="2209800"/>
              <a:ext cx="1724157" cy="2028268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24" name="TextBox 1023"/>
            <p:cNvSpPr txBox="1"/>
            <p:nvPr/>
          </p:nvSpPr>
          <p:spPr>
            <a:xfrm rot="3013880">
              <a:off x="5726559" y="3208468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Data Backup</a:t>
              </a:r>
              <a:endParaRPr lang="zh-CN" altLang="en-US" dirty="0"/>
            </a:p>
          </p:txBody>
        </p:sp>
        <p:sp>
          <p:nvSpPr>
            <p:cNvPr id="1025" name="TextBox 1024"/>
            <p:cNvSpPr txBox="1"/>
            <p:nvPr/>
          </p:nvSpPr>
          <p:spPr>
            <a:xfrm rot="2938891">
              <a:off x="6100524" y="2941900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Data Recovery</a:t>
              </a:r>
              <a:endParaRPr lang="zh-CN" altLang="en-US" dirty="0"/>
            </a:p>
          </p:txBody>
        </p:sp>
        <p:cxnSp>
          <p:nvCxnSpPr>
            <p:cNvPr id="1028" name="直接箭头连接符 1027"/>
            <p:cNvCxnSpPr>
              <a:stCxn id="6" idx="9"/>
              <a:endCxn id="1026" idx="0"/>
            </p:cNvCxnSpPr>
            <p:nvPr/>
          </p:nvCxnSpPr>
          <p:spPr bwMode="auto">
            <a:xfrm flipH="1">
              <a:off x="2106181" y="1804070"/>
              <a:ext cx="2844793" cy="2672678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31" name="TextBox 1030"/>
            <p:cNvSpPr txBox="1"/>
            <p:nvPr/>
          </p:nvSpPr>
          <p:spPr>
            <a:xfrm>
              <a:off x="3018199" y="3203383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0000"/>
                  </a:solidFill>
                </a:rPr>
                <a:t>X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39" name="直接箭头连接符 1038"/>
            <p:cNvCxnSpPr/>
            <p:nvPr/>
          </p:nvCxnSpPr>
          <p:spPr bwMode="auto">
            <a:xfrm flipH="1">
              <a:off x="2590801" y="4705290"/>
              <a:ext cx="5226538" cy="0"/>
            </a:xfrm>
            <a:prstGeom prst="straightConnector1">
              <a:avLst/>
            </a:prstGeom>
            <a:ln>
              <a:prstDash val="dashDot"/>
              <a:headEnd type="none" w="med" len="med"/>
              <a:tailEnd type="arrow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4366777" y="4940936"/>
              <a:ext cx="1591141" cy="1809750"/>
              <a:chOff x="3267040" y="5226642"/>
              <a:chExt cx="1591141" cy="1809750"/>
            </a:xfrm>
          </p:grpSpPr>
          <p:sp>
            <p:nvSpPr>
              <p:cNvPr id="19" name="tower"/>
              <p:cNvSpPr>
                <a:spLocks noEditPoints="1" noChangeArrowheads="1"/>
              </p:cNvSpPr>
              <p:nvPr/>
            </p:nvSpPr>
            <p:spPr bwMode="auto">
              <a:xfrm>
                <a:off x="3267040" y="5226642"/>
                <a:ext cx="904875" cy="1809750"/>
              </a:xfrm>
              <a:custGeom>
                <a:avLst/>
                <a:gdLst>
                  <a:gd name="T0" fmla="*/ 0 w 21600"/>
                  <a:gd name="T1" fmla="*/ 2184 h 21600"/>
                  <a:gd name="T2" fmla="*/ 6664 w 21600"/>
                  <a:gd name="T3" fmla="*/ 0 h 21600"/>
                  <a:gd name="T4" fmla="*/ 10800 w 21600"/>
                  <a:gd name="T5" fmla="*/ 0 h 21600"/>
                  <a:gd name="T6" fmla="*/ 21600 w 21600"/>
                  <a:gd name="T7" fmla="*/ 0 h 21600"/>
                  <a:gd name="T8" fmla="*/ 21600 w 21600"/>
                  <a:gd name="T9" fmla="*/ 11649 h 21600"/>
                  <a:gd name="T10" fmla="*/ 21600 w 21600"/>
                  <a:gd name="T11" fmla="*/ 19416 h 21600"/>
                  <a:gd name="T12" fmla="*/ 15166 w 21600"/>
                  <a:gd name="T13" fmla="*/ 21600 h 21600"/>
                  <a:gd name="T14" fmla="*/ 10570 w 21600"/>
                  <a:gd name="T15" fmla="*/ 21600 h 21600"/>
                  <a:gd name="T16" fmla="*/ 0 w 21600"/>
                  <a:gd name="T17" fmla="*/ 21600 h 21600"/>
                  <a:gd name="T18" fmla="*/ 0 w 21600"/>
                  <a:gd name="T19" fmla="*/ 11528 h 21600"/>
                  <a:gd name="T20" fmla="*/ 459 w 21600"/>
                  <a:gd name="T21" fmla="*/ 22540 h 21600"/>
                  <a:gd name="T22" fmla="*/ 21485 w 21600"/>
                  <a:gd name="T23" fmla="*/ 27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267040" y="6500849"/>
                <a:ext cx="1591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Web Server 2</a:t>
                </a:r>
                <a:endParaRPr lang="zh-CN" altLang="en-US" dirty="0"/>
              </a:p>
            </p:txBody>
          </p:sp>
        </p:grpSp>
        <p:cxnSp>
          <p:nvCxnSpPr>
            <p:cNvPr id="22" name="直接箭头连接符 21"/>
            <p:cNvCxnSpPr>
              <a:stCxn id="19" idx="4"/>
            </p:cNvCxnSpPr>
            <p:nvPr/>
          </p:nvCxnSpPr>
          <p:spPr bwMode="auto">
            <a:xfrm flipV="1">
              <a:off x="5271652" y="4948194"/>
              <a:ext cx="2545687" cy="968750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 bwMode="auto">
            <a:xfrm flipH="1">
              <a:off x="5271652" y="5180381"/>
              <a:ext cx="2545691" cy="1034762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 rot="20353421">
              <a:off x="5630010" y="5126399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Data Backup</a:t>
              </a:r>
              <a:endParaRPr lang="zh-CN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 rot="20203985">
              <a:off x="5774642" y="5732278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Data Recovery</a:t>
              </a:r>
              <a:endParaRPr lang="zh-CN" altLang="en-US" dirty="0"/>
            </a:p>
          </p:txBody>
        </p:sp>
        <p:cxnSp>
          <p:nvCxnSpPr>
            <p:cNvPr id="32" name="直接箭头连接符 31"/>
            <p:cNvCxnSpPr/>
            <p:nvPr/>
          </p:nvCxnSpPr>
          <p:spPr bwMode="auto">
            <a:xfrm flipH="1" flipV="1">
              <a:off x="2895601" y="5311066"/>
              <a:ext cx="1752599" cy="708734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5047680"/>
      </p:ext>
    </p:extLst>
  </p:cSld>
  <p:clrMapOvr>
    <a:masterClrMapping/>
  </p:clrMapOvr>
  <p:transition spd="med"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Backup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1601"/>
            <a:ext cx="8229600" cy="228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通過</a:t>
            </a:r>
            <a:r>
              <a:rPr lang="en-US" altLang="zh-CN" sz="2400" dirty="0" smtClean="0"/>
              <a:t>Tool</a:t>
            </a:r>
            <a:r>
              <a:rPr lang="zh-CN" altLang="en-US" sz="2400" dirty="0" smtClean="0"/>
              <a:t>（包含</a:t>
            </a:r>
            <a:r>
              <a:rPr lang="en-US" altLang="zh-CN" sz="2400" dirty="0" smtClean="0"/>
              <a:t>Backup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Recovery</a:t>
            </a:r>
            <a:r>
              <a:rPr lang="zh-CN" altLang="en-US" sz="2400" dirty="0" smtClean="0"/>
              <a:t>功能，以下為敘述方便分別叫做</a:t>
            </a:r>
            <a:r>
              <a:rPr lang="en-US" altLang="zh-CN" sz="2400" dirty="0" smtClean="0"/>
              <a:t>Backup tool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Recovery tool</a:t>
            </a:r>
            <a:r>
              <a:rPr lang="zh-CN" altLang="en-US" sz="2400" dirty="0" smtClean="0"/>
              <a:t>），利用</a:t>
            </a:r>
            <a:r>
              <a:rPr lang="en-US" altLang="zh-CN" sz="2400" dirty="0" smtClean="0"/>
              <a:t>MS-SQL Server</a:t>
            </a:r>
            <a:r>
              <a:rPr lang="zh-CN" altLang="en-US" sz="2400" dirty="0" smtClean="0"/>
              <a:t>管理工具編寫腳本備份</a:t>
            </a:r>
            <a:r>
              <a:rPr lang="en-US" altLang="zh-CN" sz="2400" dirty="0" smtClean="0"/>
              <a:t>MS-SQL Server</a:t>
            </a:r>
            <a:r>
              <a:rPr lang="zh-CN" altLang="en-US" sz="2400" dirty="0" smtClean="0"/>
              <a:t>的資料， 並整合備份</a:t>
            </a:r>
            <a:r>
              <a:rPr lang="en-US" altLang="zh-CN" sz="2400" dirty="0" smtClean="0"/>
              <a:t>Web Server</a:t>
            </a:r>
            <a:r>
              <a:rPr lang="zh-CN" altLang="en-US" sz="2400" dirty="0" smtClean="0"/>
              <a:t>目錄下</a:t>
            </a:r>
            <a:r>
              <a:rPr lang="en-US" altLang="zh-CN" sz="2400" dirty="0" err="1" smtClean="0"/>
              <a:t>DeviceImgs</a:t>
            </a:r>
            <a:r>
              <a:rPr lang="zh-CN" altLang="en-US" sz="2400" dirty="0" smtClean="0"/>
              <a:t>資料夾下設備圖片資料功能， 可實現定時完整備份資料。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8761587"/>
      </p:ext>
    </p:extLst>
  </p:cSld>
  <p:clrMapOvr>
    <a:masterClrMapping/>
  </p:clrMapOvr>
  <p:transition spd="med"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Backup Steps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295400"/>
            <a:ext cx="723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运行</a:t>
            </a:r>
            <a:r>
              <a:rPr lang="en-US" altLang="zh-CN" dirty="0" smtClean="0"/>
              <a:t>Backup Tool.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确认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信息：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本地</a:t>
            </a:r>
            <a:r>
              <a:rPr lang="en-US" altLang="zh-CN" dirty="0" smtClean="0"/>
              <a:t>MS-SQL Server</a:t>
            </a:r>
            <a:r>
              <a:rPr lang="zh-CN" altLang="en-US" dirty="0" smtClean="0"/>
              <a:t>连接字符串；</a:t>
            </a:r>
            <a:endParaRPr lang="en-US" altLang="zh-CN" dirty="0" smtClean="0"/>
          </a:p>
          <a:p>
            <a:r>
              <a:rPr lang="en-US" altLang="zh-CN" dirty="0" smtClean="0"/>
              <a:t>	Backup Server IP</a:t>
            </a:r>
            <a:r>
              <a:rPr lang="zh-CN" altLang="en-US" dirty="0" smtClean="0"/>
              <a:t>地址，备份路径等信息。</a:t>
            </a:r>
            <a:endParaRPr lang="en-US" altLang="zh-CN" dirty="0"/>
          </a:p>
          <a:p>
            <a:r>
              <a:rPr lang="en-US" altLang="zh-CN" dirty="0" smtClean="0"/>
              <a:t>3.   </a:t>
            </a:r>
            <a:r>
              <a:rPr lang="zh-CN" altLang="en-US" dirty="0" smtClean="0"/>
              <a:t>开始备份。（备份</a:t>
            </a:r>
            <a:r>
              <a:rPr lang="en-US" altLang="zh-CN" dirty="0" smtClean="0"/>
              <a:t>Tool</a:t>
            </a:r>
            <a:r>
              <a:rPr lang="zh-CN" altLang="en-US" dirty="0" smtClean="0"/>
              <a:t>需保证一直处于运行状态）</a:t>
            </a:r>
            <a:endParaRPr lang="en-US" altLang="zh-CN" dirty="0" smtClean="0"/>
          </a:p>
        </p:txBody>
      </p:sp>
      <p:grpSp>
        <p:nvGrpSpPr>
          <p:cNvPr id="25" name="组合 24"/>
          <p:cNvGrpSpPr/>
          <p:nvPr/>
        </p:nvGrpSpPr>
        <p:grpSpPr>
          <a:xfrm>
            <a:off x="762000" y="3124200"/>
            <a:ext cx="7845063" cy="2800350"/>
            <a:chOff x="762000" y="3124200"/>
            <a:chExt cx="7845063" cy="2800350"/>
          </a:xfrm>
        </p:grpSpPr>
        <p:sp>
          <p:nvSpPr>
            <p:cNvPr id="7" name="tower"/>
            <p:cNvSpPr>
              <a:spLocks noEditPoints="1" noChangeArrowheads="1"/>
            </p:cNvSpPr>
            <p:nvPr/>
          </p:nvSpPr>
          <p:spPr bwMode="auto">
            <a:xfrm>
              <a:off x="1981200" y="4114800"/>
              <a:ext cx="904875" cy="1809750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tower"/>
            <p:cNvSpPr>
              <a:spLocks noEditPoints="1" noChangeArrowheads="1"/>
            </p:cNvSpPr>
            <p:nvPr/>
          </p:nvSpPr>
          <p:spPr bwMode="auto">
            <a:xfrm>
              <a:off x="6214803" y="4114800"/>
              <a:ext cx="904875" cy="1809750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2000" y="4906142"/>
              <a:ext cx="1398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Web Server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09162" y="5257874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Backup Server</a:t>
              </a:r>
              <a:endParaRPr lang="zh-CN" altLang="en-US" dirty="0"/>
            </a:p>
          </p:txBody>
        </p:sp>
        <p:cxnSp>
          <p:nvCxnSpPr>
            <p:cNvPr id="13" name="直接箭头连接符 12"/>
            <p:cNvCxnSpPr>
              <a:stCxn id="7" idx="4"/>
              <a:endCxn id="10" idx="9"/>
            </p:cNvCxnSpPr>
            <p:nvPr/>
          </p:nvCxnSpPr>
          <p:spPr bwMode="auto">
            <a:xfrm flipV="1">
              <a:off x="2886075" y="5080670"/>
              <a:ext cx="3328728" cy="10138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33530" y="4684193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Data Backup</a:t>
              </a:r>
              <a:endParaRPr lang="zh-CN" altLang="en-US" dirty="0"/>
            </a:p>
          </p:txBody>
        </p:sp>
        <p:sp>
          <p:nvSpPr>
            <p:cNvPr id="24" name="云形标注 23"/>
            <p:cNvSpPr/>
            <p:nvPr/>
          </p:nvSpPr>
          <p:spPr bwMode="auto">
            <a:xfrm>
              <a:off x="1794765" y="3124200"/>
              <a:ext cx="2182619" cy="719137"/>
            </a:xfrm>
            <a:prstGeom prst="cloudCallout">
              <a:avLst>
                <a:gd name="adj1" fmla="val -24761"/>
                <a:gd name="adj2" fmla="val 10422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latin typeface="Arial" charset="0"/>
                  <a:ea typeface="新細明體" pitchFamily="18" charset="-120"/>
                </a:rPr>
                <a:t>Backup tool</a:t>
              </a:r>
              <a:endParaRPr kumimoji="1" lang="zh-CN" altLang="en-US" dirty="0">
                <a:latin typeface="Arial" charset="0"/>
                <a:ea typeface="新細明體" pitchFamily="18" charset="-12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5363093"/>
      </p:ext>
    </p:extLst>
  </p:cSld>
  <p:clrMapOvr>
    <a:masterClrMapping/>
  </p:clrMapOvr>
  <p:transition spd="med"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Recovery Steps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295401"/>
            <a:ext cx="8305800" cy="13715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 smtClean="0"/>
              <a:t>一、在原来的</a:t>
            </a:r>
            <a:r>
              <a:rPr lang="en-US" altLang="zh-CN" sz="1800" dirty="0" smtClean="0"/>
              <a:t>Web Server</a:t>
            </a:r>
            <a:r>
              <a:rPr lang="zh-CN" altLang="en-US" sz="1800" dirty="0" smtClean="0"/>
              <a:t>中直接恢复数据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当已经当掉的</a:t>
            </a:r>
            <a:r>
              <a:rPr lang="en-US" altLang="zh-CN" sz="1800" dirty="0" smtClean="0"/>
              <a:t>Web Server</a:t>
            </a:r>
            <a:r>
              <a:rPr lang="zh-CN" altLang="en-US" sz="1800" dirty="0" smtClean="0"/>
              <a:t>经过维修重新启用后，若原先的安装环境完好，只是需要恢复数据的话，只需要运行</a:t>
            </a:r>
            <a:r>
              <a:rPr lang="en-US" altLang="zh-CN" sz="1800" dirty="0" smtClean="0"/>
              <a:t>Recovery tool</a:t>
            </a:r>
            <a:r>
              <a:rPr lang="zh-CN" altLang="en-US" sz="1800" dirty="0" smtClean="0"/>
              <a:t>在设定好相关参数后， 即可恢复数据。</a:t>
            </a:r>
            <a:endParaRPr lang="en-US" altLang="zh-CN" sz="1800" dirty="0" smtClean="0"/>
          </a:p>
        </p:txBody>
      </p:sp>
      <p:grpSp>
        <p:nvGrpSpPr>
          <p:cNvPr id="15" name="组合 14"/>
          <p:cNvGrpSpPr/>
          <p:nvPr/>
        </p:nvGrpSpPr>
        <p:grpSpPr>
          <a:xfrm>
            <a:off x="1371600" y="4185719"/>
            <a:ext cx="7353828" cy="2276549"/>
            <a:chOff x="575565" y="3362399"/>
            <a:chExt cx="7845063" cy="2800350"/>
          </a:xfrm>
        </p:grpSpPr>
        <p:sp>
          <p:nvSpPr>
            <p:cNvPr id="4" name="tower"/>
            <p:cNvSpPr>
              <a:spLocks noEditPoints="1" noChangeArrowheads="1"/>
            </p:cNvSpPr>
            <p:nvPr/>
          </p:nvSpPr>
          <p:spPr bwMode="auto">
            <a:xfrm>
              <a:off x="1794765" y="4352999"/>
              <a:ext cx="904875" cy="1809750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tower"/>
            <p:cNvSpPr>
              <a:spLocks noEditPoints="1" noChangeArrowheads="1"/>
            </p:cNvSpPr>
            <p:nvPr/>
          </p:nvSpPr>
          <p:spPr bwMode="auto">
            <a:xfrm>
              <a:off x="6028368" y="4352999"/>
              <a:ext cx="904875" cy="1809750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5565" y="5144341"/>
              <a:ext cx="1398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Web Server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22727" y="5496073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Backup Server</a:t>
              </a:r>
              <a:endParaRPr lang="zh-CN" altLang="en-US" dirty="0"/>
            </a:p>
          </p:txBody>
        </p:sp>
        <p:cxnSp>
          <p:nvCxnSpPr>
            <p:cNvPr id="8" name="直接箭头连接符 7"/>
            <p:cNvCxnSpPr>
              <a:stCxn id="5" idx="9"/>
              <a:endCxn id="4" idx="4"/>
            </p:cNvCxnSpPr>
            <p:nvPr/>
          </p:nvCxnSpPr>
          <p:spPr bwMode="auto">
            <a:xfrm flipH="1">
              <a:off x="2699640" y="5318869"/>
              <a:ext cx="3328728" cy="10138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747095" y="4922392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Data Recovery</a:t>
              </a:r>
              <a:endParaRPr lang="zh-CN" altLang="en-US" dirty="0"/>
            </a:p>
          </p:txBody>
        </p:sp>
        <p:sp>
          <p:nvSpPr>
            <p:cNvPr id="10" name="云形标注 9"/>
            <p:cNvSpPr/>
            <p:nvPr/>
          </p:nvSpPr>
          <p:spPr bwMode="auto">
            <a:xfrm>
              <a:off x="1608330" y="3362399"/>
              <a:ext cx="2430270" cy="719137"/>
            </a:xfrm>
            <a:prstGeom prst="cloudCallout">
              <a:avLst>
                <a:gd name="adj1" fmla="val -24761"/>
                <a:gd name="adj2" fmla="val 10422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 smtClean="0">
                  <a:latin typeface="Arial" charset="0"/>
                  <a:ea typeface="新細明體" pitchFamily="18" charset="-120"/>
                </a:rPr>
                <a:t>Recovery </a:t>
              </a:r>
              <a:r>
                <a:rPr kumimoji="1" lang="en-US" altLang="zh-CN" sz="1600" dirty="0">
                  <a:latin typeface="Arial" charset="0"/>
                  <a:ea typeface="新細明體" pitchFamily="18" charset="-120"/>
                </a:rPr>
                <a:t>tool</a:t>
              </a:r>
              <a:endParaRPr kumimoji="1" lang="zh-CN" altLang="en-US" sz="1600" dirty="0">
                <a:latin typeface="Arial" charset="0"/>
                <a:ea typeface="新細明體" pitchFamily="18" charset="-12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9572" y="2479282"/>
            <a:ext cx="723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运行</a:t>
            </a:r>
            <a:r>
              <a:rPr lang="en-US" altLang="zh-CN" dirty="0" smtClean="0"/>
              <a:t>Recovery Tool.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确认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信息：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本地</a:t>
            </a:r>
            <a:r>
              <a:rPr lang="en-US" altLang="zh-CN" dirty="0" smtClean="0"/>
              <a:t>MS-SQL Server</a:t>
            </a:r>
            <a:r>
              <a:rPr lang="zh-CN" altLang="en-US" dirty="0" smtClean="0"/>
              <a:t>连接字符串；</a:t>
            </a:r>
            <a:endParaRPr lang="en-US" altLang="zh-CN" dirty="0" smtClean="0"/>
          </a:p>
          <a:p>
            <a:r>
              <a:rPr lang="en-US" altLang="zh-CN" dirty="0" smtClean="0"/>
              <a:t>	Backup Server IP</a:t>
            </a:r>
            <a:r>
              <a:rPr lang="zh-CN" altLang="en-US" dirty="0" smtClean="0"/>
              <a:t>地址，备份路径等信息。</a:t>
            </a:r>
            <a:endParaRPr lang="en-US" altLang="zh-CN" dirty="0"/>
          </a:p>
          <a:p>
            <a:pPr marL="342900" indent="-342900">
              <a:buAutoNum type="arabicPeriod" startAt="3"/>
            </a:pPr>
            <a:r>
              <a:rPr lang="zh-CN" altLang="en-US" dirty="0" smtClean="0"/>
              <a:t>开始还原数据；</a:t>
            </a:r>
            <a:endParaRPr lang="en-US" altLang="zh-CN" dirty="0" smtClean="0"/>
          </a:p>
          <a:p>
            <a:pPr marL="342900" indent="-342900">
              <a:buFontTx/>
              <a:buAutoNum type="arabicPeriod" startAt="3"/>
            </a:pPr>
            <a:r>
              <a:rPr lang="zh-CN" altLang="en-US" dirty="0"/>
              <a:t>重新运行网站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 startAt="3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4667105"/>
      </p:ext>
    </p:extLst>
  </p:cSld>
  <p:clrMapOvr>
    <a:masterClrMapping/>
  </p:clrMapOvr>
  <p:transition spd="med"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Recovery Steps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164" y="1004423"/>
            <a:ext cx="8229600" cy="356757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二、在新的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中重新安装网站系统的运行环境，然后通过恢复数据，在新的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上运行</a:t>
            </a:r>
            <a:r>
              <a:rPr lang="en-US" altLang="zh-CN" dirty="0" smtClean="0"/>
              <a:t>Device borrowing system</a:t>
            </a:r>
            <a:r>
              <a:rPr lang="zh-CN" altLang="en-US" dirty="0" smtClean="0"/>
              <a:t>网站。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Steps:</a:t>
            </a:r>
          </a:p>
          <a:p>
            <a:pPr marL="0" indent="0">
              <a:buNone/>
            </a:pPr>
            <a:r>
              <a:rPr lang="zh-CN" altLang="en-US" dirty="0" smtClean="0"/>
              <a:t>一、安装网站运行环境：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安装</a:t>
            </a:r>
            <a:r>
              <a:rPr lang="en-US" altLang="zh-CN" dirty="0" smtClean="0"/>
              <a:t>IIS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安装</a:t>
            </a:r>
            <a:r>
              <a:rPr lang="en-US" altLang="zh-CN" dirty="0" err="1" smtClean="0"/>
              <a:t>.Net</a:t>
            </a:r>
            <a:r>
              <a:rPr lang="en-US" altLang="zh-CN" dirty="0" smtClean="0"/>
              <a:t> framework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安装 </a:t>
            </a:r>
            <a:r>
              <a:rPr lang="en-US" altLang="zh-CN" dirty="0" smtClean="0"/>
              <a:t>Office</a:t>
            </a:r>
          </a:p>
          <a:p>
            <a:pPr marL="514350" indent="-514350">
              <a:buAutoNum type="arabicPeriod"/>
            </a:pPr>
            <a:r>
              <a:rPr lang="zh-CN" altLang="en-US" dirty="0" smtClean="0"/>
              <a:t>安装邮件服务器；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安装</a:t>
            </a:r>
            <a:r>
              <a:rPr lang="en-US" altLang="zh-CN" dirty="0" smtClean="0"/>
              <a:t>MS-SQL Server &amp; Management Studio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安装网站并运行；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二、</a:t>
            </a:r>
            <a:r>
              <a:rPr lang="en-US" altLang="zh-CN" dirty="0" smtClean="0"/>
              <a:t>Recovery Data:</a:t>
            </a:r>
          </a:p>
          <a:p>
            <a:pPr>
              <a:buAutoNum type="arabicPeriod"/>
            </a:pPr>
            <a:r>
              <a:rPr lang="zh-CN" altLang="en-US" dirty="0" smtClean="0"/>
              <a:t>运行</a:t>
            </a:r>
            <a:r>
              <a:rPr lang="en-US" altLang="zh-CN" dirty="0" err="1" smtClean="0"/>
              <a:t>Revovery</a:t>
            </a:r>
            <a:r>
              <a:rPr lang="en-US" altLang="zh-CN" dirty="0" smtClean="0"/>
              <a:t> </a:t>
            </a:r>
            <a:r>
              <a:rPr lang="en-US" altLang="zh-CN" dirty="0"/>
              <a:t>Tool.</a:t>
            </a:r>
          </a:p>
          <a:p>
            <a:pPr>
              <a:buAutoNum type="arabicPeriod"/>
            </a:pPr>
            <a:r>
              <a:rPr lang="zh-CN" altLang="en-US" dirty="0"/>
              <a:t>确认</a:t>
            </a:r>
            <a:r>
              <a:rPr lang="en-US" altLang="zh-CN" dirty="0" err="1"/>
              <a:t>Config</a:t>
            </a:r>
            <a:r>
              <a:rPr lang="zh-CN" altLang="en-US" dirty="0"/>
              <a:t>信息：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本地</a:t>
            </a:r>
            <a:r>
              <a:rPr lang="en-US" altLang="zh-CN" dirty="0"/>
              <a:t>MS-SQL Server</a:t>
            </a:r>
            <a:r>
              <a:rPr lang="zh-CN" altLang="en-US" dirty="0"/>
              <a:t>连接字符串；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Backup Server IP</a:t>
            </a:r>
            <a:r>
              <a:rPr lang="zh-CN" altLang="en-US" dirty="0"/>
              <a:t>地址，备份路径等</a:t>
            </a:r>
            <a:r>
              <a:rPr lang="zh-CN" altLang="en-US" dirty="0" smtClean="0"/>
              <a:t>信息；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  </a:t>
            </a:r>
            <a:r>
              <a:rPr lang="zh-CN" altLang="en-US" dirty="0" smtClean="0"/>
              <a:t>开始还原数据；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   </a:t>
            </a:r>
            <a:r>
              <a:rPr lang="zh-CN" altLang="en-US" dirty="0" smtClean="0"/>
              <a:t>重新运行网站。</a:t>
            </a:r>
            <a:endParaRPr lang="en-US" altLang="zh-CN" dirty="0"/>
          </a:p>
          <a:p>
            <a:pPr marL="514350" indent="-514350">
              <a:buAutoNum type="arabicPeriod"/>
            </a:pP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2057400" y="3705523"/>
            <a:ext cx="6775680" cy="2631360"/>
            <a:chOff x="1492974" y="3886200"/>
            <a:chExt cx="6775680" cy="2631360"/>
          </a:xfrm>
        </p:grpSpPr>
        <p:sp>
          <p:nvSpPr>
            <p:cNvPr id="4" name="tower"/>
            <p:cNvSpPr>
              <a:spLocks noEditPoints="1" noChangeArrowheads="1"/>
            </p:cNvSpPr>
            <p:nvPr/>
          </p:nvSpPr>
          <p:spPr bwMode="auto">
            <a:xfrm>
              <a:off x="3054639" y="5021203"/>
              <a:ext cx="712063" cy="1496357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tower"/>
            <p:cNvSpPr>
              <a:spLocks noEditPoints="1" noChangeArrowheads="1"/>
            </p:cNvSpPr>
            <p:nvPr/>
          </p:nvSpPr>
          <p:spPr bwMode="auto">
            <a:xfrm>
              <a:off x="6386140" y="5021203"/>
              <a:ext cx="712063" cy="1496357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2974" y="5353461"/>
              <a:ext cx="1671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Web Server 1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32544" y="5966332"/>
              <a:ext cx="1336110" cy="305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Backup Server</a:t>
              </a:r>
              <a:endParaRPr lang="zh-CN" altLang="en-US" dirty="0"/>
            </a:p>
          </p:txBody>
        </p:sp>
        <p:cxnSp>
          <p:nvCxnSpPr>
            <p:cNvPr id="8" name="直接箭头连接符 7"/>
            <p:cNvCxnSpPr>
              <a:stCxn id="5" idx="9"/>
            </p:cNvCxnSpPr>
            <p:nvPr/>
          </p:nvCxnSpPr>
          <p:spPr bwMode="auto">
            <a:xfrm flipH="1" flipV="1">
              <a:off x="4872307" y="4634379"/>
              <a:ext cx="1513833" cy="1185435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590964" y="5491994"/>
              <a:ext cx="1346201" cy="305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Data Recovery</a:t>
              </a:r>
              <a:endParaRPr lang="zh-CN" altLang="en-US" dirty="0"/>
            </a:p>
          </p:txBody>
        </p:sp>
        <p:sp>
          <p:nvSpPr>
            <p:cNvPr id="12" name="tower"/>
            <p:cNvSpPr>
              <a:spLocks noEditPoints="1" noChangeArrowheads="1"/>
            </p:cNvSpPr>
            <p:nvPr/>
          </p:nvSpPr>
          <p:spPr bwMode="auto">
            <a:xfrm>
              <a:off x="4160244" y="3886200"/>
              <a:ext cx="712063" cy="1496357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72307" y="4073971"/>
              <a:ext cx="1671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Web Server 2</a:t>
              </a:r>
              <a:endParaRPr lang="zh-CN" altLang="en-US" dirty="0"/>
            </a:p>
          </p:txBody>
        </p:sp>
        <p:sp>
          <p:nvSpPr>
            <p:cNvPr id="10" name="云形标注 9"/>
            <p:cNvSpPr/>
            <p:nvPr/>
          </p:nvSpPr>
          <p:spPr bwMode="auto">
            <a:xfrm>
              <a:off x="1974752" y="4202144"/>
              <a:ext cx="1912425" cy="432234"/>
            </a:xfrm>
            <a:prstGeom prst="cloudCallout">
              <a:avLst>
                <a:gd name="adj1" fmla="val 82073"/>
                <a:gd name="adj2" fmla="val 2341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dirty="0" smtClean="0">
                  <a:latin typeface="Arial" charset="0"/>
                  <a:ea typeface="新細明體" pitchFamily="18" charset="-120"/>
                </a:rPr>
                <a:t>Recovery </a:t>
              </a:r>
              <a:r>
                <a:rPr kumimoji="1" lang="en-US" altLang="zh-CN" sz="1200" dirty="0">
                  <a:latin typeface="Arial" charset="0"/>
                  <a:ea typeface="新細明體" pitchFamily="18" charset="-120"/>
                </a:rPr>
                <a:t>tool</a:t>
              </a:r>
              <a:endParaRPr kumimoji="1" lang="zh-CN" altLang="en-US" sz="1200" dirty="0">
                <a:latin typeface="Arial" charset="0"/>
                <a:ea typeface="新細明體" pitchFamily="18" charset="-12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64448" y="5721675"/>
              <a:ext cx="4924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F0000"/>
                  </a:solidFill>
                </a:rPr>
                <a:t>X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2279918"/>
      </p:ext>
    </p:extLst>
  </p:cSld>
  <p:clrMapOvr>
    <a:masterClrMapping/>
  </p:clrMapOvr>
  <p:transition spd="med">
    <p:zoom dir="in"/>
  </p:transition>
</p:sld>
</file>

<file path=ppt/theme/theme1.xml><?xml version="1.0" encoding="utf-8"?>
<a:theme xmlns:a="http://schemas.openxmlformats.org/drawingml/2006/main" name="我的布景主题">
  <a:themeElements>
    <a:clrScheme name="Office">
      <a:dk1>
        <a:sysClr val="windowText" lastClr="000000"/>
      </a:dk1>
      <a:lt1>
        <a:sysClr val="window" lastClr="CCEDC7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預設簡報設計">
  <a:themeElements>
    <a:clrScheme name="預設簡報設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Helvetica 55 Roman"/>
        <a:ea typeface="新細明體"/>
        <a:cs typeface=""/>
      </a:majorFont>
      <a:minorFont>
        <a:latin typeface="Helvetica 55 Roman"/>
        <a:ea typeface="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CEDC7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預設簡報設計">
  <a:themeElements>
    <a:clrScheme name="預設簡報設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Helvetica 55 Roman"/>
        <a:ea typeface="新細明體"/>
        <a:cs typeface=""/>
      </a:majorFont>
      <a:minorFont>
        <a:latin typeface="Helvetica 55 Roman"/>
        <a:ea typeface="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wistron">
  <a:themeElements>
    <a:clrScheme name="wistr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istro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wistr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str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str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str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str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str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str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我的布景主题</Template>
  <TotalTime>253</TotalTime>
  <Words>435</Words>
  <Application>Microsoft Office PowerPoint</Application>
  <PresentationFormat>全屏显示(4:3)</PresentationFormat>
  <Paragraphs>74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我的布景主题</vt:lpstr>
      <vt:lpstr>預設簡報設計</vt:lpstr>
      <vt:lpstr>Office 佈景主題</vt:lpstr>
      <vt:lpstr>1_預設簡報設計</vt:lpstr>
      <vt:lpstr>wistron</vt:lpstr>
      <vt:lpstr>Device Borrowing System Server Install SOP</vt:lpstr>
      <vt:lpstr>系统环境最低配置要求</vt:lpstr>
      <vt:lpstr>网站安装运行所需环境</vt:lpstr>
      <vt:lpstr>IIS 7.0</vt:lpstr>
      <vt:lpstr>Data Backup Flow</vt:lpstr>
      <vt:lpstr>Data Backup Method</vt:lpstr>
      <vt:lpstr>Data Backup Steps</vt:lpstr>
      <vt:lpstr>Data Recovery Steps</vt:lpstr>
      <vt:lpstr>Data Recovery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Device Borrowing System Server Data Backup SOP</dc:title>
  <dc:creator>張井良</dc:creator>
  <cp:lastModifiedBy>Ivanjl</cp:lastModifiedBy>
  <cp:revision>21</cp:revision>
  <dcterms:created xsi:type="dcterms:W3CDTF">2006-08-16T00:00:00Z</dcterms:created>
  <dcterms:modified xsi:type="dcterms:W3CDTF">2014-10-13T05:45:06Z</dcterms:modified>
</cp:coreProperties>
</file>