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29" autoAdjust="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1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en-US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en-US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2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en-US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en-US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3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en-US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en-US"/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4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en-US"/>
        </a:p>
      </dgm: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1</a:t>
          </a:r>
          <a:endParaRPr lang="ru-RU" sz="2300" kern="1200" noProof="0" dirty="0"/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2</a:t>
          </a:r>
          <a:endParaRPr lang="ru-RU" sz="2300" kern="1200" noProof="0" dirty="0"/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3</a:t>
          </a:r>
          <a:endParaRPr lang="ru-RU" sz="2300" kern="1200" noProof="0" dirty="0"/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4</a:t>
          </a:r>
          <a:endParaRPr lang="ru-RU" sz="2300" kern="1200" noProof="0" dirty="0"/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D5BFF2-36B0-40CE-983F-64CA5BF905E6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74801A-CACC-46E2-B8AA-437C9E8A750C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sz="1200" i="1" dirty="0" smtClean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«Рисунки» в заполнителе, чтобы вставить изображение.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595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267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03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74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19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48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305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20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083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70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98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 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ru-RU" sz="1800" dirty="0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0575E8-20DE-4252-9577-F47C50C1B37A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Два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B2D27-AFF1-4B8F-B8A4-E700F781D02D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0CA05-2CA9-48C2-A2A2-F70EC9B7976F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58D3D-3011-410D-B5E8-9AA1758E7836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F8B90-C5EE-4840-9D92-1C12066C774B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1800" dirty="0"/>
          </a:p>
        </p:txBody>
      </p:sp>
      <p:sp>
        <p:nvSpPr>
          <p:cNvPr id="11" name="Полилиния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12" name="Полилиния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5" name="Рисунок 14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1800" dirty="0"/>
          </a:p>
        </p:txBody>
      </p:sp>
      <p:sp>
        <p:nvSpPr>
          <p:cNvPr id="8" name="Полилиния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9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10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65557-1451-43E1-9AE5-4BF1475D4D1F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58E16-40AA-41E4-A4FF-9BEA6A78A973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D3081-5B82-4D9C-864E-0FF48C8922DF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F1F8F-3FA7-4DE2-BFC3-204A60A31AF6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4496B-DA29-42D1-8823-4C2E233F6E2C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9BD460F-BF29-45B1-9B3A-A20D54FADEC1}" type="datetime1">
              <a:rPr lang="ru-RU" smtClean="0"/>
              <a:t>08.06.2018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с рисунком</a:t>
            </a:r>
            <a:endParaRPr lang="ru-RU" dirty="0"/>
          </a:p>
        </p:txBody>
      </p:sp>
      <p:pic>
        <p:nvPicPr>
          <p:cNvPr id="5" name="Рисунок 4" descr="Улица города с размытием от движения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Подзаголовок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ASP.NET MVC 5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2641600"/>
            <a:ext cx="83238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шаблон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Тестируемость.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Расширяемость.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Жесткий контроль над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Мощная система маршрутизации.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на основе лучших частей платформы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ASP.NET MVC имеет открытый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6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</a:t>
            </a:r>
            <a:endParaRPr lang="ru-RU" dirty="0"/>
          </a:p>
        </p:txBody>
      </p:sp>
      <p:pic>
        <p:nvPicPr>
          <p:cNvPr id="2050" name="Picture 2" descr="https://www.differencebtw.com/wp-content/uploads/2016/10/windows-communication-foundation-wc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051174"/>
            <a:ext cx="3524250" cy="260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2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хранилищ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34975" y="2017713"/>
            <a:ext cx="3959225" cy="4126155"/>
            <a:chOff x="650875" y="1458913"/>
            <a:chExt cx="3959225" cy="4126155"/>
          </a:xfrm>
        </p:grpSpPr>
        <p:pic>
          <p:nvPicPr>
            <p:cNvPr id="3078" name="Picture 6" descr="https://lh3.googleusercontent.com/1nT-mYsLKH5EsShgoE5Wt0z0zh29YGudbbQBStr1dtmIrBbPMSMzT0huEOnazm1PS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75" y="1458913"/>
              <a:ext cx="3959225" cy="395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66734" y="5123403"/>
              <a:ext cx="2127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E651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Banana Studio</a:t>
              </a:r>
              <a:endParaRPr lang="ru-RU" sz="2400" b="1" i="1" dirty="0">
                <a:solidFill>
                  <a:srgbClr val="E6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0" name="Picture 8" descr="http://chyrun.com/wp-content/uploads/2016/07/Android-4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2933701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</a:t>
            </a:r>
            <a:r>
              <a:rPr lang="ru-RU" dirty="0"/>
              <a:t>диаграмма </a:t>
            </a:r>
            <a:r>
              <a:rPr lang="ru-RU" dirty="0" smtClean="0"/>
              <a:t>использования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9" y="1701801"/>
            <a:ext cx="11129642" cy="50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702"/>
            <a:ext cx="12137422" cy="60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1214294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объекта со </a:t>
            </a:r>
            <a:r>
              <a:rPr lang="ru-RU" dirty="0" err="1" smtClean="0"/>
              <a:t>SmartArt</a:t>
            </a:r>
            <a:endParaRPr lang="ru-RU" dirty="0"/>
          </a:p>
        </p:txBody>
      </p:sp>
      <p:graphicFrame>
        <p:nvGraphicFramePr>
          <p:cNvPr id="6" name="Объект 5" descr="Простая схема с шевронами, показывающая 4 этапа, расположенные слева направо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38968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 — 1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 — 2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— 3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80458" y="2002970"/>
            <a:ext cx="941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дипломной работы является реализация комплекса ПО, необходимого для функционирования сервиса облачного хранения файлов.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7929" y="4031175"/>
            <a:ext cx="94161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Регистрация, авторизация, аутентификация пользователей в системе.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аккаунта пользователя.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Добавление, удаление файлов всех типов, а также редактирование «офисных» файлов, включая текстовый документ.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и дешифрование файлов.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solidFill>
                <a:srgbClr val="000000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80458" y="3537121"/>
            <a:ext cx="9416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дипломной работы: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smtClean="0"/>
              <a:t>слайда </a:t>
            </a:r>
            <a:r>
              <a:rPr lang="ru-RU"/>
              <a:t>— </a:t>
            </a:r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— 5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 — 6</a:t>
            </a:r>
            <a:endParaRPr lang="ru-RU" dirty="0"/>
          </a:p>
        </p:txBody>
      </p:sp>
      <p:sp>
        <p:nvSpPr>
          <p:cNvPr id="5" name="Рисунок 4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/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— 7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Рисунок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Текст 10"/>
          <p:cNvSpPr>
            <a:spLocks noGrp="1"/>
          </p:cNvSpPr>
          <p:nvPr>
            <p:ph type="body" sz="half" idx="1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567544"/>
            <a:ext cx="6830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Эволюция хранения информации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7800" y="2518985"/>
            <a:ext cx="69196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25-20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лет назад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скалы, каменные плиты, кости, дерево, глина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в. до н.э. – пергаментные свитки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в. до н.э. – бумага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XIX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в. – перфокарты,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фотобумага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фотопленка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1877 – фонограф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1944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перфорированная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бумажная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1951 – магнитная лента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ленточные картриджи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3316" y="2518985"/>
            <a:ext cx="4650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1963 – съемные диски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1971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дискеты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1976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картридж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 –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флеш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-память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1982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оптический диск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1988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магнитооптические носители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лоппиобразные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-диски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блачные сервисы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Облачное хранилище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5600" y="1701800"/>
            <a:ext cx="1148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Облачное хранилище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модель онлайн-хранилища, в котором данные хранятся на многочисленных распределённых в сети серверах, предоставляемых в пользование клиентам, в основном, третьей стороной.</a:t>
            </a:r>
            <a:endParaRPr lang="ru-RU" sz="2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3000375"/>
            <a:ext cx="6000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3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Облачное хранилище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574800"/>
            <a:ext cx="5716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Преимущества и недостатки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0318"/>
            <a:ext cx="2980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22753" y="2130317"/>
            <a:ext cx="235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085" y="2703016"/>
            <a:ext cx="67182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доступа к данным с любого компьютера, имеющего выход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организации совместной работы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вероятность сохранения данных даже в случае аппаратных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сбоев.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платит только за то место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издержек по обслуживанию.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целостности данных производятся провайдером «облачного»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0331" y="2703016"/>
            <a:ext cx="5383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100%-гарантии безопасности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хранении и пересылке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надежности от промежуточных параметров.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низкая производительность.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Абонентская плата за дополнительные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аналоги</a:t>
            </a:r>
            <a:endParaRPr lang="ru-RU" dirty="0"/>
          </a:p>
        </p:txBody>
      </p:sp>
      <p:pic>
        <p:nvPicPr>
          <p:cNvPr id="2050" name="Picture 2" descr="https://securenews.ru/wp-content/uploads/2016/11/onedriv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78" y="4651469"/>
            <a:ext cx="2650202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gate.com.ua/upload/company/262/262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6" y="2213509"/>
            <a:ext cx="2650202" cy="176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230" y="4645119"/>
            <a:ext cx="2647950" cy="17716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280" y="2218738"/>
            <a:ext cx="26479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74132"/>
              </p:ext>
            </p:extLst>
          </p:nvPr>
        </p:nvGraphicFramePr>
        <p:xfrm>
          <a:off x="630346" y="349763"/>
          <a:ext cx="8234255" cy="6251437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829583">
                  <a:extLst>
                    <a:ext uri="{9D8B030D-6E8A-4147-A177-3AD203B41FA5}">
                      <a16:colId xmlns:a16="http://schemas.microsoft.com/office/drawing/2014/main" val="1415474416"/>
                    </a:ext>
                  </a:extLst>
                </a:gridCol>
                <a:gridCol w="1097900">
                  <a:extLst>
                    <a:ext uri="{9D8B030D-6E8A-4147-A177-3AD203B41FA5}">
                      <a16:colId xmlns:a16="http://schemas.microsoft.com/office/drawing/2014/main" val="3886640533"/>
                    </a:ext>
                  </a:extLst>
                </a:gridCol>
                <a:gridCol w="1490009">
                  <a:extLst>
                    <a:ext uri="{9D8B030D-6E8A-4147-A177-3AD203B41FA5}">
                      <a16:colId xmlns:a16="http://schemas.microsoft.com/office/drawing/2014/main" val="3766357172"/>
                    </a:ext>
                  </a:extLst>
                </a:gridCol>
                <a:gridCol w="758074">
                  <a:extLst>
                    <a:ext uri="{9D8B030D-6E8A-4147-A177-3AD203B41FA5}">
                      <a16:colId xmlns:a16="http://schemas.microsoft.com/office/drawing/2014/main" val="3397570985"/>
                    </a:ext>
                  </a:extLst>
                </a:gridCol>
                <a:gridCol w="1058689">
                  <a:extLst>
                    <a:ext uri="{9D8B030D-6E8A-4147-A177-3AD203B41FA5}">
                      <a16:colId xmlns:a16="http://schemas.microsoft.com/office/drawing/2014/main" val="121425058"/>
                    </a:ext>
                  </a:extLst>
                </a:gridCol>
              </a:tblGrid>
              <a:tr h="8420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 оценки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 Drive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OneDrive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Mega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Dropbox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1594648941"/>
                  </a:ext>
                </a:extLst>
              </a:tr>
              <a:tr h="451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Максимальный размер одного файла (ГБ)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700029832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Шифрование данных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4001009660"/>
                  </a:ext>
                </a:extLst>
              </a:tr>
              <a:tr h="6467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офисным пакетом документов от Microsoft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2881451452"/>
                  </a:ext>
                </a:extLst>
              </a:tr>
              <a:tr h="451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Совместимость с мобильными ОС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1109409559"/>
                  </a:ext>
                </a:extLst>
              </a:tr>
              <a:tr h="451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Синхронизация данных на ПК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2347644598"/>
                  </a:ext>
                </a:extLst>
              </a:tr>
              <a:tr h="8420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Редактирование и создание документов в режиме совместного доступа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1550647367"/>
                  </a:ext>
                </a:extLst>
              </a:tr>
              <a:tr h="6467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Просмотр мультимедийного контента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2761363119"/>
                  </a:ext>
                </a:extLst>
              </a:tr>
              <a:tr h="628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Большое разнообразие дополнительных функций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3988830226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445000" y="349762"/>
            <a:ext cx="1155700" cy="62514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архитектуры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97000" y="1790700"/>
            <a:ext cx="8813800" cy="483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1917700" y="2089150"/>
            <a:ext cx="3781997" cy="3819766"/>
            <a:chOff x="1917700" y="2089150"/>
            <a:chExt cx="3781997" cy="3819766"/>
          </a:xfrm>
        </p:grpSpPr>
        <p:pic>
          <p:nvPicPr>
            <p:cNvPr id="5" name="Рисунок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051" b="11978"/>
            <a:stretch/>
          </p:blipFill>
          <p:spPr>
            <a:xfrm>
              <a:off x="2674619" y="2089150"/>
              <a:ext cx="2164081" cy="36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917700" y="5447251"/>
              <a:ext cx="3781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Уровень </a:t>
              </a:r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web-</a:t>
              </a:r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приложения</a:t>
              </a:r>
              <a:endPara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857750" y="2069177"/>
            <a:ext cx="2527475" cy="4430813"/>
            <a:chOff x="4857750" y="2069177"/>
            <a:chExt cx="2527475" cy="4430813"/>
          </a:xfrm>
        </p:grpSpPr>
        <p:pic>
          <p:nvPicPr>
            <p:cNvPr id="6" name="Рисунок 5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91" r="37008" b="18083"/>
            <a:stretch/>
          </p:blipFill>
          <p:spPr>
            <a:xfrm>
              <a:off x="4857750" y="2069177"/>
              <a:ext cx="1943100" cy="3341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016500" y="6038325"/>
              <a:ext cx="2368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Уровень сервиса</a:t>
              </a:r>
              <a:endPara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6794500" y="2056477"/>
            <a:ext cx="2921000" cy="3852438"/>
            <a:chOff x="6794500" y="2056477"/>
            <a:chExt cx="2921000" cy="3852438"/>
          </a:xfrm>
        </p:grpSpPr>
        <p:pic>
          <p:nvPicPr>
            <p:cNvPr id="7" name="Рисунок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75" b="15903"/>
            <a:stretch/>
          </p:blipFill>
          <p:spPr>
            <a:xfrm>
              <a:off x="6794500" y="2056477"/>
              <a:ext cx="2420620" cy="34299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969299" y="5447250"/>
              <a:ext cx="2746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Уровень хранилищ</a:t>
              </a:r>
              <a:endPara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8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516380"/>
            <a:ext cx="12192000" cy="534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i.ytimg.com/vi/LvLkvwkiOys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1" y="2893476"/>
            <a:ext cx="3616219" cy="203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://laptrinhphp.vn/wp-content/uploads/2016/10/mvc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2600" y="2447288"/>
            <a:ext cx="7696200" cy="4019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5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Направление продаж 16 x 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0_TF03431374.potx" id="{FAFEA233-2573-41A0-B13A-6D9284E8AB2B}" vid="{B0871358-B438-44A4-A68A-E84A84342D98}"/>
    </a:ext>
  </a:extLst>
</a:theme>
</file>

<file path=ppt/theme/theme2.xml><?xml version="1.0" encoding="utf-8"?>
<a:theme xmlns:a="http://schemas.openxmlformats.org/drawingml/2006/main" name="Тема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518</Words>
  <Application>Microsoft Office PowerPoint</Application>
  <PresentationFormat>Широкоэкранный</PresentationFormat>
  <Paragraphs>133</Paragraphs>
  <Slides>24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Book Antiqua</vt:lpstr>
      <vt:lpstr>Times New Roman</vt:lpstr>
      <vt:lpstr>Wingdings</vt:lpstr>
      <vt:lpstr>Направление продаж 16 x 9</vt:lpstr>
      <vt:lpstr>Макет заголовка с рисунком</vt:lpstr>
      <vt:lpstr>Введение</vt:lpstr>
      <vt:lpstr>Анализ предметной области</vt:lpstr>
      <vt:lpstr>Облачное хранилище данных</vt:lpstr>
      <vt:lpstr>Облачное хранилище данных</vt:lpstr>
      <vt:lpstr>Существующие аналоги</vt:lpstr>
      <vt:lpstr>Презентация PowerPoint</vt:lpstr>
      <vt:lpstr>Выбор архитектуры</vt:lpstr>
      <vt:lpstr>Web-приложение</vt:lpstr>
      <vt:lpstr>Преимущества ASP.NET MVC 5</vt:lpstr>
      <vt:lpstr>Сервис</vt:lpstr>
      <vt:lpstr>Уровень хранилищ</vt:lpstr>
      <vt:lpstr>UML –диаграмма использования</vt:lpstr>
      <vt:lpstr>Презентация PowerPoint</vt:lpstr>
      <vt:lpstr>Презентация PowerPoint</vt:lpstr>
      <vt:lpstr>Макет заголовка и объекта со SmartArt</vt:lpstr>
      <vt:lpstr>Добавить заголовок слайда — 1</vt:lpstr>
      <vt:lpstr>Добавить заголовок слайда — 2</vt:lpstr>
      <vt:lpstr>Добавить заголовок слайда — 3</vt:lpstr>
      <vt:lpstr>Добавить заголовок слайда — 4</vt:lpstr>
      <vt:lpstr>Презентация PowerPoint</vt:lpstr>
      <vt:lpstr>Добавить заголовок слайда — 5</vt:lpstr>
      <vt:lpstr>Добавить заголовок слайда — 6</vt:lpstr>
      <vt:lpstr>Добавить заголовок слайда —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 с рисунком</dc:title>
  <dc:creator>Иван Бесчетников</dc:creator>
  <cp:lastModifiedBy>Иван Бесчетников</cp:lastModifiedBy>
  <cp:revision>34</cp:revision>
  <dcterms:created xsi:type="dcterms:W3CDTF">2018-05-15T14:23:54Z</dcterms:created>
  <dcterms:modified xsi:type="dcterms:W3CDTF">2018-06-08T15:27:32Z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