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29" autoAdjust="0"/>
  </p:normalViewPr>
  <p:slideViewPr>
    <p:cSldViewPr snapToGrid="0">
      <p:cViewPr>
        <p:scale>
          <a:sx n="66" d="100"/>
          <a:sy n="66" d="100"/>
        </p:scale>
        <p:origin x="900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D5BFF2-36B0-40CE-983F-64CA5BF905E6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74801A-CACC-46E2-B8AA-437C9E8A750C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sz="1200" i="1" dirty="0" smtClean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«Рисунки» в заполнителе, чтобы вставить изображение.</a:t>
            </a:r>
          </a:p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74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9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ru-RU" sz="1800" dirty="0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75E8-20DE-4252-9577-F47C50C1B37A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2D27-AFF1-4B8F-B8A4-E700F781D02D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80CA05-2CA9-48C2-A2A2-F70EC9B7976F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A58D3D-3011-410D-B5E8-9AA1758E7836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F8B90-C5EE-4840-9D92-1C12066C774B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11" name="Полилиния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2" name="Полилиния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5" name="Рисунок 14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sz="1800" dirty="0"/>
          </a:p>
        </p:txBody>
      </p:sp>
      <p:sp>
        <p:nvSpPr>
          <p:cNvPr id="8" name="Полилиния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9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10" name="Полилиния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65557-1451-43E1-9AE5-4BF1475D4D1F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58E16-40AA-41E4-A4FF-9BEA6A78A973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D3081-5B82-4D9C-864E-0FF48C8922DF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4F1F8F-3FA7-4DE2-BFC3-204A60A31AF6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44496B-DA29-42D1-8823-4C2E233F6E2C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9BD460F-BF29-45B1-9B3A-A20D54FADEC1}" type="datetime1">
              <a:rPr lang="ru-RU" smtClean="0"/>
              <a:t>10.06.2018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с рисунком</a:t>
            </a:r>
            <a:endParaRPr lang="ru-RU" dirty="0"/>
          </a:p>
        </p:txBody>
      </p:sp>
      <p:pic>
        <p:nvPicPr>
          <p:cNvPr id="5" name="Рисунок 4" descr="Улица города с размытием от движения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Подзаголовок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ASP.NET MVC 5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2641600"/>
            <a:ext cx="83238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 MVC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 шаблон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Тестируемость.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Жесткий контроль над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Мощная система маршрутизации.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на основе лучших частей платформы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ASP.NET MVC имеет открытый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6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</a:t>
            </a:r>
            <a:endParaRPr lang="ru-RU" dirty="0"/>
          </a:p>
        </p:txBody>
      </p:sp>
      <p:pic>
        <p:nvPicPr>
          <p:cNvPr id="2050" name="Picture 2" descr="https://www.differencebtw.com/wp-content/uploads/2016/10/windows-communication-foundation-wc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051174"/>
            <a:ext cx="3524250" cy="260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20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Уровень хранилищ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34975" y="2017713"/>
            <a:ext cx="3959225" cy="4126155"/>
            <a:chOff x="650875" y="1458913"/>
            <a:chExt cx="3959225" cy="4126155"/>
          </a:xfrm>
        </p:grpSpPr>
        <p:pic>
          <p:nvPicPr>
            <p:cNvPr id="3078" name="Picture 6" descr="https://lh3.googleusercontent.com/1nT-mYsLKH5EsShgoE5Wt0z0zh29YGudbbQBStr1dtmIrBbPMSMzT0huEOnazm1PS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75" y="1458913"/>
              <a:ext cx="3959225" cy="395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66734" y="5123403"/>
              <a:ext cx="2127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E651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Banana Studio</a:t>
              </a:r>
              <a:endParaRPr lang="ru-RU" sz="2400" b="1" i="1" dirty="0">
                <a:solidFill>
                  <a:srgbClr val="E651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80" name="Picture 8" descr="http://chyrun.com/wp-content/uploads/2016/07/Android-4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2933701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5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</a:t>
            </a:r>
            <a:r>
              <a:rPr lang="ru-RU" dirty="0"/>
              <a:t>диаграмма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9" y="1701801"/>
            <a:ext cx="11129642" cy="50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464"/>
            <a:ext cx="11998252" cy="62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0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web-</a:t>
            </a:r>
            <a:r>
              <a:rPr lang="uk-UA" dirty="0" err="1" smtClean="0"/>
              <a:t>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77" y="2134870"/>
            <a:ext cx="3876675" cy="41046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98" y="2134870"/>
            <a:ext cx="3859502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0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web-</a:t>
            </a:r>
            <a:r>
              <a:rPr lang="uk-UA" dirty="0" err="1" smtClean="0"/>
              <a:t>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32" y="1667147"/>
            <a:ext cx="747693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web-</a:t>
            </a:r>
            <a:r>
              <a:rPr lang="uk-UA" dirty="0" err="1" smtClean="0"/>
              <a:t>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22" y="1952942"/>
            <a:ext cx="4699182" cy="40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web-приложения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6318"/>
            <a:ext cx="9851571" cy="48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285" y="255134"/>
            <a:ext cx="11553371" cy="1036850"/>
          </a:xfrm>
        </p:spPr>
        <p:txBody>
          <a:bodyPr/>
          <a:lstStyle/>
          <a:p>
            <a:r>
              <a:rPr lang="ru-RU" dirty="0" smtClean="0"/>
              <a:t>Интерфейс web-приложения. Окно настроек аккаунта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9" y="1683362"/>
            <a:ext cx="7344562" cy="50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80458" y="2002970"/>
            <a:ext cx="941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реализация комплекса ПО, необходимого для функционирования сервиса облачного хранения файлов.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7929" y="4031175"/>
            <a:ext cx="94161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авторизация, аутентификация пользователей в системе.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аккаунта пользователя.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Добавление, удаление файлов всех типов, а также редактирование «офисных» файлов, включая текстовый документ.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и дешифрование файлов.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80458" y="3537121"/>
            <a:ext cx="9416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дипломной работы: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для серверов-хранилищ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C:\Users\Иван\Desktop\Screenshot_2018-06-09-12-05-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6589" y="1719026"/>
            <a:ext cx="2892153" cy="493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C:\Users\Иван\Desktop\Screenshot_2018-06-09-12-04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25453" y="1719026"/>
            <a:ext cx="2892459" cy="493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9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проекта </a:t>
            </a:r>
            <a:r>
              <a:rPr lang="en-US" dirty="0" err="1" smtClean="0"/>
              <a:t>CloudService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LoadBalancerSvc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49340"/>
          <a:stretch/>
        </p:blipFill>
        <p:spPr>
          <a:xfrm>
            <a:off x="165643" y="1817641"/>
            <a:ext cx="6209907" cy="416224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079" y="1817641"/>
            <a:ext cx="5878921" cy="475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3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проекта </a:t>
            </a:r>
            <a:r>
              <a:rPr lang="en-US" dirty="0" err="1" smtClean="0"/>
              <a:t>FDService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8" y="2406286"/>
            <a:ext cx="10950363" cy="3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3C8A~1\AppData\Local\Temp\ksohtml\wps90DA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0" y="141630"/>
            <a:ext cx="5316310" cy="671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9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031999"/>
            <a:ext cx="106498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загрузка </a:t>
            </a:r>
            <a:r>
              <a:rPr lang="ru-RU" sz="3200" dirty="0"/>
              <a:t>файла на </a:t>
            </a:r>
            <a:r>
              <a:rPr lang="ru-RU" sz="3200" dirty="0" smtClean="0"/>
              <a:t>сервер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скачивание файла/файлов</a:t>
            </a:r>
            <a:endParaRPr lang="ru-RU" sz="3200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переименование </a:t>
            </a:r>
            <a:r>
              <a:rPr lang="ru-RU" sz="3200" dirty="0"/>
              <a:t>папки/файла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удаление </a:t>
            </a:r>
            <a:r>
              <a:rPr lang="ru-RU" sz="3200" dirty="0"/>
              <a:t>папки/файла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создание </a:t>
            </a:r>
            <a:r>
              <a:rPr lang="ru-RU" sz="3200" dirty="0"/>
              <a:t>папки/файла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err="1"/>
              <a:t>х</a:t>
            </a:r>
            <a:r>
              <a:rPr lang="ru-RU" sz="3200" dirty="0" err="1" smtClean="0"/>
              <a:t>эширование</a:t>
            </a:r>
            <a:r>
              <a:rPr lang="ru-RU" sz="3200" dirty="0" smtClean="0"/>
              <a:t> </a:t>
            </a:r>
            <a:r>
              <a:rPr lang="ru-RU" sz="3200" dirty="0"/>
              <a:t>пароля пользователя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ru-RU" sz="3200" dirty="0" smtClean="0"/>
              <a:t>шифрование </a:t>
            </a:r>
            <a:r>
              <a:rPr lang="ru-RU" sz="3200" dirty="0"/>
              <a:t>и дешифрование </a:t>
            </a:r>
            <a:r>
              <a:rPr lang="ru-RU" sz="3200" dirty="0" smtClean="0"/>
              <a:t>файла алгоритмами </a:t>
            </a:r>
            <a:r>
              <a:rPr lang="en-US" sz="3200" dirty="0" smtClean="0"/>
              <a:t>DES </a:t>
            </a:r>
            <a:r>
              <a:rPr lang="uk-UA" sz="3200" dirty="0" smtClean="0"/>
              <a:t>и</a:t>
            </a:r>
            <a:r>
              <a:rPr lang="en-US" sz="3200" dirty="0" smtClean="0"/>
              <a:t> RSA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2332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567544"/>
            <a:ext cx="6830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Эволюция хранения информации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77800" y="2518985"/>
            <a:ext cx="69196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25-20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тыс.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 назад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скалы, каменные плиты, кости, дерево, глина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в. до н.э. – пергаментные свитки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в. до н.э. – бумага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в. – перфокарты,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фотобумага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фотопленка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1877 – фонограф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1944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перфорированная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бумажная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1951 – магнитная лента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ленточные картриджи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3316" y="2518985"/>
            <a:ext cx="4650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1963 – съемные диски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дискеты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картридж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 –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-память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оптический диск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1988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магнитооптические носители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лоппиобразные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-диски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 –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блачные сервисы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Облачное хранилище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600" y="1701800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Облачное хранилище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модель онлайн-хранилища, в котором данные хранятся на многочисленных распределённых в сети серверах, предоставляемых в пользование клиентам, в основном, третьей стороной.</a:t>
            </a:r>
            <a:endParaRPr lang="ru-RU" sz="2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000375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Облачное хранилище данных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574800"/>
            <a:ext cx="5716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Преимущества и недостатки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0318"/>
            <a:ext cx="2980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2753" y="2130317"/>
            <a:ext cx="235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085" y="2703016"/>
            <a:ext cx="67182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доступа к данным с любого компьютера, имеющего выход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организации совместной работы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вероятность сохранения данных даже в случае аппаратных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сбоев.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платит только за то место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издержек по обслуживанию.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Резервирование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данных производятся провайдером «облачного»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0331" y="2703016"/>
            <a:ext cx="5383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100%-гарантии безопасности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хранении и пересылке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надежности от промежуточных параметров.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низкая производительность.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Абонентская плата за дополнительные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аналоги</a:t>
            </a:r>
            <a:endParaRPr lang="ru-RU" dirty="0"/>
          </a:p>
        </p:txBody>
      </p:sp>
      <p:pic>
        <p:nvPicPr>
          <p:cNvPr id="2050" name="Picture 2" descr="https://securenews.ru/wp-content/uploads/2016/11/onedriv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78" y="4651469"/>
            <a:ext cx="2650202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gate.com.ua/upload/company/262/262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6" y="2213509"/>
            <a:ext cx="2650202" cy="176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230" y="4645119"/>
            <a:ext cx="2647950" cy="1771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280" y="2218738"/>
            <a:ext cx="2647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74132"/>
              </p:ext>
            </p:extLst>
          </p:nvPr>
        </p:nvGraphicFramePr>
        <p:xfrm>
          <a:off x="630346" y="349763"/>
          <a:ext cx="8234255" cy="641323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29583">
                  <a:extLst>
                    <a:ext uri="{9D8B030D-6E8A-4147-A177-3AD203B41FA5}">
                      <a16:colId xmlns:a16="http://schemas.microsoft.com/office/drawing/2014/main" val="1415474416"/>
                    </a:ext>
                  </a:extLst>
                </a:gridCol>
                <a:gridCol w="1097900">
                  <a:extLst>
                    <a:ext uri="{9D8B030D-6E8A-4147-A177-3AD203B41FA5}">
                      <a16:colId xmlns:a16="http://schemas.microsoft.com/office/drawing/2014/main" val="3886640533"/>
                    </a:ext>
                  </a:extLst>
                </a:gridCol>
                <a:gridCol w="1490009">
                  <a:extLst>
                    <a:ext uri="{9D8B030D-6E8A-4147-A177-3AD203B41FA5}">
                      <a16:colId xmlns:a16="http://schemas.microsoft.com/office/drawing/2014/main" val="3766357172"/>
                    </a:ext>
                  </a:extLst>
                </a:gridCol>
                <a:gridCol w="758074">
                  <a:extLst>
                    <a:ext uri="{9D8B030D-6E8A-4147-A177-3AD203B41FA5}">
                      <a16:colId xmlns:a16="http://schemas.microsoft.com/office/drawing/2014/main" val="3397570985"/>
                    </a:ext>
                  </a:extLst>
                </a:gridCol>
                <a:gridCol w="1058689">
                  <a:extLst>
                    <a:ext uri="{9D8B030D-6E8A-4147-A177-3AD203B41FA5}">
                      <a16:colId xmlns:a16="http://schemas.microsoft.com/office/drawing/2014/main" val="121425058"/>
                    </a:ext>
                  </a:extLst>
                </a:gridCol>
              </a:tblGrid>
              <a:tr h="842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 оценки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 Drive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OneDrive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Mega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594648941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Максимальный размер одного файла (ГБ)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700029832"/>
                  </a:ext>
                </a:extLst>
              </a:tr>
              <a:tr h="2561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Шифрование данных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4001009660"/>
                  </a:ext>
                </a:extLst>
              </a:tr>
              <a:tr h="646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офисным пакетом документов от Microsoft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881451452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Совместимость с мобильными ОС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109409559"/>
                  </a:ext>
                </a:extLst>
              </a:tr>
              <a:tr h="451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Синхронизация данных на ПК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347644598"/>
                  </a:ext>
                </a:extLst>
              </a:tr>
              <a:tr h="8420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и создание документов в режиме совместного доступа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1550647367"/>
                  </a:ext>
                </a:extLst>
              </a:tr>
              <a:tr h="6467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мультимедийного контента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2761363119"/>
                  </a:ext>
                </a:extLst>
              </a:tr>
              <a:tr h="6288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Большое разнообразие дополнительных функций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46477" marR="46477" marT="23238" marB="2323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46477" marR="46477" marT="23238" marB="23238" anchor="ctr"/>
                </a:tc>
                <a:extLst>
                  <a:ext uri="{0D108BD9-81ED-4DB2-BD59-A6C34878D82A}">
                    <a16:rowId xmlns:a16="http://schemas.microsoft.com/office/drawing/2014/main" val="3988830226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4445000" y="349762"/>
            <a:ext cx="1155700" cy="64132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архитектуры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97000" y="1790700"/>
            <a:ext cx="8813800" cy="483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1917700" y="2089150"/>
            <a:ext cx="3781997" cy="3819766"/>
            <a:chOff x="1917700" y="2089150"/>
            <a:chExt cx="3781997" cy="3819766"/>
          </a:xfrm>
        </p:grpSpPr>
        <p:pic>
          <p:nvPicPr>
            <p:cNvPr id="5" name="Рисунок 4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51" b="11978"/>
            <a:stretch/>
          </p:blipFill>
          <p:spPr>
            <a:xfrm>
              <a:off x="2674619" y="2089150"/>
              <a:ext cx="2164081" cy="36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1917700" y="5447251"/>
              <a:ext cx="3781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</a:t>
              </a:r>
              <a:r>
                <a:rPr lang="en-US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web-</a:t>
              </a:r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приложения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857750" y="2069177"/>
            <a:ext cx="2527475" cy="4430813"/>
            <a:chOff x="4857750" y="2069177"/>
            <a:chExt cx="2527475" cy="4430813"/>
          </a:xfrm>
        </p:grpSpPr>
        <p:pic>
          <p:nvPicPr>
            <p:cNvPr id="6" name="Рисунок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1" r="37008" b="18083"/>
            <a:stretch/>
          </p:blipFill>
          <p:spPr>
            <a:xfrm>
              <a:off x="4857750" y="2069177"/>
              <a:ext cx="1943100" cy="3341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016500" y="6038325"/>
              <a:ext cx="2368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сервиса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794500" y="2056477"/>
            <a:ext cx="2921000" cy="3852438"/>
            <a:chOff x="6794500" y="2056477"/>
            <a:chExt cx="2921000" cy="3852438"/>
          </a:xfrm>
        </p:grpSpPr>
        <p:pic>
          <p:nvPicPr>
            <p:cNvPr id="7" name="Рисунок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75" b="15903"/>
            <a:stretch/>
          </p:blipFill>
          <p:spPr>
            <a:xfrm>
              <a:off x="6794500" y="2056477"/>
              <a:ext cx="2420620" cy="3429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969299" y="5447250"/>
              <a:ext cx="2746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Уровень хранилищ</a:t>
              </a:r>
              <a:endPara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8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16380"/>
            <a:ext cx="12192000" cy="5341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https://i.ytimg.com/vi/LvLkvwkiOys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1" y="2893476"/>
            <a:ext cx="3616219" cy="203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://laptrinhphp.vn/wp-content/uploads/2016/10/mvc_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92600" y="2447288"/>
            <a:ext cx="7696200" cy="4019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5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Направление продаж 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90_TF03431374.potx" id="{FAFEA233-2573-41A0-B13A-6D9284E8AB2B}" vid="{B0871358-B438-44A4-A68A-E84A84342D98}"/>
    </a:ext>
  </a:extLst>
</a:theme>
</file>

<file path=ppt/theme/theme2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516</Words>
  <Application>Microsoft Office PowerPoint</Application>
  <PresentationFormat>Широкоэкранный</PresentationFormat>
  <Paragraphs>128</Paragraphs>
  <Slides>24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Book Antiqua</vt:lpstr>
      <vt:lpstr>Times New Roman</vt:lpstr>
      <vt:lpstr>Wingdings</vt:lpstr>
      <vt:lpstr>Направление продаж 16 x 9</vt:lpstr>
      <vt:lpstr>Макет заголовка с рисунком</vt:lpstr>
      <vt:lpstr>Введение</vt:lpstr>
      <vt:lpstr>Анализ предметной области</vt:lpstr>
      <vt:lpstr>Облачное хранилище данных</vt:lpstr>
      <vt:lpstr>Облачное хранилище данных</vt:lpstr>
      <vt:lpstr>Существующие аналоги</vt:lpstr>
      <vt:lpstr>Презентация PowerPoint</vt:lpstr>
      <vt:lpstr>Выбор архитектуры</vt:lpstr>
      <vt:lpstr>Web-приложение</vt:lpstr>
      <vt:lpstr>Преимущества ASP.NET MVC 5</vt:lpstr>
      <vt:lpstr>Сервис</vt:lpstr>
      <vt:lpstr>Уровень хранилищ</vt:lpstr>
      <vt:lpstr>UML –диаграмма использования</vt:lpstr>
      <vt:lpstr>Презентация PowerPoint</vt:lpstr>
      <vt:lpstr>Интерфейс web-приложения</vt:lpstr>
      <vt:lpstr>Интерфейс web-приложения</vt:lpstr>
      <vt:lpstr>Интерфейс web-приложения</vt:lpstr>
      <vt:lpstr>Интерфейс web-приложения</vt:lpstr>
      <vt:lpstr>Интерфейс web-приложения. Окно настроек аккаунта</vt:lpstr>
      <vt:lpstr>Приложения для серверов-хранилищ</vt:lpstr>
      <vt:lpstr>Диаграмма классов проекта CloudService и LoadBalancerSvc</vt:lpstr>
      <vt:lpstr>Диаграмма классов проекта FDService</vt:lpstr>
      <vt:lpstr>Презентация PowerPoint</vt:lpstr>
      <vt:lpstr>Тестирование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 с рисунком</dc:title>
  <dc:creator>Иван Бесчетников</dc:creator>
  <cp:lastModifiedBy>Иван Бесчетников</cp:lastModifiedBy>
  <cp:revision>39</cp:revision>
  <dcterms:created xsi:type="dcterms:W3CDTF">2018-05-15T14:23:54Z</dcterms:created>
  <dcterms:modified xsi:type="dcterms:W3CDTF">2018-06-10T16:19:56Z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