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2" r:id="rId5"/>
  </p:sldMasterIdLst>
  <p:notesMasterIdLst>
    <p:notesMasterId r:id="rId18"/>
  </p:notesMasterIdLst>
  <p:handoutMasterIdLst>
    <p:handoutMasterId r:id="rId19"/>
  </p:handoutMasterIdLst>
  <p:sldIdLst>
    <p:sldId id="323" r:id="rId6"/>
    <p:sldId id="314" r:id="rId7"/>
    <p:sldId id="332" r:id="rId8"/>
    <p:sldId id="333" r:id="rId9"/>
    <p:sldId id="336" r:id="rId10"/>
    <p:sldId id="335" r:id="rId11"/>
    <p:sldId id="317" r:id="rId12"/>
    <p:sldId id="318" r:id="rId13"/>
    <p:sldId id="329" r:id="rId14"/>
    <p:sldId id="319" r:id="rId15"/>
    <p:sldId id="320" r:id="rId16"/>
    <p:sldId id="330" r:id="rId17"/>
  </p:sldIdLst>
  <p:sldSz cx="9906000" cy="6858000" type="A4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1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DA2"/>
    <a:srgbClr val="E93B47"/>
    <a:srgbClr val="FFD05B"/>
    <a:srgbClr val="6DA3C0"/>
    <a:srgbClr val="D1E2EB"/>
    <a:srgbClr val="FFFFFF"/>
    <a:srgbClr val="F75931"/>
    <a:srgbClr val="68BBCB"/>
    <a:srgbClr val="FFC072"/>
    <a:srgbClr val="F75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6213" autoAdjust="0"/>
  </p:normalViewPr>
  <p:slideViewPr>
    <p:cSldViewPr snapToGrid="0" showGuides="1">
      <p:cViewPr varScale="1">
        <p:scale>
          <a:sx n="112" d="100"/>
          <a:sy n="112" d="100"/>
        </p:scale>
        <p:origin x="-1518" y="-90"/>
      </p:cViewPr>
      <p:guideLst>
        <p:guide orient="horz" pos="2160"/>
        <p:guide pos="3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68" y="-84"/>
      </p:cViewPr>
      <p:guideLst>
        <p:guide orient="horz" pos="3127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</c:spPr>
          </c:dPt>
          <c:cat>
            <c:strRef>
              <c:f>Лист1!$A$2:$A$3</c:f>
              <c:strCache>
                <c:ptCount val="2"/>
                <c:pt idx="0">
                  <c:v>Бюджетные средства</c:v>
                </c:pt>
                <c:pt idx="1">
                  <c:v>Внебюджетные средства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174</c:v>
                </c:pt>
                <c:pt idx="1">
                  <c:v>386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lang="en-US" sz="1800"/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C4BAA-E369-44AD-87C0-64F34E7C73DA}" type="datetimeFigureOut">
              <a:rPr lang="ru-RU" smtClean="0"/>
              <a:pPr/>
              <a:t>21.11.2023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2E880-491A-4E3B-8D0D-90D32A0718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564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BA728-D73C-E140-8099-AC13A4281303}" type="datetimeFigureOut">
              <a:rPr lang="ru-RU" smtClean="0"/>
              <a:pPr/>
              <a:t>21.11.2023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2A862-1F40-B349-91D5-3B9B128B79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939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2A862-1F40-B349-91D5-3B9B128B79E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81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2A862-1F40-B349-91D5-3B9B128B79E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65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690" y="2847059"/>
            <a:ext cx="8641984" cy="1456767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700" b="0" i="0" cap="all" baseline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690" y="4429134"/>
            <a:ext cx="8641984" cy="1314450"/>
          </a:xfrm>
        </p:spPr>
        <p:txBody>
          <a:bodyPr>
            <a:normAutofit/>
          </a:bodyPr>
          <a:lstStyle>
            <a:lvl1pPr marL="0" indent="0" algn="l">
              <a:buNone/>
              <a:defRPr sz="1700" b="0" i="0">
                <a:solidFill>
                  <a:schemeClr val="tx1"/>
                </a:solidFill>
                <a:latin typeface="+mj-lt"/>
                <a:ea typeface="Chevin Pro Thin" charset="0"/>
                <a:cs typeface="Chevin Pro Thin" charset="0"/>
              </a:defRPr>
            </a:lvl1pPr>
            <a:lvl2pPr marL="419735" indent="0" algn="ctr">
              <a:buNone/>
              <a:defRPr sz="1800"/>
            </a:lvl2pPr>
            <a:lvl3pPr marL="840105" indent="0" algn="ctr">
              <a:buNone/>
              <a:defRPr sz="1700"/>
            </a:lvl3pPr>
            <a:lvl4pPr marL="1259840" indent="0" algn="ctr">
              <a:buNone/>
              <a:defRPr sz="1500"/>
            </a:lvl4pPr>
            <a:lvl5pPr marL="1679575" indent="0" algn="ctr">
              <a:buNone/>
              <a:defRPr sz="1500"/>
            </a:lvl5pPr>
            <a:lvl6pPr marL="2099310" indent="0" algn="ctr">
              <a:buNone/>
              <a:defRPr sz="1500"/>
            </a:lvl6pPr>
            <a:lvl7pPr marL="2519680" indent="0" algn="ctr">
              <a:buNone/>
              <a:defRPr sz="1500"/>
            </a:lvl7pPr>
            <a:lvl8pPr marL="2939415" indent="0" algn="ctr">
              <a:buNone/>
              <a:defRPr sz="1500"/>
            </a:lvl8pPr>
            <a:lvl9pPr marL="335915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V="1">
            <a:off x="682331" y="4303843"/>
            <a:ext cx="2709080" cy="1"/>
          </a:xfrm>
          <a:prstGeom prst="line">
            <a:avLst/>
          </a:prstGeom>
          <a:ln>
            <a:solidFill>
              <a:schemeClr val="tx1">
                <a:alpha val="29804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82328" y="4303832"/>
            <a:ext cx="526666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Изображение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73"/>
          <a:stretch>
            <a:fillRect/>
          </a:stretch>
        </p:blipFill>
        <p:spPr>
          <a:xfrm>
            <a:off x="680633" y="852941"/>
            <a:ext cx="1852881" cy="346527"/>
          </a:xfrm>
          <a:prstGeom prst="rect">
            <a:avLst/>
          </a:prstGeom>
        </p:spPr>
      </p:pic>
      <p:grpSp>
        <p:nvGrpSpPr>
          <p:cNvPr id="12" name="Группа 11"/>
          <p:cNvGrpSpPr/>
          <p:nvPr userDrawn="1"/>
        </p:nvGrpSpPr>
        <p:grpSpPr>
          <a:xfrm>
            <a:off x="702967" y="709768"/>
            <a:ext cx="526666" cy="8"/>
            <a:chOff x="839788" y="214466"/>
            <a:chExt cx="648204" cy="8"/>
          </a:xfrm>
        </p:grpSpPr>
        <p:cxnSp>
          <p:nvCxnSpPr>
            <p:cNvPr id="16" name="Прямая соединительная линия 15"/>
            <p:cNvCxnSpPr/>
            <p:nvPr userDrawn="1"/>
          </p:nvCxnSpPr>
          <p:spPr>
            <a:xfrm>
              <a:off x="839789" y="214474"/>
              <a:ext cx="648203" cy="0"/>
            </a:xfrm>
            <a:prstGeom prst="line">
              <a:avLst/>
            </a:prstGeom>
            <a:ln>
              <a:solidFill>
                <a:schemeClr val="tx1">
                  <a:alpha val="29804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 userDrawn="1"/>
          </p:nvCxnSpPr>
          <p:spPr>
            <a:xfrm>
              <a:off x="839788" y="214466"/>
              <a:ext cx="265112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ацентный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2619" y="234062"/>
            <a:ext cx="6756127" cy="662780"/>
          </a:xfrm>
        </p:spPr>
        <p:txBody>
          <a:bodyPr>
            <a:normAutofit/>
          </a:bodyPr>
          <a:lstStyle>
            <a:lvl1pPr>
              <a:defRPr sz="2600" cap="all" baseline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397" y="1736728"/>
            <a:ext cx="8721437" cy="4351338"/>
          </a:xfrm>
        </p:spPr>
        <p:txBody>
          <a:bodyPr/>
          <a:lstStyle>
            <a:lvl1pPr marL="330835" indent="-330835">
              <a:lnSpc>
                <a:spcPct val="100000"/>
              </a:lnSpc>
              <a:spcBef>
                <a:spcPts val="0"/>
              </a:spcBef>
              <a:spcAft>
                <a:spcPts val="1110"/>
              </a:spcAft>
              <a:buFont typeface="Arial" panose="020B0604020202020204" pitchFamily="34" charset="0"/>
              <a:buChar char="•"/>
              <a:defRPr sz="1800" b="0" i="0">
                <a:latin typeface="+mj-lt"/>
                <a:ea typeface="Calibri" panose="020F0502020204030204" charset="0"/>
                <a:cs typeface="Calibri" panose="020F0502020204030204" charset="0"/>
              </a:defRPr>
            </a:lvl1pPr>
            <a:lvl2pPr marL="714375" indent="-274320">
              <a:lnSpc>
                <a:spcPct val="100000"/>
              </a:lnSpc>
              <a:spcBef>
                <a:spcPts val="0"/>
              </a:spcBef>
              <a:spcAft>
                <a:spcPts val="925"/>
              </a:spcAft>
              <a:buSzPct val="100000"/>
              <a:buFont typeface="Calibri Light" panose="020F0302020204030204" pitchFamily="34" charset="0"/>
              <a:buChar char="-"/>
              <a:defRPr sz="1700" b="0" i="0">
                <a:latin typeface="+mj-lt"/>
                <a:ea typeface="Calibri" panose="020F0502020204030204" charset="0"/>
                <a:cs typeface="Calibri" panose="020F0502020204030204" charset="0"/>
              </a:defRPr>
            </a:lvl2pPr>
            <a:lvl3pPr marL="1101090" indent="-221615">
              <a:spcBef>
                <a:spcPts val="0"/>
              </a:spcBef>
              <a:spcAft>
                <a:spcPts val="830"/>
              </a:spcAft>
              <a:buSzPct val="85000"/>
              <a:buFont typeface="Wingdings" panose="05000000000000000000" pitchFamily="2" charset="2"/>
              <a:buChar char="§"/>
              <a:defRPr sz="1500" b="0" i="0">
                <a:latin typeface="+mj-lt"/>
                <a:ea typeface="Calibri" panose="020F0502020204030204" charset="0"/>
                <a:cs typeface="Calibri" panose="020F0502020204030204" charset="0"/>
              </a:defRPr>
            </a:lvl3pPr>
            <a:lvl4pPr marL="1469390" indent="-21018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300" b="0" i="0" baseline="0">
                <a:latin typeface="+mj-lt"/>
                <a:ea typeface="Calibri" panose="020F0502020204030204" charset="0"/>
                <a:cs typeface="Calibri" panose="020F0502020204030204" charset="0"/>
              </a:defRPr>
            </a:lvl4pPr>
            <a:lvl5pPr>
              <a:defRPr sz="1300" b="0" i="0">
                <a:latin typeface="+mj-lt"/>
                <a:ea typeface="Calibri" panose="020F0502020204030204" charset="0"/>
                <a:cs typeface="Calibri" panose="020F050202020403020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en-US" dirty="0" smtClean="0"/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11254" y="6412485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9F9FE868-178E-0F4D-8A9A-79941EADC299}" type="datetime1">
              <a:rPr lang="ru-RU" smtClean="0">
                <a:solidFill>
                  <a:srgbClr val="0C0C0C">
                    <a:tint val="75000"/>
                  </a:srgbClr>
                </a:solidFill>
              </a:rPr>
              <a:pPr/>
              <a:t>21.11.2023</a:t>
            </a:fld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281365" y="6412485"/>
            <a:ext cx="3343275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ru-RU" dirty="0" smtClean="0">
                <a:solidFill>
                  <a:srgbClr val="0C0C0C">
                    <a:tint val="75000"/>
                  </a:srgbClr>
                </a:solidFill>
              </a:rPr>
              <a:t>Национальная технологическая инициатива</a:t>
            </a:r>
            <a:endParaRPr lang="ru-RU" dirty="0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91220" y="6412485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3EF660E9-E116-4F2D-91B7-27BAC0D3A970}" type="slidenum">
              <a:rPr lang="ru-RU" smtClean="0">
                <a:solidFill>
                  <a:srgbClr val="0C0C0C">
                    <a:tint val="75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C0C0C">
                  <a:tint val="75000"/>
                </a:srgbClr>
              </a:solidFill>
            </a:endParaRPr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681038" y="846046"/>
            <a:ext cx="8540566" cy="1"/>
            <a:chOff x="658813" y="800103"/>
            <a:chExt cx="10511466" cy="1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658814" y="800103"/>
              <a:ext cx="1051146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16200000">
              <a:off x="1357457" y="101459"/>
              <a:ext cx="0" cy="1397287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Изображение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75"/>
          <a:stretch>
            <a:fillRect/>
          </a:stretch>
        </p:blipFill>
        <p:spPr>
          <a:xfrm>
            <a:off x="7449373" y="422524"/>
            <a:ext cx="1777754" cy="321108"/>
          </a:xfrm>
          <a:prstGeom prst="rect">
            <a:avLst/>
          </a:prstGeom>
        </p:spPr>
      </p:pic>
      <p:grpSp>
        <p:nvGrpSpPr>
          <p:cNvPr id="11" name="Группа 10"/>
          <p:cNvGrpSpPr/>
          <p:nvPr userDrawn="1"/>
        </p:nvGrpSpPr>
        <p:grpSpPr>
          <a:xfrm>
            <a:off x="8723399" y="6426969"/>
            <a:ext cx="502330" cy="3"/>
            <a:chOff x="658813" y="800103"/>
            <a:chExt cx="618252" cy="3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658814" y="800105"/>
              <a:ext cx="61825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 userDrawn="1"/>
        </p:nvGrpSpPr>
        <p:grpSpPr>
          <a:xfrm>
            <a:off x="687128" y="6426965"/>
            <a:ext cx="677581" cy="4"/>
            <a:chOff x="658813" y="800103"/>
            <a:chExt cx="833946" cy="4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658814" y="800106"/>
              <a:ext cx="83394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Текст 17"/>
          <p:cNvSpPr>
            <a:spLocks noGrp="1"/>
          </p:cNvSpPr>
          <p:nvPr>
            <p:ph type="body" sz="quarter" idx="13" hasCustomPrompt="1"/>
          </p:nvPr>
        </p:nvSpPr>
        <p:spPr>
          <a:xfrm>
            <a:off x="577853" y="1192099"/>
            <a:ext cx="4789309" cy="437244"/>
          </a:xfrm>
          <a:solidFill>
            <a:srgbClr val="ED1C24"/>
          </a:solidFill>
        </p:spPr>
        <p:txBody>
          <a:bodyPr anchor="ctr">
            <a:noAutofit/>
          </a:bodyPr>
          <a:lstStyle>
            <a:lvl1pPr marL="3302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 smtClean="0"/>
              <a:t>Подзаголовок слайда (опционально)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2619" y="234062"/>
            <a:ext cx="6756127" cy="662780"/>
          </a:xfrm>
        </p:spPr>
        <p:txBody>
          <a:bodyPr>
            <a:normAutofit/>
          </a:bodyPr>
          <a:lstStyle>
            <a:lvl1pPr>
              <a:defRPr sz="2600" cap="all" baseline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397" y="1156156"/>
            <a:ext cx="8721437" cy="5041446"/>
          </a:xfrm>
        </p:spPr>
        <p:txBody>
          <a:bodyPr/>
          <a:lstStyle>
            <a:lvl1pPr marL="330835" indent="-330835">
              <a:lnSpc>
                <a:spcPct val="100000"/>
              </a:lnSpc>
              <a:spcBef>
                <a:spcPts val="0"/>
              </a:spcBef>
              <a:spcAft>
                <a:spcPts val="1110"/>
              </a:spcAft>
              <a:buFont typeface="Arial" panose="020B0604020202020204" pitchFamily="34" charset="0"/>
              <a:buChar char="•"/>
              <a:defRPr sz="1800" b="0" i="0">
                <a:latin typeface="+mj-lt"/>
                <a:ea typeface="Calibri" panose="020F0502020204030204" charset="0"/>
                <a:cs typeface="Calibri" panose="020F0502020204030204" charset="0"/>
              </a:defRPr>
            </a:lvl1pPr>
            <a:lvl2pPr marL="714375" indent="-274320">
              <a:lnSpc>
                <a:spcPct val="100000"/>
              </a:lnSpc>
              <a:spcBef>
                <a:spcPts val="0"/>
              </a:spcBef>
              <a:spcAft>
                <a:spcPts val="925"/>
              </a:spcAft>
              <a:buFont typeface="Calibri Light" panose="020F0302020204030204" pitchFamily="34" charset="0"/>
              <a:buChar char="-"/>
              <a:defRPr sz="1700" b="0" i="0">
                <a:latin typeface="+mj-lt"/>
                <a:ea typeface="Calibri" panose="020F0502020204030204" charset="0"/>
                <a:cs typeface="Calibri" panose="020F0502020204030204" charset="0"/>
              </a:defRPr>
            </a:lvl2pPr>
            <a:lvl3pPr marL="1101090" indent="-221615">
              <a:spcBef>
                <a:spcPts val="0"/>
              </a:spcBef>
              <a:spcAft>
                <a:spcPts val="830"/>
              </a:spcAft>
              <a:buSzPct val="85000"/>
              <a:buFont typeface="Wingdings" panose="05000000000000000000" pitchFamily="2" charset="2"/>
              <a:buChar char="§"/>
              <a:defRPr sz="1500" b="0" i="0">
                <a:latin typeface="+mj-lt"/>
                <a:ea typeface="Calibri" panose="020F0502020204030204" charset="0"/>
                <a:cs typeface="Calibri" panose="020F0502020204030204" charset="0"/>
              </a:defRPr>
            </a:lvl3pPr>
            <a:lvl4pPr marL="1469390" indent="-21018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300" b="0" i="0" baseline="0">
                <a:latin typeface="+mj-lt"/>
                <a:ea typeface="Calibri" panose="020F0502020204030204" charset="0"/>
                <a:cs typeface="Calibri" panose="020F0502020204030204" charset="0"/>
              </a:defRPr>
            </a:lvl4pPr>
            <a:lvl5pPr marL="1889760" indent="-210185">
              <a:buFont typeface="Arial" panose="020B0604020202020204" pitchFamily="34" charset="0"/>
              <a:buChar char="•"/>
              <a:defRPr sz="1300" b="0" i="0">
                <a:latin typeface="+mj-lt"/>
                <a:ea typeface="Calibri" panose="020F0502020204030204" charset="0"/>
                <a:cs typeface="Calibri" panose="020F050202020403020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en-US" dirty="0" smtClean="0"/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11254" y="6412485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9F9FE868-178E-0F4D-8A9A-79941EADC299}" type="datetime1">
              <a:rPr lang="ru-RU" smtClean="0">
                <a:solidFill>
                  <a:srgbClr val="0C0C0C">
                    <a:tint val="75000"/>
                  </a:srgbClr>
                </a:solidFill>
              </a:rPr>
              <a:pPr/>
              <a:t>21.11.2023</a:t>
            </a:fld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281365" y="6412485"/>
            <a:ext cx="3343275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ru-RU" dirty="0" smtClean="0">
                <a:solidFill>
                  <a:srgbClr val="0C0C0C">
                    <a:tint val="75000"/>
                  </a:srgbClr>
                </a:solidFill>
              </a:rPr>
              <a:t>Национальная технологическая инициатива</a:t>
            </a:r>
            <a:endParaRPr lang="ru-RU" dirty="0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91220" y="6412485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3EF660E9-E116-4F2D-91B7-27BAC0D3A970}" type="slidenum">
              <a:rPr lang="ru-RU" smtClean="0">
                <a:solidFill>
                  <a:srgbClr val="0C0C0C">
                    <a:tint val="75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C0C0C">
                  <a:tint val="75000"/>
                </a:srgbClr>
              </a:solidFill>
            </a:endParaRPr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681038" y="846046"/>
            <a:ext cx="8540566" cy="1"/>
            <a:chOff x="658813" y="800103"/>
            <a:chExt cx="10511466" cy="1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658814" y="800103"/>
              <a:ext cx="1051146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16200000">
              <a:off x="1357457" y="101459"/>
              <a:ext cx="0" cy="1397287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/>
          <p:cNvGrpSpPr/>
          <p:nvPr userDrawn="1"/>
        </p:nvGrpSpPr>
        <p:grpSpPr>
          <a:xfrm>
            <a:off x="8723399" y="6426969"/>
            <a:ext cx="502330" cy="3"/>
            <a:chOff x="658813" y="800103"/>
            <a:chExt cx="618252" cy="3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658814" y="800105"/>
              <a:ext cx="61825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 userDrawn="1"/>
        </p:nvGrpSpPr>
        <p:grpSpPr>
          <a:xfrm>
            <a:off x="687128" y="6426965"/>
            <a:ext cx="677581" cy="4"/>
            <a:chOff x="658813" y="800103"/>
            <a:chExt cx="833946" cy="4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658814" y="800106"/>
              <a:ext cx="83394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Изображение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75"/>
          <a:stretch>
            <a:fillRect/>
          </a:stretch>
        </p:blipFill>
        <p:spPr>
          <a:xfrm>
            <a:off x="7449373" y="422524"/>
            <a:ext cx="1777754" cy="321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690" y="2847059"/>
            <a:ext cx="8641984" cy="1456767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700" b="0" i="0" cap="all" baseline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690" y="4429134"/>
            <a:ext cx="8641984" cy="1314450"/>
          </a:xfrm>
        </p:spPr>
        <p:txBody>
          <a:bodyPr>
            <a:normAutofit/>
          </a:bodyPr>
          <a:lstStyle>
            <a:lvl1pPr marL="0" indent="0" algn="l">
              <a:buNone/>
              <a:defRPr sz="1700" b="0" i="0">
                <a:solidFill>
                  <a:schemeClr val="tx1"/>
                </a:solidFill>
                <a:latin typeface="+mj-lt"/>
                <a:ea typeface="Chevin Pro Thin" charset="0"/>
                <a:cs typeface="Chevin Pro Thin" charset="0"/>
              </a:defRPr>
            </a:lvl1pPr>
            <a:lvl2pPr marL="419735" indent="0" algn="ctr">
              <a:buNone/>
              <a:defRPr sz="1800"/>
            </a:lvl2pPr>
            <a:lvl3pPr marL="840105" indent="0" algn="ctr">
              <a:buNone/>
              <a:defRPr sz="1700"/>
            </a:lvl3pPr>
            <a:lvl4pPr marL="1259840" indent="0" algn="ctr">
              <a:buNone/>
              <a:defRPr sz="1500"/>
            </a:lvl4pPr>
            <a:lvl5pPr marL="1679575" indent="0" algn="ctr">
              <a:buNone/>
              <a:defRPr sz="1500"/>
            </a:lvl5pPr>
            <a:lvl6pPr marL="2099945" indent="0" algn="ctr">
              <a:buNone/>
              <a:defRPr sz="1500"/>
            </a:lvl6pPr>
            <a:lvl7pPr marL="2519680" indent="0" algn="ctr">
              <a:buNone/>
              <a:defRPr sz="1500"/>
            </a:lvl7pPr>
            <a:lvl8pPr marL="2939415" indent="0" algn="ctr">
              <a:buNone/>
              <a:defRPr sz="1500"/>
            </a:lvl8pPr>
            <a:lvl9pPr marL="3359785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V="1">
            <a:off x="682331" y="4303841"/>
            <a:ext cx="2709080" cy="1"/>
          </a:xfrm>
          <a:prstGeom prst="line">
            <a:avLst/>
          </a:prstGeom>
          <a:ln>
            <a:solidFill>
              <a:schemeClr val="tx1">
                <a:alpha val="29804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82328" y="4303832"/>
            <a:ext cx="526666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Изображение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73"/>
          <a:stretch>
            <a:fillRect/>
          </a:stretch>
        </p:blipFill>
        <p:spPr>
          <a:xfrm>
            <a:off x="680631" y="852941"/>
            <a:ext cx="1852881" cy="346527"/>
          </a:xfrm>
          <a:prstGeom prst="rect">
            <a:avLst/>
          </a:prstGeom>
        </p:spPr>
      </p:pic>
      <p:grpSp>
        <p:nvGrpSpPr>
          <p:cNvPr id="12" name="Группа 11"/>
          <p:cNvGrpSpPr/>
          <p:nvPr userDrawn="1"/>
        </p:nvGrpSpPr>
        <p:grpSpPr>
          <a:xfrm>
            <a:off x="702967" y="709768"/>
            <a:ext cx="526666" cy="8"/>
            <a:chOff x="839788" y="214466"/>
            <a:chExt cx="648204" cy="8"/>
          </a:xfrm>
        </p:grpSpPr>
        <p:cxnSp>
          <p:nvCxnSpPr>
            <p:cNvPr id="16" name="Прямая соединительная линия 15"/>
            <p:cNvCxnSpPr/>
            <p:nvPr userDrawn="1"/>
          </p:nvCxnSpPr>
          <p:spPr>
            <a:xfrm>
              <a:off x="839789" y="214474"/>
              <a:ext cx="648203" cy="0"/>
            </a:xfrm>
            <a:prstGeom prst="line">
              <a:avLst/>
            </a:prstGeom>
            <a:ln>
              <a:solidFill>
                <a:schemeClr val="tx1">
                  <a:alpha val="29804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 userDrawn="1"/>
          </p:nvCxnSpPr>
          <p:spPr>
            <a:xfrm>
              <a:off x="839788" y="214466"/>
              <a:ext cx="265112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ацентный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2617" y="234062"/>
            <a:ext cx="6756127" cy="662780"/>
          </a:xfrm>
        </p:spPr>
        <p:txBody>
          <a:bodyPr>
            <a:normAutofit/>
          </a:bodyPr>
          <a:lstStyle>
            <a:lvl1pPr>
              <a:defRPr sz="2600" cap="all" baseline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395" y="1736727"/>
            <a:ext cx="8721437" cy="4351338"/>
          </a:xfrm>
        </p:spPr>
        <p:txBody>
          <a:bodyPr/>
          <a:lstStyle>
            <a:lvl1pPr marL="330835" indent="-330835">
              <a:lnSpc>
                <a:spcPct val="100000"/>
              </a:lnSpc>
              <a:spcBef>
                <a:spcPts val="0"/>
              </a:spcBef>
              <a:spcAft>
                <a:spcPts val="1110"/>
              </a:spcAft>
              <a:buFont typeface="Arial" panose="020B0604020202020204" pitchFamily="34" charset="0"/>
              <a:buChar char="•"/>
              <a:defRPr sz="1800" b="0" i="0">
                <a:latin typeface="+mj-lt"/>
                <a:ea typeface="Calibri" panose="020F0502020204030204" charset="0"/>
                <a:cs typeface="Calibri" panose="020F0502020204030204" charset="0"/>
              </a:defRPr>
            </a:lvl1pPr>
            <a:lvl2pPr marL="714375" indent="-274320">
              <a:lnSpc>
                <a:spcPct val="100000"/>
              </a:lnSpc>
              <a:spcBef>
                <a:spcPts val="0"/>
              </a:spcBef>
              <a:spcAft>
                <a:spcPts val="925"/>
              </a:spcAft>
              <a:buSzPct val="100000"/>
              <a:buFont typeface="Calibri Light" panose="020F0302020204030204" pitchFamily="34" charset="0"/>
              <a:buChar char="-"/>
              <a:defRPr sz="1700" b="0" i="0">
                <a:latin typeface="+mj-lt"/>
                <a:ea typeface="Calibri" panose="020F0502020204030204" charset="0"/>
                <a:cs typeface="Calibri" panose="020F0502020204030204" charset="0"/>
              </a:defRPr>
            </a:lvl2pPr>
            <a:lvl3pPr marL="1101090" indent="-221615">
              <a:spcBef>
                <a:spcPts val="0"/>
              </a:spcBef>
              <a:spcAft>
                <a:spcPts val="830"/>
              </a:spcAft>
              <a:buSzPct val="85000"/>
              <a:buFont typeface="Wingdings" panose="05000000000000000000" pitchFamily="2" charset="2"/>
              <a:buChar char="§"/>
              <a:defRPr sz="1500" b="0" i="0">
                <a:latin typeface="+mj-lt"/>
                <a:ea typeface="Calibri" panose="020F0502020204030204" charset="0"/>
                <a:cs typeface="Calibri" panose="020F0502020204030204" charset="0"/>
              </a:defRPr>
            </a:lvl3pPr>
            <a:lvl4pPr marL="1470025" indent="-21018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300" b="0" i="0" baseline="0">
                <a:latin typeface="+mj-lt"/>
                <a:ea typeface="Calibri" panose="020F0502020204030204" charset="0"/>
                <a:cs typeface="Calibri" panose="020F0502020204030204" charset="0"/>
              </a:defRPr>
            </a:lvl4pPr>
            <a:lvl5pPr>
              <a:defRPr sz="1300" b="0" i="0">
                <a:latin typeface="+mj-lt"/>
                <a:ea typeface="Calibri" panose="020F0502020204030204" charset="0"/>
                <a:cs typeface="Calibri" panose="020F050202020403020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en-US" dirty="0" smtClean="0"/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11254" y="6412485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9F9FE868-178E-0F4D-8A9A-79941EADC299}" type="datetime1">
              <a:rPr lang="ru-RU" smtClean="0">
                <a:solidFill>
                  <a:srgbClr val="0C0C0C">
                    <a:tint val="75000"/>
                  </a:srgbClr>
                </a:solidFill>
              </a:rPr>
              <a:pPr/>
              <a:t>21.11.2023</a:t>
            </a:fld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281363" y="6412485"/>
            <a:ext cx="3343275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ru-RU" dirty="0" smtClean="0">
                <a:solidFill>
                  <a:srgbClr val="0C0C0C">
                    <a:tint val="75000"/>
                  </a:srgbClr>
                </a:solidFill>
              </a:rPr>
              <a:t>Национальная технологическая инициатива</a:t>
            </a:r>
            <a:endParaRPr lang="ru-RU" dirty="0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91220" y="6412485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3EF660E9-E116-4F2D-91B7-27BAC0D3A970}" type="slidenum">
              <a:rPr lang="ru-RU" smtClean="0">
                <a:solidFill>
                  <a:srgbClr val="0C0C0C">
                    <a:tint val="75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C0C0C">
                  <a:tint val="75000"/>
                </a:srgbClr>
              </a:solidFill>
            </a:endParaRPr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681038" y="846044"/>
            <a:ext cx="8540566" cy="1"/>
            <a:chOff x="658813" y="800103"/>
            <a:chExt cx="10511466" cy="1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658814" y="800103"/>
              <a:ext cx="1051146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16200000">
              <a:off x="1357457" y="101459"/>
              <a:ext cx="0" cy="1397287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Изображение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75"/>
          <a:stretch>
            <a:fillRect/>
          </a:stretch>
        </p:blipFill>
        <p:spPr>
          <a:xfrm>
            <a:off x="7449373" y="422524"/>
            <a:ext cx="1777754" cy="321108"/>
          </a:xfrm>
          <a:prstGeom prst="rect">
            <a:avLst/>
          </a:prstGeom>
        </p:spPr>
      </p:pic>
      <p:grpSp>
        <p:nvGrpSpPr>
          <p:cNvPr id="11" name="Группа 10"/>
          <p:cNvGrpSpPr/>
          <p:nvPr userDrawn="1"/>
        </p:nvGrpSpPr>
        <p:grpSpPr>
          <a:xfrm>
            <a:off x="8723399" y="6426967"/>
            <a:ext cx="502330" cy="3"/>
            <a:chOff x="658813" y="800103"/>
            <a:chExt cx="618252" cy="3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658814" y="800105"/>
              <a:ext cx="61825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 userDrawn="1"/>
        </p:nvGrpSpPr>
        <p:grpSpPr>
          <a:xfrm>
            <a:off x="687128" y="6426965"/>
            <a:ext cx="677581" cy="4"/>
            <a:chOff x="658813" y="800103"/>
            <a:chExt cx="833946" cy="4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658814" y="800106"/>
              <a:ext cx="83394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Текст 17"/>
          <p:cNvSpPr>
            <a:spLocks noGrp="1"/>
          </p:cNvSpPr>
          <p:nvPr>
            <p:ph type="body" sz="quarter" idx="13" hasCustomPrompt="1"/>
          </p:nvPr>
        </p:nvSpPr>
        <p:spPr>
          <a:xfrm>
            <a:off x="577851" y="1192099"/>
            <a:ext cx="4789309" cy="437244"/>
          </a:xfrm>
          <a:solidFill>
            <a:srgbClr val="ED1C24"/>
          </a:solidFill>
        </p:spPr>
        <p:txBody>
          <a:bodyPr anchor="ctr">
            <a:noAutofit/>
          </a:bodyPr>
          <a:lstStyle>
            <a:lvl1pPr marL="3302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 smtClean="0"/>
              <a:t>Подзаголовок слайда (опционально)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2617" y="234062"/>
            <a:ext cx="6756127" cy="662780"/>
          </a:xfrm>
        </p:spPr>
        <p:txBody>
          <a:bodyPr>
            <a:normAutofit/>
          </a:bodyPr>
          <a:lstStyle>
            <a:lvl1pPr>
              <a:defRPr sz="2600" cap="all" baseline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395" y="1156156"/>
            <a:ext cx="8721437" cy="5041446"/>
          </a:xfrm>
        </p:spPr>
        <p:txBody>
          <a:bodyPr/>
          <a:lstStyle>
            <a:lvl1pPr marL="330835" indent="-330835">
              <a:lnSpc>
                <a:spcPct val="100000"/>
              </a:lnSpc>
              <a:spcBef>
                <a:spcPts val="0"/>
              </a:spcBef>
              <a:spcAft>
                <a:spcPts val="1110"/>
              </a:spcAft>
              <a:buFont typeface="Arial" panose="020B0604020202020204" pitchFamily="34" charset="0"/>
              <a:buChar char="•"/>
              <a:defRPr sz="1800" b="0" i="0">
                <a:latin typeface="+mj-lt"/>
                <a:ea typeface="Calibri" panose="020F0502020204030204" charset="0"/>
                <a:cs typeface="Calibri" panose="020F0502020204030204" charset="0"/>
              </a:defRPr>
            </a:lvl1pPr>
            <a:lvl2pPr marL="714375" indent="-274320">
              <a:lnSpc>
                <a:spcPct val="100000"/>
              </a:lnSpc>
              <a:spcBef>
                <a:spcPts val="0"/>
              </a:spcBef>
              <a:spcAft>
                <a:spcPts val="925"/>
              </a:spcAft>
              <a:buFont typeface="Calibri Light" panose="020F0302020204030204" pitchFamily="34" charset="0"/>
              <a:buChar char="-"/>
              <a:defRPr sz="1700" b="0" i="0">
                <a:latin typeface="+mj-lt"/>
                <a:ea typeface="Calibri" panose="020F0502020204030204" charset="0"/>
                <a:cs typeface="Calibri" panose="020F0502020204030204" charset="0"/>
              </a:defRPr>
            </a:lvl2pPr>
            <a:lvl3pPr marL="1101090" indent="-221615">
              <a:spcBef>
                <a:spcPts val="0"/>
              </a:spcBef>
              <a:spcAft>
                <a:spcPts val="830"/>
              </a:spcAft>
              <a:buSzPct val="85000"/>
              <a:buFont typeface="Wingdings" panose="05000000000000000000" pitchFamily="2" charset="2"/>
              <a:buChar char="§"/>
              <a:defRPr sz="1500" b="0" i="0">
                <a:latin typeface="+mj-lt"/>
                <a:ea typeface="Calibri" panose="020F0502020204030204" charset="0"/>
                <a:cs typeface="Calibri" panose="020F0502020204030204" charset="0"/>
              </a:defRPr>
            </a:lvl3pPr>
            <a:lvl4pPr marL="1470025" indent="-21018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300" b="0" i="0" baseline="0">
                <a:latin typeface="+mj-lt"/>
                <a:ea typeface="Calibri" panose="020F0502020204030204" charset="0"/>
                <a:cs typeface="Calibri" panose="020F0502020204030204" charset="0"/>
              </a:defRPr>
            </a:lvl4pPr>
            <a:lvl5pPr marL="1889760" indent="-210185">
              <a:buFont typeface="Arial" panose="020B0604020202020204" pitchFamily="34" charset="0"/>
              <a:buChar char="•"/>
              <a:defRPr sz="1300" b="0" i="0">
                <a:latin typeface="+mj-lt"/>
                <a:ea typeface="Calibri" panose="020F0502020204030204" charset="0"/>
                <a:cs typeface="Calibri" panose="020F050202020403020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en-US" dirty="0" smtClean="0"/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11254" y="6412485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9F9FE868-178E-0F4D-8A9A-79941EADC299}" type="datetime1">
              <a:rPr lang="ru-RU" smtClean="0">
                <a:solidFill>
                  <a:srgbClr val="0C0C0C">
                    <a:tint val="75000"/>
                  </a:srgbClr>
                </a:solidFill>
              </a:rPr>
              <a:pPr/>
              <a:t>21.11.2023</a:t>
            </a:fld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281363" y="6412485"/>
            <a:ext cx="3343275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ru-RU" dirty="0" smtClean="0">
                <a:solidFill>
                  <a:srgbClr val="0C0C0C">
                    <a:tint val="75000"/>
                  </a:srgbClr>
                </a:solidFill>
              </a:rPr>
              <a:t>Национальная технологическая инициатива</a:t>
            </a:r>
            <a:endParaRPr lang="ru-RU" dirty="0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91220" y="6412485"/>
            <a:ext cx="2228850" cy="365125"/>
          </a:xfrm>
        </p:spPr>
        <p:txBody>
          <a:bodyPr/>
          <a:lstStyle>
            <a:lvl1pPr>
              <a:defRPr b="0" i="0">
                <a:latin typeface="+mj-lt"/>
                <a:ea typeface="Chevin Pro Light" charset="0"/>
                <a:cs typeface="Chevin Pro Light" charset="0"/>
              </a:defRPr>
            </a:lvl1pPr>
          </a:lstStyle>
          <a:p>
            <a:fld id="{3EF660E9-E116-4F2D-91B7-27BAC0D3A970}" type="slidenum">
              <a:rPr lang="ru-RU" smtClean="0">
                <a:solidFill>
                  <a:srgbClr val="0C0C0C">
                    <a:tint val="75000"/>
                  </a:srgbClr>
                </a:solidFill>
              </a:rPr>
              <a:pPr/>
              <a:t>‹#›</a:t>
            </a:fld>
            <a:endParaRPr lang="ru-RU" dirty="0">
              <a:solidFill>
                <a:srgbClr val="0C0C0C">
                  <a:tint val="75000"/>
                </a:srgbClr>
              </a:solidFill>
            </a:endParaRPr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681038" y="846044"/>
            <a:ext cx="8540566" cy="1"/>
            <a:chOff x="658813" y="800103"/>
            <a:chExt cx="10511466" cy="1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658814" y="800103"/>
              <a:ext cx="1051146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16200000">
              <a:off x="1357457" y="101459"/>
              <a:ext cx="0" cy="1397287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/>
          <p:cNvGrpSpPr/>
          <p:nvPr userDrawn="1"/>
        </p:nvGrpSpPr>
        <p:grpSpPr>
          <a:xfrm>
            <a:off x="8723399" y="6426967"/>
            <a:ext cx="502330" cy="3"/>
            <a:chOff x="658813" y="800103"/>
            <a:chExt cx="618252" cy="3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658814" y="800105"/>
              <a:ext cx="618251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 userDrawn="1"/>
        </p:nvGrpSpPr>
        <p:grpSpPr>
          <a:xfrm>
            <a:off x="687128" y="6426965"/>
            <a:ext cx="677581" cy="4"/>
            <a:chOff x="658813" y="800103"/>
            <a:chExt cx="833946" cy="4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658814" y="800106"/>
              <a:ext cx="83394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658813" y="800103"/>
              <a:ext cx="25636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Изображение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75"/>
          <a:stretch>
            <a:fillRect/>
          </a:stretch>
        </p:blipFill>
        <p:spPr>
          <a:xfrm>
            <a:off x="7449373" y="422524"/>
            <a:ext cx="1777754" cy="321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325563"/>
          </a:xfrm>
          <a:prstGeom prst="rect">
            <a:avLst/>
          </a:prstGeom>
        </p:spPr>
        <p:txBody>
          <a:bodyPr vert="horz" lIns="83984" tIns="41992" rIns="83984" bIns="41992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8" y="1825628"/>
            <a:ext cx="8543925" cy="4351338"/>
          </a:xfrm>
          <a:prstGeom prst="rect">
            <a:avLst/>
          </a:prstGeom>
        </p:spPr>
        <p:txBody>
          <a:bodyPr vert="horz" lIns="83984" tIns="41992" rIns="83984" bIns="41992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83984" tIns="41992" rIns="83984" bIns="4199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2E54A96-148C-F54C-A0C8-C109EC283038}" type="datetime1">
              <a:rPr lang="ru-RU" smtClean="0">
                <a:solidFill>
                  <a:srgbClr val="0C0C0C">
                    <a:tint val="75000"/>
                  </a:srgbClr>
                </a:solidFill>
              </a:rPr>
              <a:pPr defTabSz="457200"/>
              <a:t>21.11.2023</a:t>
            </a:fld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1365" y="6356351"/>
            <a:ext cx="3343275" cy="365125"/>
          </a:xfrm>
          <a:prstGeom prst="rect">
            <a:avLst/>
          </a:prstGeom>
        </p:spPr>
        <p:txBody>
          <a:bodyPr vert="horz" lIns="83984" tIns="41992" rIns="83984" bIns="4199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ru-RU" smtClean="0">
                <a:solidFill>
                  <a:srgbClr val="0C0C0C">
                    <a:tint val="75000"/>
                  </a:srgbClr>
                </a:solidFill>
              </a:rPr>
              <a:t>2016 © Национальная технологическая инициатива</a:t>
            </a:r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96112" y="6356351"/>
            <a:ext cx="2228850" cy="365125"/>
          </a:xfrm>
          <a:prstGeom prst="rect">
            <a:avLst/>
          </a:prstGeom>
        </p:spPr>
        <p:txBody>
          <a:bodyPr vert="horz" lIns="83984" tIns="41992" rIns="83984" bIns="4199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EF660E9-E116-4F2D-91B7-27BAC0D3A970}" type="slidenum">
              <a:rPr lang="ru-RU" smtClean="0">
                <a:solidFill>
                  <a:srgbClr val="0C0C0C">
                    <a:tint val="75000"/>
                  </a:srgbClr>
                </a:solidFill>
              </a:rPr>
              <a:pPr defTabSz="457200"/>
              <a:t>‹#›</a:t>
            </a:fld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840105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185" indent="-210185" algn="l" defTabSz="840105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9920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55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390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760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495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230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49600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69335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735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840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575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310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680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9415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9150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83988" tIns="41994" rIns="83988" bIns="41994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8" y="1825626"/>
            <a:ext cx="8543925" cy="4351338"/>
          </a:xfrm>
          <a:prstGeom prst="rect">
            <a:avLst/>
          </a:prstGeom>
        </p:spPr>
        <p:txBody>
          <a:bodyPr vert="horz" lIns="83988" tIns="41994" rIns="83988" bIns="41994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2E54A96-148C-F54C-A0C8-C109EC283038}" type="datetime1">
              <a:rPr lang="ru-RU" smtClean="0">
                <a:solidFill>
                  <a:srgbClr val="0C0C0C">
                    <a:tint val="75000"/>
                  </a:srgbClr>
                </a:solidFill>
              </a:rPr>
              <a:pPr defTabSz="457200"/>
              <a:t>21.11.2023</a:t>
            </a:fld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ru-RU" smtClean="0">
                <a:solidFill>
                  <a:srgbClr val="0C0C0C">
                    <a:tint val="75000"/>
                  </a:srgbClr>
                </a:solidFill>
              </a:rPr>
              <a:t>2016 © Национальная технологическая инициатива</a:t>
            </a:r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96112" y="6356351"/>
            <a:ext cx="2228850" cy="365125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EF660E9-E116-4F2D-91B7-27BAC0D3A970}" type="slidenum">
              <a:rPr lang="ru-RU" smtClean="0">
                <a:solidFill>
                  <a:srgbClr val="0C0C0C">
                    <a:tint val="75000"/>
                  </a:srgbClr>
                </a:solidFill>
              </a:rPr>
              <a:pPr defTabSz="457200"/>
              <a:t>‹#›</a:t>
            </a:fld>
            <a:endParaRPr lang="ru-RU">
              <a:solidFill>
                <a:srgbClr val="0C0C0C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840105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185" indent="-210185" algn="l" defTabSz="840105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9920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55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70025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760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495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865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49600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69335" indent="-210185" algn="l" defTabSz="84010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735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840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575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945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680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9415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9785" algn="l" defTabSz="840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chart" Target="../charts/char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/>
          <p:nvPr/>
        </p:nvSpPr>
        <p:spPr>
          <a:xfrm>
            <a:off x="179295" y="1789421"/>
            <a:ext cx="9072282" cy="20939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8401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Проектирование системы когнитивного радио на основе гибридного подхода</a:t>
            </a:r>
          </a:p>
          <a:p>
            <a:pPr marL="39370" marR="18415">
              <a:lnSpc>
                <a:spcPct val="112000"/>
              </a:lnSpc>
              <a:spcBef>
                <a:spcPts val="630"/>
              </a:spcBef>
            </a:pPr>
            <a:r>
              <a:rPr lang="ru-RU" sz="3200" b="1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ru-RU" sz="3200" b="1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ru-RU" sz="1800" spc="-2" dirty="0">
              <a:solidFill>
                <a:schemeClr val="accent2">
                  <a:lumMod val="50000"/>
                </a:schemeClr>
              </a:solidFill>
              <a:latin typeface="Lato"/>
              <a:cs typeface="Lato"/>
            </a:endParaRPr>
          </a:p>
        </p:txBody>
      </p:sp>
      <p:sp>
        <p:nvSpPr>
          <p:cNvPr id="3" name="Нижний колонтитул 3"/>
          <p:cNvSpPr txBox="1"/>
          <p:nvPr/>
        </p:nvSpPr>
        <p:spPr>
          <a:xfrm>
            <a:off x="636487" y="6137714"/>
            <a:ext cx="2788025" cy="365125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dirty="0" smtClean="0">
                <a:solidFill>
                  <a:schemeClr val="accent4">
                    <a:lumMod val="50000"/>
                  </a:schemeClr>
                </a:solidFill>
              </a:rPr>
              <a:t>2023, РГРТУ</a:t>
            </a:r>
            <a:endParaRPr lang="ru-RU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565" y="5271808"/>
            <a:ext cx="9287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2540" defTabSz="840105"/>
            <a:r>
              <a:rPr lang="ru-RU" sz="1600" b="1" spc="-5" dirty="0">
                <a:solidFill>
                  <a:schemeClr val="accent2">
                    <a:lumMod val="50000"/>
                  </a:schemeClr>
                </a:solidFill>
                <a:latin typeface="Lato Black"/>
                <a:ea typeface="+mj-ea"/>
                <a:cs typeface="Lato Black"/>
              </a:rPr>
              <a:t>Акселерационная программа: </a:t>
            </a:r>
          </a:p>
          <a:p>
            <a:pPr marL="6350" marR="2540" defTabSz="840105"/>
            <a:r>
              <a:rPr lang="ru-RU" sz="1600" b="1" spc="-5" dirty="0">
                <a:solidFill>
                  <a:schemeClr val="accent2">
                    <a:lumMod val="50000"/>
                  </a:schemeClr>
                </a:solidFill>
                <a:latin typeface="Lato Black"/>
                <a:ea typeface="+mj-ea"/>
                <a:cs typeface="Lato Black"/>
              </a:rPr>
              <a:t>Школа студенческого технологического предпринимательства «Мой </a:t>
            </a:r>
            <a:r>
              <a:rPr lang="ru-RU" sz="1600" b="1" spc="-5" dirty="0" err="1">
                <a:solidFill>
                  <a:schemeClr val="accent2">
                    <a:lumMod val="50000"/>
                  </a:schemeClr>
                </a:solidFill>
                <a:latin typeface="Lato Black"/>
                <a:ea typeface="+mj-ea"/>
                <a:cs typeface="Lato Black"/>
              </a:rPr>
              <a:t>стартап</a:t>
            </a:r>
            <a:r>
              <a:rPr lang="ru-RU" sz="1600" b="1" spc="-5" dirty="0">
                <a:solidFill>
                  <a:schemeClr val="accent2">
                    <a:lumMod val="50000"/>
                  </a:schemeClr>
                </a:solidFill>
                <a:latin typeface="Lato Black"/>
                <a:ea typeface="+mj-ea"/>
                <a:cs typeface="Lato Black"/>
              </a:rPr>
              <a:t>»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63" y="5845148"/>
            <a:ext cx="1661692" cy="950259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7628965" y="49163"/>
            <a:ext cx="2268068" cy="2891261"/>
            <a:chOff x="5699037" y="1158679"/>
            <a:chExt cx="4207116" cy="4540492"/>
          </a:xfrm>
        </p:grpSpPr>
        <p:grpSp>
          <p:nvGrpSpPr>
            <p:cNvPr id="13" name="object 10"/>
            <p:cNvGrpSpPr/>
            <p:nvPr/>
          </p:nvGrpSpPr>
          <p:grpSpPr>
            <a:xfrm>
              <a:off x="5699037" y="1158679"/>
              <a:ext cx="4207078" cy="3613531"/>
              <a:chOff x="11566123" y="1047087"/>
              <a:chExt cx="8538210" cy="7333615"/>
            </a:xfrm>
          </p:grpSpPr>
          <p:sp>
            <p:nvSpPr>
              <p:cNvPr id="15" name="object 11"/>
              <p:cNvSpPr/>
              <p:nvPr/>
            </p:nvSpPr>
            <p:spPr>
              <a:xfrm>
                <a:off x="12830283" y="1108417"/>
                <a:ext cx="7273925" cy="7272655"/>
              </a:xfrm>
              <a:custGeom>
                <a:avLst/>
                <a:gdLst/>
                <a:ahLst/>
                <a:cxnLst/>
                <a:rect l="l" t="t" r="r" b="b"/>
                <a:pathLst>
                  <a:path w="7273925" h="7272655">
                    <a:moveTo>
                      <a:pt x="7273809" y="0"/>
                    </a:moveTo>
                    <a:lnTo>
                      <a:pt x="5644561" y="0"/>
                    </a:lnTo>
                    <a:lnTo>
                      <a:pt x="5644561" y="2112050"/>
                    </a:lnTo>
                    <a:lnTo>
                      <a:pt x="2683876" y="2112050"/>
                    </a:lnTo>
                    <a:lnTo>
                      <a:pt x="2683876" y="3552080"/>
                    </a:lnTo>
                    <a:lnTo>
                      <a:pt x="12041" y="3552080"/>
                    </a:lnTo>
                    <a:lnTo>
                      <a:pt x="12041" y="5496115"/>
                    </a:lnTo>
                    <a:lnTo>
                      <a:pt x="0" y="5520125"/>
                    </a:lnTo>
                    <a:lnTo>
                      <a:pt x="2852373" y="5524093"/>
                    </a:lnTo>
                    <a:lnTo>
                      <a:pt x="2852373" y="7272155"/>
                    </a:lnTo>
                    <a:lnTo>
                      <a:pt x="7273809" y="7272155"/>
                    </a:lnTo>
                    <a:lnTo>
                      <a:pt x="7273809" y="0"/>
                    </a:lnTo>
                    <a:close/>
                  </a:path>
                </a:pathLst>
              </a:custGeom>
              <a:solidFill>
                <a:srgbClr val="457DA2"/>
              </a:solidFill>
            </p:spPr>
            <p:txBody>
              <a:bodyPr wrap="square" lIns="0" tIns="0" rIns="0" bIns="0" rtlCol="0"/>
              <a:lstStyle/>
              <a:p>
                <a:endParaRPr sz="885"/>
              </a:p>
            </p:txBody>
          </p:sp>
          <p:sp>
            <p:nvSpPr>
              <p:cNvPr id="16" name="object 12"/>
              <p:cNvSpPr/>
              <p:nvPr/>
            </p:nvSpPr>
            <p:spPr>
              <a:xfrm>
                <a:off x="11587065" y="1068029"/>
                <a:ext cx="6450330" cy="3185795"/>
              </a:xfrm>
              <a:custGeom>
                <a:avLst/>
                <a:gdLst/>
                <a:ahLst/>
                <a:cxnLst/>
                <a:rect l="l" t="t" r="r" b="b"/>
                <a:pathLst>
                  <a:path w="6450330" h="3185795">
                    <a:moveTo>
                      <a:pt x="6450002" y="1705937"/>
                    </a:moveTo>
                    <a:lnTo>
                      <a:pt x="3354002" y="1705937"/>
                    </a:lnTo>
                    <a:lnTo>
                      <a:pt x="3354002" y="3185295"/>
                    </a:lnTo>
                    <a:lnTo>
                      <a:pt x="0" y="3185295"/>
                    </a:lnTo>
                    <a:lnTo>
                      <a:pt x="0" y="990912"/>
                    </a:lnTo>
                    <a:lnTo>
                      <a:pt x="5136545" y="990912"/>
                    </a:lnTo>
                    <a:lnTo>
                      <a:pt x="5136545" y="0"/>
                    </a:lnTo>
                    <a:lnTo>
                      <a:pt x="6445112" y="0"/>
                    </a:lnTo>
                    <a:lnTo>
                      <a:pt x="6450002" y="1705937"/>
                    </a:lnTo>
                    <a:close/>
                  </a:path>
                </a:pathLst>
              </a:custGeom>
              <a:ln w="4188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885"/>
              </a:p>
            </p:txBody>
          </p:sp>
        </p:grpSp>
        <p:sp>
          <p:nvSpPr>
            <p:cNvPr id="14" name="object 13"/>
            <p:cNvSpPr/>
            <p:nvPr/>
          </p:nvSpPr>
          <p:spPr>
            <a:xfrm>
              <a:off x="8208116" y="4991108"/>
              <a:ext cx="1698037" cy="708063"/>
            </a:xfrm>
            <a:custGeom>
              <a:avLst/>
              <a:gdLst/>
              <a:ahLst/>
              <a:cxnLst/>
              <a:rect l="l" t="t" r="r" b="b"/>
              <a:pathLst>
                <a:path w="3446144" h="1437004">
                  <a:moveTo>
                    <a:pt x="3445832" y="0"/>
                  </a:moveTo>
                  <a:lnTo>
                    <a:pt x="0" y="0"/>
                  </a:lnTo>
                  <a:lnTo>
                    <a:pt x="0" y="1436511"/>
                  </a:lnTo>
                  <a:lnTo>
                    <a:pt x="3445832" y="1436511"/>
                  </a:lnTo>
                  <a:lnTo>
                    <a:pt x="3445832" y="0"/>
                  </a:lnTo>
                  <a:close/>
                </a:path>
              </a:pathLst>
            </a:custGeom>
            <a:solidFill>
              <a:srgbClr val="E93B47"/>
            </a:solidFill>
          </p:spPr>
          <p:txBody>
            <a:bodyPr wrap="square" lIns="0" tIns="0" rIns="0" bIns="0" rtlCol="0"/>
            <a:lstStyle/>
            <a:p>
              <a:endParaRPr sz="885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717176" y="5971994"/>
            <a:ext cx="4545105" cy="19160"/>
            <a:chOff x="717176" y="5971994"/>
            <a:chExt cx="4545105" cy="19160"/>
          </a:xfrm>
        </p:grpSpPr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717176" y="5971994"/>
              <a:ext cx="4545105" cy="1916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730620" y="5991154"/>
              <a:ext cx="1645026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Группа 21"/>
          <p:cNvGrpSpPr/>
          <p:nvPr/>
        </p:nvGrpSpPr>
        <p:grpSpPr>
          <a:xfrm>
            <a:off x="699123" y="4971517"/>
            <a:ext cx="4545105" cy="19160"/>
            <a:chOff x="717176" y="5971994"/>
            <a:chExt cx="4545105" cy="19160"/>
          </a:xfrm>
        </p:grpSpPr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717176" y="5971994"/>
              <a:ext cx="4545105" cy="1916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730620" y="5991154"/>
              <a:ext cx="1645026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Прямоугольник 24"/>
          <p:cNvSpPr/>
          <p:nvPr/>
        </p:nvSpPr>
        <p:spPr>
          <a:xfrm>
            <a:off x="618565" y="4201052"/>
            <a:ext cx="7983568" cy="712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" marR="18415">
              <a:lnSpc>
                <a:spcPct val="112000"/>
              </a:lnSpc>
              <a:spcBef>
                <a:spcPts val="630"/>
              </a:spcBef>
            </a:pPr>
            <a:r>
              <a:rPr lang="ru-RU" spc="-2" dirty="0">
                <a:solidFill>
                  <a:schemeClr val="accent2">
                    <a:lumMod val="50000"/>
                  </a:schemeClr>
                </a:solidFill>
                <a:latin typeface="Lato"/>
                <a:cs typeface="Lato"/>
              </a:rPr>
              <a:t>Рынок НТИ: </a:t>
            </a:r>
            <a:r>
              <a:rPr lang="ru-RU" spc="-2" dirty="0" smtClean="0">
                <a:solidFill>
                  <a:schemeClr val="accent2">
                    <a:lumMod val="50000"/>
                  </a:schemeClr>
                </a:solidFill>
                <a:latin typeface="Lato"/>
                <a:cs typeface="Lato"/>
              </a:rPr>
              <a:t>«</a:t>
            </a:r>
            <a:r>
              <a:rPr lang="ru-RU" spc="-2" smtClean="0">
                <a:solidFill>
                  <a:schemeClr val="accent2">
                    <a:lumMod val="50000"/>
                  </a:schemeClr>
                </a:solidFill>
                <a:latin typeface="Lato"/>
                <a:cs typeface="Lato"/>
              </a:rPr>
              <a:t>Сэйфнет</a:t>
            </a:r>
            <a:r>
              <a:rPr lang="ru-RU" spc="-2" dirty="0" smtClean="0">
                <a:solidFill>
                  <a:schemeClr val="accent2">
                    <a:lumMod val="50000"/>
                  </a:schemeClr>
                </a:solidFill>
                <a:latin typeface="Lato"/>
                <a:cs typeface="Lato"/>
              </a:rPr>
              <a:t>»</a:t>
            </a:r>
            <a:r>
              <a:rPr lang="ru-RU" spc="-2" dirty="0">
                <a:solidFill>
                  <a:schemeClr val="accent2">
                    <a:lumMod val="50000"/>
                  </a:schemeClr>
                </a:solidFill>
                <a:latin typeface="Lato"/>
                <a:cs typeface="Lato"/>
              </a:rPr>
              <a:t/>
            </a:r>
            <a:br>
              <a:rPr lang="ru-RU" spc="-2" dirty="0">
                <a:solidFill>
                  <a:schemeClr val="accent2">
                    <a:lumMod val="50000"/>
                  </a:schemeClr>
                </a:solidFill>
                <a:latin typeface="Lato"/>
                <a:cs typeface="Lato"/>
              </a:rPr>
            </a:br>
            <a:r>
              <a:rPr lang="ru-RU" spc="-2" dirty="0">
                <a:solidFill>
                  <a:schemeClr val="accent2">
                    <a:lumMod val="50000"/>
                  </a:schemeClr>
                </a:solidFill>
                <a:latin typeface="Lato"/>
                <a:cs typeface="Lato"/>
              </a:rPr>
              <a:t>Сквозная технология: </a:t>
            </a:r>
            <a:r>
              <a:rPr lang="ru-RU" spc="-2" dirty="0" smtClean="0">
                <a:solidFill>
                  <a:schemeClr val="accent2">
                    <a:lumMod val="50000"/>
                  </a:schemeClr>
                </a:solidFill>
                <a:latin typeface="Lato"/>
                <a:cs typeface="Lato"/>
              </a:rPr>
              <a:t>«</a:t>
            </a:r>
            <a:r>
              <a:rPr lang="ru-RU" dirty="0"/>
              <a:t>Широкополосные антенны, технология </a:t>
            </a:r>
            <a:r>
              <a:rPr lang="en-US" dirty="0" smtClean="0"/>
              <a:t>OFDM</a:t>
            </a:r>
            <a:r>
              <a:rPr lang="ru-RU" spc="-2" dirty="0" smtClean="0">
                <a:solidFill>
                  <a:schemeClr val="accent2">
                    <a:lumMod val="50000"/>
                  </a:schemeClr>
                </a:solidFill>
                <a:latin typeface="Lato"/>
                <a:cs typeface="Lato"/>
              </a:rPr>
              <a:t>»</a:t>
            </a:r>
            <a:endParaRPr lang="ru-RU" spc="-2" dirty="0">
              <a:solidFill>
                <a:schemeClr val="accent2">
                  <a:lumMod val="50000"/>
                </a:schemeClr>
              </a:solidFill>
              <a:latin typeface="Lato"/>
              <a:cs typeface="Lato"/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5" y="29364"/>
            <a:ext cx="3576917" cy="1532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520" y="207927"/>
            <a:ext cx="1943224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b="1" dirty="0"/>
              <a:t>Финансовые показатели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81000" y="754417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820" y="-17097"/>
            <a:ext cx="7163821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Проектирование системы когнитивного радио на основе гибридного подхода</a:t>
            </a:r>
          </a:p>
          <a:p>
            <a:endParaRPr lang="ru-RU" sz="157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792595" y="4751874"/>
          <a:ext cx="8492018" cy="66115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109845"/>
                <a:gridCol w="1796408"/>
                <a:gridCol w="917153"/>
                <a:gridCol w="917153"/>
                <a:gridCol w="917153"/>
                <a:gridCol w="917153"/>
                <a:gridCol w="917153"/>
              </a:tblGrid>
              <a:tr h="238062">
                <a:tc rowSpan="2">
                  <a:txBody>
                    <a:bodyPr/>
                    <a:lstStyle/>
                    <a:p>
                      <a:pPr marL="9525" indent="-95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Целевые</a:t>
                      </a:r>
                      <a:r>
                        <a:rPr lang="ru-RU" sz="9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 п</a:t>
                      </a:r>
                      <a:r>
                        <a:rPr lang="ru-RU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оказатели проекта</a:t>
                      </a:r>
                      <a:endParaRPr lang="ru-RU" sz="9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Helvetica Neue" charset="0"/>
                        <a:cs typeface="Helvetica Neue" charset="0"/>
                      </a:endParaRP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Единицы измерения</a:t>
                      </a: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8255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Плановое значение </a:t>
                      </a:r>
                      <a:r>
                        <a:rPr lang="ru-RU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по </a:t>
                      </a:r>
                      <a:r>
                        <a:rPr lang="ru-RU" sz="9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периодам</a:t>
                      </a: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24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15983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>
                    <a:lnL w="12700" cap="flat" cmpd="sng" algn="ctr">
                      <a:solidFill>
                        <a:srgbClr val="1324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24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24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4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>
                    <a:lnL w="12700" cap="flat" cmpd="sng" algn="ctr">
                      <a:solidFill>
                        <a:srgbClr val="1324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24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24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4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20</a:t>
                      </a:r>
                      <a:r>
                        <a:rPr lang="ru-RU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24_г</a:t>
                      </a:r>
                      <a:r>
                        <a:rPr lang="ru-RU" sz="9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.</a:t>
                      </a:r>
                      <a:endParaRPr lang="ru-RU" sz="9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Arial" panose="020B0604020202020204" pitchFamily="34" charset="0"/>
                      </a:endParaRP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20</a:t>
                      </a:r>
                      <a:r>
                        <a:rPr lang="ru-RU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25.</a:t>
                      </a:r>
                      <a:endParaRPr lang="ru-RU" sz="9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Arial" panose="020B0604020202020204" pitchFamily="34" charset="0"/>
                      </a:endParaRP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20</a:t>
                      </a:r>
                      <a:r>
                        <a:rPr lang="ru-RU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26.</a:t>
                      </a:r>
                      <a:endParaRPr lang="ru-RU" sz="9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Arial" panose="020B0604020202020204" pitchFamily="34" charset="0"/>
                      </a:endParaRP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Arial" panose="020B0604020202020204" pitchFamily="34" charset="0"/>
                        </a:rPr>
                        <a:t>20</a:t>
                      </a:r>
                      <a:r>
                        <a:rPr lang="ru-RU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Arial" panose="020B0604020202020204" pitchFamily="34" charset="0"/>
                        </a:rPr>
                        <a:t>27г</a:t>
                      </a:r>
                      <a:r>
                        <a:rPr lang="ru-RU" sz="9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20</a:t>
                      </a:r>
                      <a:r>
                        <a:rPr lang="ru-RU" sz="9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28г</a:t>
                      </a:r>
                      <a:r>
                        <a:rPr lang="ru-RU" sz="9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.</a:t>
                      </a:r>
                      <a:endParaRPr lang="ru-RU" sz="9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Arial" panose="020B0604020202020204" pitchFamily="34" charset="0"/>
                      </a:endParaRP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255">
                <a:tc>
                  <a:txBody>
                    <a:bodyPr/>
                    <a:lstStyle/>
                    <a:p>
                      <a:pPr marL="8255" indent="-825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Объем выручки</a:t>
                      </a:r>
                      <a:endParaRPr lang="ru-RU" sz="900" b="1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Helvetica Neue" charset="0"/>
                        <a:cs typeface="Helvetica Neue" charset="0"/>
                      </a:endParaRP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9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млн. </a:t>
                      </a:r>
                      <a:r>
                        <a:rPr lang="ru-RU" sz="9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руб</a:t>
                      </a:r>
                      <a:r>
                        <a:rPr lang="ru-RU" sz="9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 в год</a:t>
                      </a: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1</a:t>
                      </a:r>
                      <a:endParaRPr lang="ru-RU" sz="9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Helvetica Neue" charset="0"/>
                        <a:cs typeface="Helvetica Neue" charset="0"/>
                      </a:endParaRP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3</a:t>
                      </a: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5</a:t>
                      </a: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7</a:t>
                      </a: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  <a:latin typeface="+mj-lt"/>
                          <a:ea typeface="Helvetica Neue" charset="0"/>
                          <a:cs typeface="Helvetica Neue" charset="0"/>
                        </a:rPr>
                        <a:t>10</a:t>
                      </a:r>
                      <a:endParaRPr lang="ru-RU" sz="900" dirty="0">
                        <a:effectLst/>
                        <a:latin typeface="+mj-lt"/>
                        <a:ea typeface="Helvetica Neue" charset="0"/>
                        <a:cs typeface="Helvetica Neue" charset="0"/>
                      </a:endParaRPr>
                    </a:p>
                  </a:txBody>
                  <a:tcPr marL="45399" marR="453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Rounded Rectangle 2099"/>
          <p:cNvSpPr/>
          <p:nvPr/>
        </p:nvSpPr>
        <p:spPr>
          <a:xfrm>
            <a:off x="7324336" y="1788529"/>
            <a:ext cx="2163695" cy="2252874"/>
          </a:xfrm>
          <a:prstGeom prst="roundRect">
            <a:avLst>
              <a:gd name="adj" fmla="val 3557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square" lIns="65311" tIns="32655" rIns="65311" bIns="32655" anchor="ctr">
            <a:spAutoFit/>
          </a:bodyPr>
          <a:lstStyle/>
          <a:p>
            <a:pPr>
              <a:spcAft>
                <a:spcPts val="430"/>
              </a:spcAft>
            </a:pPr>
            <a:r>
              <a:rPr lang="ru-RU" sz="1400" dirty="0" smtClean="0"/>
              <a:t>Планируется достичь дохода в размере не менее 10 миллионов рублей в год после выхода на самоокупаемость, в том числе за счет продаж систем и предоставления консалтинговых услуг</a:t>
            </a:r>
          </a:p>
          <a:p>
            <a:pPr>
              <a:spcAft>
                <a:spcPts val="430"/>
              </a:spcAft>
            </a:pPr>
            <a:endParaRPr lang="ru-RU" sz="1000" spc="7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097" y="1185179"/>
            <a:ext cx="6405279" cy="29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85" dirty="0">
                <a:solidFill>
                  <a:schemeClr val="accent1">
                    <a:lumMod val="50000"/>
                  </a:schemeClr>
                </a:solidFill>
              </a:rPr>
              <a:t>Модель коммерциализации проекта: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90395" y="1124216"/>
            <a:ext cx="6480720" cy="3127733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85"/>
          </a:p>
        </p:txBody>
      </p:sp>
      <p:sp>
        <p:nvSpPr>
          <p:cNvPr id="12" name="Прямоугольник 11"/>
          <p:cNvSpPr/>
          <p:nvPr/>
        </p:nvSpPr>
        <p:spPr>
          <a:xfrm>
            <a:off x="711073" y="1395691"/>
            <a:ext cx="62057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Планируется сотрудничество с ведущими производителями компонентов для систем когнитивного радио, а также с техническими университетами для проведения совместных исследований. Предполагается реализация не менее 100 систем когнитивного радио в год. Расходы предприятия будут составлять примерно 7 миллионов рублей в год, включая зарплаты, аренду помещений, закупку компонентов и маркетинговые расходы. Предполагается, что предприятие сможет выйти на самоокупаемость через 3-4 года после завершения гранта.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520" y="207927"/>
            <a:ext cx="1487395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b="1" dirty="0"/>
              <a:t>План по расходам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81000" y="754417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820" y="-17097"/>
            <a:ext cx="7163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Проектирование системы когнитивного радио на основе гибридного подхода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581086" y="857287"/>
          <a:ext cx="8692393" cy="5783503"/>
        </p:xfrm>
        <a:graphic>
          <a:graphicData uri="http://schemas.openxmlformats.org/drawingml/2006/table">
            <a:tbl>
              <a:tblPr firstRow="1" firstCol="1" bandRow="1" bandCol="1">
                <a:tableStyleId>{69012ECD-51FC-41F1-AA8D-1B2483CD663E}</a:tableStyleId>
              </a:tblPr>
              <a:tblGrid>
                <a:gridCol w="617211"/>
                <a:gridCol w="3857571"/>
                <a:gridCol w="2160240"/>
                <a:gridCol w="2057371"/>
              </a:tblGrid>
              <a:tr h="160717">
                <a:tc rowSpan="2"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№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indent="45021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Вид расходов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Объем финансового </a:t>
                      </a:r>
                      <a:r>
                        <a:rPr lang="ru-RU" sz="900" dirty="0" smtClean="0">
                          <a:effectLst/>
                        </a:rPr>
                        <a:t>обеспечения</a:t>
                      </a:r>
                      <a:r>
                        <a:rPr lang="ru-RU" sz="900" baseline="0" dirty="0" smtClean="0">
                          <a:effectLst/>
                        </a:rPr>
                        <a:t> </a:t>
                      </a:r>
                      <a:r>
                        <a:rPr lang="ru-RU" sz="900" dirty="0" smtClean="0">
                          <a:effectLst/>
                        </a:rPr>
                        <a:t>реализации </a:t>
                      </a:r>
                      <a:r>
                        <a:rPr lang="ru-RU" sz="900" dirty="0">
                          <a:effectLst/>
                        </a:rPr>
                        <a:t>проекта (рублей)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11606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143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</a:rPr>
                        <a:t>за </a:t>
                      </a:r>
                      <a:r>
                        <a:rPr lang="ru-RU" sz="900" dirty="0">
                          <a:effectLst/>
                        </a:rPr>
                        <a:t>счет </a:t>
                      </a:r>
                      <a:r>
                        <a:rPr lang="ru-RU" sz="900" dirty="0" smtClean="0">
                          <a:effectLst/>
                        </a:rPr>
                        <a:t>средств </a:t>
                      </a:r>
                      <a:r>
                        <a:rPr lang="ru-RU" sz="900" dirty="0">
                          <a:effectLst/>
                        </a:rPr>
                        <a:t>федерального бюджета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</a:rPr>
                        <a:t>за </a:t>
                      </a:r>
                      <a:r>
                        <a:rPr lang="ru-RU" sz="900" dirty="0">
                          <a:effectLst/>
                        </a:rPr>
                        <a:t>счет внебюджетных источников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28936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расходы на оплату труда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baseline="0" dirty="0" smtClean="0">
                          <a:effectLst/>
                        </a:rPr>
                        <a:t>180 </a:t>
                      </a:r>
                      <a:r>
                        <a:rPr lang="ru-RU" sz="900" baseline="0" dirty="0" err="1" smtClean="0">
                          <a:effectLst/>
                        </a:rPr>
                        <a:t>тыс.р</a:t>
                      </a: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0860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материально-технические расходы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>
                          <a:effectLst/>
                        </a:rPr>
                        <a:t>450 </a:t>
                      </a:r>
                      <a:r>
                        <a:rPr lang="ru-RU" sz="900" kern="1200" dirty="0" err="1" smtClean="0">
                          <a:effectLst/>
                        </a:rPr>
                        <a:t>тыс.р</a:t>
                      </a: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0464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технологические работы и услуги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</a:rPr>
                        <a:t>100 </a:t>
                      </a:r>
                      <a:r>
                        <a:rPr lang="ru-RU" sz="900" dirty="0" err="1" smtClean="0">
                          <a:effectLst/>
                        </a:rPr>
                        <a:t>тыс.р</a:t>
                      </a: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0464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заказ исследований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>
                          <a:effectLst/>
                        </a:rPr>
                        <a:t>70 </a:t>
                      </a:r>
                      <a:r>
                        <a:rPr lang="ru-RU" sz="900" kern="1200" baseline="0" dirty="0" smtClean="0">
                          <a:effectLst/>
                        </a:rPr>
                        <a:t> </a:t>
                      </a:r>
                      <a:r>
                        <a:rPr lang="ru-RU" sz="900" kern="1200" baseline="0" dirty="0" err="1" smtClean="0">
                          <a:effectLst/>
                        </a:rPr>
                        <a:t>тыс</a:t>
                      </a:r>
                      <a:r>
                        <a:rPr lang="ru-RU" sz="900" kern="1200" baseline="0" dirty="0" smtClean="0">
                          <a:effectLst/>
                        </a:rPr>
                        <a:t> </a:t>
                      </a:r>
                      <a:r>
                        <a:rPr lang="ru-RU" sz="900" kern="1200" baseline="0" dirty="0" err="1" smtClean="0">
                          <a:effectLst/>
                        </a:rPr>
                        <a:t>р</a:t>
                      </a: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1652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расходы на патентование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 </a:t>
                      </a:r>
                      <a:r>
                        <a:rPr lang="ru-RU" sz="900" kern="1200" dirty="0" smtClean="0">
                          <a:effectLst/>
                        </a:rPr>
                        <a:t>15 </a:t>
                      </a:r>
                      <a:r>
                        <a:rPr lang="ru-RU" sz="900" kern="1200" dirty="0" err="1" smtClean="0">
                          <a:effectLst/>
                        </a:rPr>
                        <a:t>тыс.р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0860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расходы на сертификацию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>
                          <a:effectLst/>
                        </a:rPr>
                        <a:t>20 </a:t>
                      </a:r>
                      <a:r>
                        <a:rPr lang="ru-RU" sz="900" kern="1200" dirty="0" err="1" smtClean="0">
                          <a:effectLst/>
                        </a:rPr>
                        <a:t>тыс.р</a:t>
                      </a:r>
                      <a:r>
                        <a:rPr lang="ru-RU" sz="900" kern="1200" dirty="0" smtClean="0">
                          <a:effectLst/>
                        </a:rPr>
                        <a:t> </a:t>
                      </a: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0860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патенты и ноу-хау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</a:rPr>
                        <a:t>10  </a:t>
                      </a:r>
                      <a:r>
                        <a:rPr lang="ru-RU" sz="900" dirty="0" err="1" smtClean="0">
                          <a:effectLst/>
                        </a:rPr>
                        <a:t>тыс.р</a:t>
                      </a: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0860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лицензионные платежи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>
                          <a:effectLst/>
                        </a:rPr>
                        <a:t>10 </a:t>
                      </a:r>
                      <a:r>
                        <a:rPr lang="ru-RU" sz="900" kern="1200" dirty="0" err="1" smtClean="0">
                          <a:effectLst/>
                        </a:rPr>
                        <a:t>тыс.р</a:t>
                      </a: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0464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программное обеспечение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 </a:t>
                      </a:r>
                      <a:endParaRPr lang="ru-RU" sz="9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</a:rPr>
                        <a:t>50 </a:t>
                      </a:r>
                      <a:r>
                        <a:rPr lang="ru-RU" sz="900" dirty="0" err="1" smtClean="0">
                          <a:effectLst/>
                        </a:rPr>
                        <a:t>тыс.р</a:t>
                      </a: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1256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консультационные услуги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</a:rPr>
                        <a:t>15 </a:t>
                      </a:r>
                      <a:r>
                        <a:rPr lang="ru-RU" sz="900" dirty="0" err="1" smtClean="0">
                          <a:effectLst/>
                        </a:rPr>
                        <a:t>тыс.р</a:t>
                      </a: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4272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капитальное строительство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 </a:t>
                      </a:r>
                      <a:r>
                        <a:rPr lang="ru-RU" sz="900" kern="1200" dirty="0" smtClean="0">
                          <a:effectLst/>
                        </a:rPr>
                        <a:t>-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</a:rPr>
                        <a:t>-</a:t>
                      </a: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2592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12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приобретение недвижимого имущества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>
                          <a:effectLst/>
                        </a:rPr>
                        <a:t>-</a:t>
                      </a: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</a:rPr>
                        <a:t>-</a:t>
                      </a: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8080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аренда имущества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</a:rPr>
                        <a:t>50 </a:t>
                      </a:r>
                      <a:r>
                        <a:rPr lang="ru-RU" sz="900" dirty="0" err="1" smtClean="0">
                          <a:effectLst/>
                        </a:rPr>
                        <a:t>тыс.р</a:t>
                      </a: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3927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14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организационные расходы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</a:rPr>
                        <a:t>10 </a:t>
                      </a:r>
                      <a:r>
                        <a:rPr lang="ru-RU" sz="900" dirty="0" err="1" smtClean="0">
                          <a:effectLst/>
                        </a:rPr>
                        <a:t>тыс.р</a:t>
                      </a: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0860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командировочные расходы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 </a:t>
                      </a:r>
                      <a:r>
                        <a:rPr lang="ru-RU" sz="900" kern="1200" dirty="0" smtClean="0">
                          <a:effectLst/>
                        </a:rPr>
                        <a:t>-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</a:rPr>
                        <a:t>-</a:t>
                      </a: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0860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16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прочие расходы</a:t>
                      </a:r>
                      <a:endParaRPr lang="ru-RU" sz="90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</a:rPr>
                        <a:t>20 </a:t>
                      </a:r>
                      <a:r>
                        <a:rPr lang="ru-RU" sz="900" dirty="0" err="1" smtClean="0">
                          <a:effectLst/>
                        </a:rPr>
                        <a:t>тыс.р</a:t>
                      </a: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190403">
                <a:tc gridSpan="2">
                  <a:txBody>
                    <a:bodyPr/>
                    <a:lstStyle/>
                    <a:p>
                      <a:pPr indent="450215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Всего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>
                          <a:effectLst/>
                        </a:rPr>
                        <a:t>565 </a:t>
                      </a:r>
                      <a:r>
                        <a:rPr lang="ru-RU" sz="900" kern="1200" dirty="0" err="1" smtClean="0">
                          <a:effectLst/>
                        </a:rPr>
                        <a:t>тыс.р</a:t>
                      </a:r>
                      <a:r>
                        <a:rPr lang="ru-RU" sz="900" kern="1200" dirty="0">
                          <a:effectLst/>
                        </a:rPr>
                        <a:t> </a:t>
                      </a:r>
                      <a:endParaRPr lang="ru-RU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</a:rPr>
                        <a:t>435 </a:t>
                      </a:r>
                      <a:r>
                        <a:rPr lang="ru-RU" sz="900" dirty="0" err="1" smtClean="0">
                          <a:effectLst/>
                        </a:rPr>
                        <a:t>тыс.р</a:t>
                      </a: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995" y="1063023"/>
            <a:ext cx="184731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2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/>
          <p:nvPr/>
        </p:nvSpPr>
        <p:spPr>
          <a:xfrm>
            <a:off x="730620" y="2526127"/>
            <a:ext cx="9072282" cy="11217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8401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9370" marR="18415">
              <a:lnSpc>
                <a:spcPct val="112000"/>
              </a:lnSpc>
              <a:spcBef>
                <a:spcPts val="630"/>
              </a:spcBef>
            </a:pPr>
            <a:r>
              <a:rPr lang="ru-RU" sz="4800" spc="-44" dirty="0" smtClean="0">
                <a:solidFill>
                  <a:schemeClr val="accent2">
                    <a:lumMod val="50000"/>
                  </a:schemeClr>
                </a:solidFill>
                <a:latin typeface="Lato Black"/>
                <a:cs typeface="Lato Black"/>
              </a:rPr>
              <a:t>Спасибо за внимание!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ru-RU" sz="2400" spc="-2" dirty="0">
              <a:solidFill>
                <a:schemeClr val="accent2">
                  <a:lumMod val="50000"/>
                </a:schemeClr>
              </a:solidFill>
              <a:latin typeface="Lato"/>
              <a:cs typeface="Lato"/>
            </a:endParaRPr>
          </a:p>
        </p:txBody>
      </p:sp>
      <p:sp>
        <p:nvSpPr>
          <p:cNvPr id="3" name="Нижний колонтитул 3"/>
          <p:cNvSpPr txBox="1"/>
          <p:nvPr/>
        </p:nvSpPr>
        <p:spPr>
          <a:xfrm>
            <a:off x="636487" y="6137714"/>
            <a:ext cx="2788025" cy="365125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dirty="0" smtClean="0">
                <a:solidFill>
                  <a:schemeClr val="accent4">
                    <a:lumMod val="50000"/>
                  </a:schemeClr>
                </a:solidFill>
              </a:rPr>
              <a:t>2023, РГРТУ</a:t>
            </a:r>
            <a:endParaRPr lang="ru-RU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63" y="5845148"/>
            <a:ext cx="1661692" cy="950259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7628965" y="49163"/>
            <a:ext cx="2268068" cy="2891261"/>
            <a:chOff x="5699037" y="1158679"/>
            <a:chExt cx="4207116" cy="4540492"/>
          </a:xfrm>
        </p:grpSpPr>
        <p:grpSp>
          <p:nvGrpSpPr>
            <p:cNvPr id="13" name="object 10"/>
            <p:cNvGrpSpPr/>
            <p:nvPr/>
          </p:nvGrpSpPr>
          <p:grpSpPr>
            <a:xfrm>
              <a:off x="5699037" y="1158679"/>
              <a:ext cx="4207078" cy="3613531"/>
              <a:chOff x="11566123" y="1047087"/>
              <a:chExt cx="8538210" cy="7333615"/>
            </a:xfrm>
          </p:grpSpPr>
          <p:sp>
            <p:nvSpPr>
              <p:cNvPr id="15" name="object 11"/>
              <p:cNvSpPr/>
              <p:nvPr/>
            </p:nvSpPr>
            <p:spPr>
              <a:xfrm>
                <a:off x="12830283" y="1108417"/>
                <a:ext cx="7273925" cy="7272655"/>
              </a:xfrm>
              <a:custGeom>
                <a:avLst/>
                <a:gdLst/>
                <a:ahLst/>
                <a:cxnLst/>
                <a:rect l="l" t="t" r="r" b="b"/>
                <a:pathLst>
                  <a:path w="7273925" h="7272655">
                    <a:moveTo>
                      <a:pt x="7273809" y="0"/>
                    </a:moveTo>
                    <a:lnTo>
                      <a:pt x="5644561" y="0"/>
                    </a:lnTo>
                    <a:lnTo>
                      <a:pt x="5644561" y="2112050"/>
                    </a:lnTo>
                    <a:lnTo>
                      <a:pt x="2683876" y="2112050"/>
                    </a:lnTo>
                    <a:lnTo>
                      <a:pt x="2683876" y="3552080"/>
                    </a:lnTo>
                    <a:lnTo>
                      <a:pt x="12041" y="3552080"/>
                    </a:lnTo>
                    <a:lnTo>
                      <a:pt x="12041" y="5496115"/>
                    </a:lnTo>
                    <a:lnTo>
                      <a:pt x="0" y="5520125"/>
                    </a:lnTo>
                    <a:lnTo>
                      <a:pt x="2852373" y="5524093"/>
                    </a:lnTo>
                    <a:lnTo>
                      <a:pt x="2852373" y="7272155"/>
                    </a:lnTo>
                    <a:lnTo>
                      <a:pt x="7273809" y="7272155"/>
                    </a:lnTo>
                    <a:lnTo>
                      <a:pt x="7273809" y="0"/>
                    </a:lnTo>
                    <a:close/>
                  </a:path>
                </a:pathLst>
              </a:custGeom>
              <a:solidFill>
                <a:srgbClr val="457DA2"/>
              </a:solidFill>
            </p:spPr>
            <p:txBody>
              <a:bodyPr wrap="square" lIns="0" tIns="0" rIns="0" bIns="0" rtlCol="0"/>
              <a:lstStyle/>
              <a:p>
                <a:endParaRPr sz="885"/>
              </a:p>
            </p:txBody>
          </p:sp>
          <p:sp>
            <p:nvSpPr>
              <p:cNvPr id="16" name="object 12"/>
              <p:cNvSpPr/>
              <p:nvPr/>
            </p:nvSpPr>
            <p:spPr>
              <a:xfrm>
                <a:off x="11587065" y="1068029"/>
                <a:ext cx="6450330" cy="3185795"/>
              </a:xfrm>
              <a:custGeom>
                <a:avLst/>
                <a:gdLst/>
                <a:ahLst/>
                <a:cxnLst/>
                <a:rect l="l" t="t" r="r" b="b"/>
                <a:pathLst>
                  <a:path w="6450330" h="3185795">
                    <a:moveTo>
                      <a:pt x="6450002" y="1705937"/>
                    </a:moveTo>
                    <a:lnTo>
                      <a:pt x="3354002" y="1705937"/>
                    </a:lnTo>
                    <a:lnTo>
                      <a:pt x="3354002" y="3185295"/>
                    </a:lnTo>
                    <a:lnTo>
                      <a:pt x="0" y="3185295"/>
                    </a:lnTo>
                    <a:lnTo>
                      <a:pt x="0" y="990912"/>
                    </a:lnTo>
                    <a:lnTo>
                      <a:pt x="5136545" y="990912"/>
                    </a:lnTo>
                    <a:lnTo>
                      <a:pt x="5136545" y="0"/>
                    </a:lnTo>
                    <a:lnTo>
                      <a:pt x="6445112" y="0"/>
                    </a:lnTo>
                    <a:lnTo>
                      <a:pt x="6450002" y="1705937"/>
                    </a:lnTo>
                    <a:close/>
                  </a:path>
                </a:pathLst>
              </a:custGeom>
              <a:ln w="4188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885"/>
              </a:p>
            </p:txBody>
          </p:sp>
        </p:grpSp>
        <p:sp>
          <p:nvSpPr>
            <p:cNvPr id="14" name="object 13"/>
            <p:cNvSpPr/>
            <p:nvPr/>
          </p:nvSpPr>
          <p:spPr>
            <a:xfrm>
              <a:off x="8208116" y="4991108"/>
              <a:ext cx="1698037" cy="708063"/>
            </a:xfrm>
            <a:custGeom>
              <a:avLst/>
              <a:gdLst/>
              <a:ahLst/>
              <a:cxnLst/>
              <a:rect l="l" t="t" r="r" b="b"/>
              <a:pathLst>
                <a:path w="3446144" h="1437004">
                  <a:moveTo>
                    <a:pt x="3445832" y="0"/>
                  </a:moveTo>
                  <a:lnTo>
                    <a:pt x="0" y="0"/>
                  </a:lnTo>
                  <a:lnTo>
                    <a:pt x="0" y="1436511"/>
                  </a:lnTo>
                  <a:lnTo>
                    <a:pt x="3445832" y="1436511"/>
                  </a:lnTo>
                  <a:lnTo>
                    <a:pt x="3445832" y="0"/>
                  </a:lnTo>
                  <a:close/>
                </a:path>
              </a:pathLst>
            </a:custGeom>
            <a:solidFill>
              <a:srgbClr val="E93B47"/>
            </a:solidFill>
          </p:spPr>
          <p:txBody>
            <a:bodyPr wrap="square" lIns="0" tIns="0" rIns="0" bIns="0" rtlCol="0"/>
            <a:lstStyle/>
            <a:p>
              <a:endParaRPr sz="885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717176" y="5971994"/>
            <a:ext cx="4545105" cy="19160"/>
            <a:chOff x="717176" y="5971994"/>
            <a:chExt cx="4545105" cy="19160"/>
          </a:xfrm>
        </p:grpSpPr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717176" y="5971994"/>
              <a:ext cx="4545105" cy="1916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730620" y="5991154"/>
              <a:ext cx="1645026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5" y="29364"/>
            <a:ext cx="3576917" cy="153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520" y="207927"/>
            <a:ext cx="7984430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85" b="1" dirty="0"/>
              <a:t>https://pt.2035.university/project/organizacia-sistemy-kognitivnogo-radio-na-platforme-imeusihsa-tehnologij-v-rf</a:t>
            </a:r>
            <a:endParaRPr lang="ru-RU" sz="1285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81000" y="754417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Shape 185" descr="C:\Users\pankratov.in\YandexDisk\!NTI\DOCS\ProjectPresentation\icons\PNG\256\19.png"/>
          <p:cNvPicPr preferRelativeResize="0"/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478217" y="840843"/>
            <a:ext cx="430058" cy="41147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74720" y="860130"/>
            <a:ext cx="1126399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dirty="0"/>
              <a:t>Цель проекта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381000" y="3017526"/>
            <a:ext cx="518921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5162" y="3132163"/>
            <a:ext cx="1557349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dirty="0"/>
              <a:t>Результаты проекта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375349" y="5229200"/>
            <a:ext cx="914965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Shape 186" descr="C:\Users\pankratov.in\YandexDisk\!NTI\DOCS\ProjectPresentation\icons\PNG\256\246.png"/>
          <p:cNvPicPr preferRelativeResize="0"/>
          <p:nvPr/>
        </p:nvPicPr>
        <p:blipFill rotWithShape="1">
          <a:blip r:embed="rId4" cstate="print"/>
          <a:srcRect/>
          <a:stretch>
            <a:fillRect/>
          </a:stretch>
        </p:blipFill>
        <p:spPr>
          <a:xfrm>
            <a:off x="583655" y="5300038"/>
            <a:ext cx="649242" cy="64924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180"/>
          <p:cNvSpPr/>
          <p:nvPr/>
        </p:nvSpPr>
        <p:spPr>
          <a:xfrm>
            <a:off x="1422797" y="5388687"/>
            <a:ext cx="4613909" cy="29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85" dirty="0">
                <a:sym typeface="Calibri" panose="020F0502020204030204"/>
              </a:rPr>
              <a:t>Общая стоимость проекта (тыс. рублей)</a:t>
            </a:r>
            <a:endParaRPr sz="1285" dirty="0"/>
          </a:p>
        </p:txBody>
      </p:sp>
      <p:sp>
        <p:nvSpPr>
          <p:cNvPr id="29" name="Shape 189"/>
          <p:cNvSpPr/>
          <p:nvPr/>
        </p:nvSpPr>
        <p:spPr>
          <a:xfrm>
            <a:off x="5261606" y="5400217"/>
            <a:ext cx="1134336" cy="3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pPr algn="ctr"/>
            <a:r>
              <a:rPr lang="ru-RU" sz="1285" b="1" dirty="0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1100000</a:t>
            </a:r>
            <a:endParaRPr sz="1285" b="1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Shape 187"/>
          <p:cNvSpPr/>
          <p:nvPr/>
        </p:nvSpPr>
        <p:spPr>
          <a:xfrm>
            <a:off x="1605364" y="5980340"/>
            <a:ext cx="1598871" cy="4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pPr algn="ctr"/>
            <a:r>
              <a:rPr lang="ru-RU" sz="114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100 000</a:t>
            </a:r>
            <a:endParaRPr sz="1145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" name="Shape 190"/>
          <p:cNvSpPr/>
          <p:nvPr/>
        </p:nvSpPr>
        <p:spPr>
          <a:xfrm>
            <a:off x="4027183" y="5980742"/>
            <a:ext cx="1827836" cy="439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pPr algn="ctr"/>
            <a:r>
              <a:rPr lang="ru-RU" sz="1145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1000000</a:t>
            </a:r>
            <a:endParaRPr sz="1145" b="1" dirty="0">
              <a:solidFill>
                <a:schemeClr val="accent5">
                  <a:lumMod val="7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32" name="Диаграмма 31"/>
          <p:cNvGraphicFramePr/>
          <p:nvPr/>
        </p:nvGraphicFramePr>
        <p:xfrm>
          <a:off x="3170395" y="5753834"/>
          <a:ext cx="965142" cy="915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Shape 208"/>
          <p:cNvSpPr/>
          <p:nvPr/>
        </p:nvSpPr>
        <p:spPr>
          <a:xfrm>
            <a:off x="478217" y="1271022"/>
            <a:ext cx="4989126" cy="171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r>
              <a:rPr lang="ru-RU" sz="1100" dirty="0"/>
              <a:t>Целью проекта является создание устройства </a:t>
            </a:r>
            <a:r>
              <a:rPr lang="ru-RU" sz="1100" dirty="0" smtClean="0"/>
              <a:t>когнитивного радио с гибридным подходом, </a:t>
            </a:r>
            <a:r>
              <a:rPr lang="ru-RU" sz="1100" dirty="0"/>
              <a:t>на основе имеющихся разработок в этой области</a:t>
            </a:r>
            <a:r>
              <a:rPr lang="ru-RU" sz="1100" dirty="0" smtClean="0"/>
              <a:t>. </a:t>
            </a:r>
            <a:endParaRPr lang="ru-RU" sz="1100" dirty="0">
              <a:effectLst/>
            </a:endParaRPr>
          </a:p>
        </p:txBody>
      </p:sp>
      <p:sp>
        <p:nvSpPr>
          <p:cNvPr id="37" name="Shape 208"/>
          <p:cNvSpPr/>
          <p:nvPr/>
        </p:nvSpPr>
        <p:spPr>
          <a:xfrm>
            <a:off x="581086" y="3551774"/>
            <a:ext cx="4989126" cy="167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pPr lvl="0"/>
            <a:r>
              <a:rPr lang="ru-RU" sz="1100" dirty="0" smtClean="0"/>
              <a:t>Результатом проекта является  </a:t>
            </a:r>
            <a:r>
              <a:rPr lang="ru-RU" sz="1100" dirty="0"/>
              <a:t>система </a:t>
            </a:r>
            <a:r>
              <a:rPr lang="ru-RU" sz="1100" dirty="0" smtClean="0"/>
              <a:t>устройств, улучшающая </a:t>
            </a:r>
            <a:r>
              <a:rPr lang="ru-RU" sz="1100" dirty="0"/>
              <a:t>использование спектра частот, строго ограниченного разрешенным диапазоном, а также повышение качества доступа к </a:t>
            </a:r>
            <a:r>
              <a:rPr lang="ru-RU" sz="1100" dirty="0" err="1"/>
              <a:t>Wi-Fi</a:t>
            </a:r>
            <a:r>
              <a:rPr lang="ru-RU" sz="1100" dirty="0"/>
              <a:t>.</a:t>
            </a:r>
            <a:endParaRPr lang="ru-RU" sz="107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9" name="Shape 177" descr="C:\Users\pankratov.in\YandexDisk\!NTI\DOCS\ProjectPresentation\icons\PNG\256\330.png"/>
          <p:cNvPicPr preferRelativeResize="0"/>
          <p:nvPr/>
        </p:nvPicPr>
        <p:blipFill rotWithShape="1">
          <a:blip r:embed="rId6" cstate="print"/>
          <a:srcRect/>
          <a:stretch>
            <a:fillRect/>
          </a:stretch>
        </p:blipFill>
        <p:spPr>
          <a:xfrm>
            <a:off x="543549" y="3120394"/>
            <a:ext cx="411831" cy="4029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Box 44"/>
          <p:cNvSpPr txBox="1"/>
          <p:nvPr/>
        </p:nvSpPr>
        <p:spPr>
          <a:xfrm>
            <a:off x="5695734" y="805852"/>
            <a:ext cx="1405449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dirty="0"/>
              <a:t>Команда проекта</a:t>
            </a:r>
          </a:p>
        </p:txBody>
      </p:sp>
      <p:sp>
        <p:nvSpPr>
          <p:cNvPr id="46" name="Shape 275"/>
          <p:cNvSpPr/>
          <p:nvPr/>
        </p:nvSpPr>
        <p:spPr>
          <a:xfrm>
            <a:off x="6304918" y="1213242"/>
            <a:ext cx="1562335" cy="37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r>
              <a:rPr lang="ru-RU" sz="1000" b="1" dirty="0" smtClean="0">
                <a:solidFill>
                  <a:srgbClr val="003462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Козупица Иван</a:t>
            </a:r>
            <a:r>
              <a:rPr lang="ru-RU" sz="1000" b="1" dirty="0" smtClean="0">
                <a:solidFill>
                  <a:srgbClr val="0034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/>
            </a:r>
            <a:br>
              <a:rPr lang="ru-RU" sz="1000" b="1" dirty="0" smtClean="0">
                <a:solidFill>
                  <a:srgbClr val="0034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ru-RU" sz="930" dirty="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Автор идеи и методолог</a:t>
            </a:r>
            <a:endParaRPr sz="93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7" name="Shape 280"/>
          <p:cNvSpPr/>
          <p:nvPr/>
        </p:nvSpPr>
        <p:spPr>
          <a:xfrm>
            <a:off x="8028607" y="1423063"/>
            <a:ext cx="1399176" cy="3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endParaRPr sz="785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50" name="Shape 275"/>
          <p:cNvSpPr/>
          <p:nvPr/>
        </p:nvSpPr>
        <p:spPr>
          <a:xfrm>
            <a:off x="6275774" y="1560064"/>
            <a:ext cx="1585940" cy="37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r>
              <a:rPr lang="ru-RU" sz="1000" b="1" dirty="0">
                <a:solidFill>
                  <a:srgbClr val="003462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Владислав </a:t>
            </a:r>
            <a:r>
              <a:rPr lang="ru-RU" sz="1000" b="1" dirty="0" err="1" smtClean="0">
                <a:solidFill>
                  <a:srgbClr val="003462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Плющиков</a:t>
            </a:r>
            <a:endParaRPr lang="ru-RU" sz="1000" b="1" dirty="0" smtClean="0">
              <a:solidFill>
                <a:srgbClr val="003462"/>
              </a:solidFill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r>
              <a:rPr lang="ru-RU" sz="930" dirty="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Архитектор системы</a:t>
            </a:r>
            <a:endParaRPr sz="93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51" name="Shape 280"/>
          <p:cNvSpPr/>
          <p:nvPr/>
        </p:nvSpPr>
        <p:spPr>
          <a:xfrm>
            <a:off x="6229141" y="2193484"/>
            <a:ext cx="1309651" cy="30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endParaRPr sz="785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52" name="Shape 275"/>
          <p:cNvSpPr/>
          <p:nvPr/>
        </p:nvSpPr>
        <p:spPr>
          <a:xfrm>
            <a:off x="8015622" y="1550525"/>
            <a:ext cx="1494491" cy="49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r>
              <a:rPr lang="ru-RU" sz="1000" b="1" dirty="0" smtClean="0">
                <a:solidFill>
                  <a:srgbClr val="0034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Федотов Виктор </a:t>
            </a:r>
            <a:r>
              <a:rPr lang="ru-RU" sz="930" dirty="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Технический специалист</a:t>
            </a:r>
            <a:endParaRPr sz="93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53" name="Shape 280"/>
          <p:cNvSpPr/>
          <p:nvPr/>
        </p:nvSpPr>
        <p:spPr>
          <a:xfrm>
            <a:off x="8028607" y="2356968"/>
            <a:ext cx="1346012" cy="30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endParaRPr sz="1285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5673080" y="2538082"/>
            <a:ext cx="4139244" cy="285878"/>
          </a:xfrm>
          <a:prstGeom prst="rect">
            <a:avLst/>
          </a:prstGeom>
        </p:spPr>
        <p:txBody>
          <a:bodyPr wrap="square" lIns="65309" tIns="32654" rIns="65309" bIns="32654">
            <a:spAutoFit/>
          </a:bodyPr>
          <a:lstStyle/>
          <a:p>
            <a:pPr>
              <a:spcBef>
                <a:spcPts val="430"/>
              </a:spcBef>
            </a:pPr>
            <a:r>
              <a:rPr lang="ru-RU" sz="1430" dirty="0"/>
              <a:t>Компания-инициатор</a:t>
            </a:r>
            <a:endParaRPr lang="ru-RU" sz="1430" b="1" u="sng" dirty="0">
              <a:solidFill>
                <a:srgbClr val="232323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63" name="Shape 179"/>
          <p:cNvSpPr/>
          <p:nvPr/>
        </p:nvSpPr>
        <p:spPr>
          <a:xfrm>
            <a:off x="6695133" y="4284212"/>
            <a:ext cx="1755399" cy="104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r>
              <a:rPr lang="ru-RU" sz="1070" b="1" dirty="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/>
            </a:r>
            <a:br>
              <a:rPr lang="ru-RU" sz="1070" b="1" dirty="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ru-RU" sz="1070" dirty="0">
                <a:latin typeface="Calibri" panose="020F0502020204030204" charset="0"/>
                <a:cs typeface="Calibri" panose="020F0502020204030204" charset="0"/>
                <a:sym typeface="Calibri" panose="020F0502020204030204"/>
              </a:rPr>
              <a:t>Этап 1. Пилот: </a:t>
            </a:r>
            <a:r>
              <a:rPr lang="ru-RU" sz="1070" dirty="0" smtClean="0">
                <a:latin typeface="Calibri" panose="020F0502020204030204" charset="0"/>
                <a:cs typeface="Calibri" panose="020F0502020204030204" charset="0"/>
                <a:sym typeface="Calibri" panose="020F0502020204030204"/>
              </a:rPr>
              <a:t>2023-2024</a:t>
            </a:r>
            <a:endParaRPr sz="1070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spcBef>
                <a:spcPts val="430"/>
              </a:spcBef>
            </a:pPr>
            <a:r>
              <a:rPr lang="ru-RU" sz="1070" dirty="0">
                <a:latin typeface="Calibri" panose="020F0502020204030204" charset="0"/>
                <a:cs typeface="Calibri" panose="020F0502020204030204" charset="0"/>
                <a:sym typeface="Calibri" panose="020F0502020204030204"/>
              </a:rPr>
              <a:t>Этап 2. Развитие: </a:t>
            </a:r>
            <a:r>
              <a:rPr lang="ru-RU" sz="1070" dirty="0" smtClean="0">
                <a:latin typeface="Calibri" panose="020F0502020204030204" charset="0"/>
                <a:cs typeface="Calibri" panose="020F0502020204030204" charset="0"/>
                <a:sym typeface="Calibri" panose="020F0502020204030204"/>
              </a:rPr>
              <a:t>2024-2026</a:t>
            </a:r>
            <a:endParaRPr sz="1070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spcBef>
                <a:spcPts val="430"/>
              </a:spcBef>
            </a:pPr>
            <a:r>
              <a:rPr lang="ru-RU" sz="1070" dirty="0">
                <a:latin typeface="Calibri" panose="020F0502020204030204" charset="0"/>
                <a:cs typeface="Calibri" panose="020F0502020204030204" charset="0"/>
                <a:sym typeface="Calibri" panose="020F0502020204030204"/>
              </a:rPr>
              <a:t>Этап 3. Тираж: </a:t>
            </a:r>
            <a:r>
              <a:rPr lang="ru-RU" sz="1070" dirty="0" smtClean="0">
                <a:latin typeface="Calibri" panose="020F0502020204030204" charset="0"/>
                <a:cs typeface="Calibri" panose="020F0502020204030204" charset="0"/>
                <a:sym typeface="Calibri" panose="020F0502020204030204"/>
              </a:rPr>
              <a:t>2026-2028</a:t>
            </a:r>
            <a:endParaRPr sz="1070" dirty="0">
              <a:latin typeface="Calibri" panose="020F0502020204030204" charset="0"/>
              <a:cs typeface="Calibri" panose="020F0502020204030204" charset="0"/>
            </a:endParaRPr>
          </a:p>
          <a:p>
            <a:endParaRPr sz="1070" dirty="0">
              <a:latin typeface="Calibri" panose="020F0502020204030204" charset="0"/>
              <a:cs typeface="Calibri" panose="020F0502020204030204" charset="0"/>
              <a:sym typeface="Calibri" panose="020F0502020204030204"/>
            </a:endParaRPr>
          </a:p>
        </p:txBody>
      </p:sp>
      <p:pic>
        <p:nvPicPr>
          <p:cNvPr id="64" name="Shape 191" descr="C:\Users\pankratov.in\YandexDisk\!NTI\DOCS\ProjectPresentation\icons\PNG\256\372.png"/>
          <p:cNvPicPr preferRelativeResize="0"/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6265509" y="4250595"/>
            <a:ext cx="352459" cy="3613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Shape 203"/>
          <p:cNvGrpSpPr/>
          <p:nvPr/>
        </p:nvGrpSpPr>
        <p:grpSpPr>
          <a:xfrm>
            <a:off x="6238857" y="4171603"/>
            <a:ext cx="215490" cy="263809"/>
            <a:chOff x="8202534" y="1348519"/>
            <a:chExt cx="301686" cy="369332"/>
          </a:xfrm>
        </p:grpSpPr>
        <p:sp>
          <p:nvSpPr>
            <p:cNvPr id="67" name="Shape 204"/>
            <p:cNvSpPr/>
            <p:nvPr/>
          </p:nvSpPr>
          <p:spPr>
            <a:xfrm>
              <a:off x="8262938" y="1447963"/>
              <a:ext cx="173414" cy="173414"/>
            </a:xfrm>
            <a:prstGeom prst="roundRect">
              <a:avLst>
                <a:gd name="adj" fmla="val 50000"/>
              </a:avLst>
            </a:prstGeom>
            <a:solidFill>
              <a:srgbClr val="FFD05B"/>
            </a:solidFill>
            <a:ln>
              <a:noFill/>
            </a:ln>
          </p:spPr>
          <p:txBody>
            <a:bodyPr spcFirstLastPara="1" wrap="square" lIns="65304" tIns="32643" rIns="65304" bIns="32643" anchor="ctr" anchorCtr="0">
              <a:noAutofit/>
            </a:bodyPr>
            <a:lstStyle/>
            <a:p>
              <a:pPr algn="ctr"/>
              <a:endParaRPr sz="1285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" name="Shape 205"/>
            <p:cNvSpPr txBox="1"/>
            <p:nvPr/>
          </p:nvSpPr>
          <p:spPr>
            <a:xfrm>
              <a:off x="8202534" y="134851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304" tIns="32643" rIns="65304" bIns="32643" anchor="t" anchorCtr="0">
              <a:noAutofit/>
            </a:bodyPr>
            <a:lstStyle/>
            <a:p>
              <a:r>
                <a:rPr lang="ru-RU" sz="1285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Р</a:t>
              </a:r>
              <a:endParaRPr sz="1285"/>
            </a:p>
          </p:txBody>
        </p:sp>
        <p:cxnSp>
          <p:nvCxnSpPr>
            <p:cNvPr id="69" name="Shape 206"/>
            <p:cNvCxnSpPr/>
            <p:nvPr/>
          </p:nvCxnSpPr>
          <p:spPr>
            <a:xfrm>
              <a:off x="8299637" y="1568905"/>
              <a:ext cx="89926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0" name="Прямоугольник 69"/>
          <p:cNvSpPr/>
          <p:nvPr/>
        </p:nvSpPr>
        <p:spPr>
          <a:xfrm>
            <a:off x="6664228" y="4129909"/>
            <a:ext cx="1210588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dirty="0">
                <a:sym typeface="Calibri" panose="020F0502020204030204"/>
              </a:rPr>
              <a:t>Сроки проекта</a:t>
            </a:r>
            <a:endParaRPr lang="ru-RU" sz="1285" dirty="0"/>
          </a:p>
        </p:txBody>
      </p:sp>
      <p:cxnSp>
        <p:nvCxnSpPr>
          <p:cNvPr id="72" name="Прямая соединительная линия 71"/>
          <p:cNvCxnSpPr/>
          <p:nvPr/>
        </p:nvCxnSpPr>
        <p:spPr>
          <a:xfrm>
            <a:off x="5564560" y="4149080"/>
            <a:ext cx="396044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5570211" y="754417"/>
            <a:ext cx="0" cy="447478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820" y="-17097"/>
            <a:ext cx="7163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Проектирование системы когнитивного радио на основе гибридного подхода</a:t>
            </a:r>
          </a:p>
        </p:txBody>
      </p:sp>
      <p:sp>
        <p:nvSpPr>
          <p:cNvPr id="76" name="Shape 190"/>
          <p:cNvSpPr/>
          <p:nvPr/>
        </p:nvSpPr>
        <p:spPr>
          <a:xfrm>
            <a:off x="6914241" y="6332514"/>
            <a:ext cx="1670786" cy="439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pPr algn="ctr"/>
            <a:r>
              <a:rPr lang="ru-RU" sz="1145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1000 000</a:t>
            </a:r>
            <a:endParaRPr sz="1145" b="1" dirty="0">
              <a:solidFill>
                <a:schemeClr val="accent5">
                  <a:lumMod val="7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4" name="Shape 190"/>
          <p:cNvSpPr/>
          <p:nvPr/>
        </p:nvSpPr>
        <p:spPr>
          <a:xfrm>
            <a:off x="6627993" y="5493084"/>
            <a:ext cx="2263109" cy="439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pPr algn="ctr"/>
            <a:r>
              <a:rPr lang="ru-RU" sz="1145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100 000</a:t>
            </a:r>
            <a:endParaRPr sz="1145" b="1" dirty="0">
              <a:solidFill>
                <a:schemeClr val="accent5">
                  <a:lumMod val="7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5855019" y="5671603"/>
            <a:ext cx="840114" cy="487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5855019" y="6159261"/>
            <a:ext cx="840114" cy="417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hape 275"/>
          <p:cNvSpPr/>
          <p:nvPr/>
        </p:nvSpPr>
        <p:spPr>
          <a:xfrm>
            <a:off x="6143008" y="2823853"/>
            <a:ext cx="1303399" cy="26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646" tIns="23316" rIns="46646" bIns="23316" anchor="t" anchorCtr="0">
            <a:noAutofit/>
          </a:bodyPr>
          <a:lstStyle/>
          <a:p>
            <a:r>
              <a:rPr lang="ru-RU" sz="715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ООО Пример</a:t>
            </a:r>
            <a:endParaRPr sz="665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86" name="Shape 280"/>
          <p:cNvSpPr/>
          <p:nvPr/>
        </p:nvSpPr>
        <p:spPr>
          <a:xfrm>
            <a:off x="6141648" y="2984389"/>
            <a:ext cx="1267269" cy="21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646" tIns="23316" rIns="46646" bIns="23316" anchor="t" anchorCtr="0">
            <a:noAutofit/>
          </a:bodyPr>
          <a:lstStyle/>
          <a:p>
            <a:r>
              <a:rPr lang="ru-RU" sz="560" dirty="0">
                <a:latin typeface="Calibri" panose="020F0502020204030204"/>
                <a:sym typeface="Calibri" panose="020F0502020204030204"/>
              </a:rPr>
              <a:t>Примерное описание компании</a:t>
            </a:r>
            <a:endParaRPr sz="685" dirty="0"/>
          </a:p>
        </p:txBody>
      </p:sp>
      <p:sp>
        <p:nvSpPr>
          <p:cNvPr id="87" name="Shape 288"/>
          <p:cNvSpPr/>
          <p:nvPr/>
        </p:nvSpPr>
        <p:spPr>
          <a:xfrm>
            <a:off x="5708750" y="2817434"/>
            <a:ext cx="367347" cy="36734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6646" tIns="23316" rIns="46646" bIns="23316" anchor="ctr" anchorCtr="0">
            <a:noAutofit/>
          </a:bodyPr>
          <a:lstStyle/>
          <a:p>
            <a:pPr algn="ctr"/>
            <a:r>
              <a:rPr lang="ru-RU" sz="560" dirty="0">
                <a:solidFill>
                  <a:schemeClr val="dk1"/>
                </a:solidFill>
                <a:latin typeface="Calibri" panose="020F0502020204030204"/>
                <a:sym typeface="Calibri" panose="020F0502020204030204"/>
              </a:rPr>
              <a:t>Лого</a:t>
            </a:r>
            <a:endParaRPr sz="560" dirty="0"/>
          </a:p>
        </p:txBody>
      </p:sp>
      <p:sp>
        <p:nvSpPr>
          <p:cNvPr id="89" name="Прямоугольник 88"/>
          <p:cNvSpPr/>
          <p:nvPr/>
        </p:nvSpPr>
        <p:spPr>
          <a:xfrm>
            <a:off x="5673382" y="3237068"/>
            <a:ext cx="3138294" cy="285878"/>
          </a:xfrm>
          <a:prstGeom prst="rect">
            <a:avLst/>
          </a:prstGeom>
        </p:spPr>
        <p:txBody>
          <a:bodyPr wrap="square" lIns="65309" tIns="32654" rIns="65309" bIns="32654">
            <a:spAutoFit/>
          </a:bodyPr>
          <a:lstStyle/>
          <a:p>
            <a:pPr>
              <a:spcBef>
                <a:spcPts val="430"/>
              </a:spcBef>
            </a:pPr>
            <a:r>
              <a:rPr lang="ru-RU" sz="1430" dirty="0"/>
              <a:t>Компании-соисполнители</a:t>
            </a:r>
            <a:endParaRPr lang="ru-RU" sz="1430" b="1" u="sng" dirty="0">
              <a:solidFill>
                <a:srgbClr val="232323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90" name="Shape 275"/>
          <p:cNvSpPr/>
          <p:nvPr/>
        </p:nvSpPr>
        <p:spPr>
          <a:xfrm>
            <a:off x="6143008" y="3619920"/>
            <a:ext cx="1303399" cy="26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646" tIns="23316" rIns="46646" bIns="23316" anchor="t" anchorCtr="0">
            <a:noAutofit/>
          </a:bodyPr>
          <a:lstStyle/>
          <a:p>
            <a:r>
              <a:rPr lang="ru-RU" sz="715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ООО Техника</a:t>
            </a:r>
            <a:endParaRPr sz="665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91" name="Shape 280"/>
          <p:cNvSpPr/>
          <p:nvPr/>
        </p:nvSpPr>
        <p:spPr>
          <a:xfrm>
            <a:off x="6141649" y="3773198"/>
            <a:ext cx="1058549" cy="17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646" tIns="23316" rIns="46646" bIns="23316" anchor="t" anchorCtr="0">
            <a:noAutofit/>
          </a:bodyPr>
          <a:lstStyle/>
          <a:p>
            <a:r>
              <a:rPr lang="ru-RU" sz="560" dirty="0">
                <a:latin typeface="Calibri" panose="020F0502020204030204"/>
                <a:sym typeface="Calibri" panose="020F0502020204030204"/>
              </a:rPr>
              <a:t>Производит сборку оборудования</a:t>
            </a:r>
            <a:endParaRPr sz="685" dirty="0"/>
          </a:p>
        </p:txBody>
      </p:sp>
      <p:sp>
        <p:nvSpPr>
          <p:cNvPr id="92" name="Shape 288"/>
          <p:cNvSpPr/>
          <p:nvPr/>
        </p:nvSpPr>
        <p:spPr>
          <a:xfrm>
            <a:off x="5708750" y="3640714"/>
            <a:ext cx="367347" cy="36734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6646" tIns="23316" rIns="46646" bIns="23316" anchor="ctr" anchorCtr="0">
            <a:noAutofit/>
          </a:bodyPr>
          <a:lstStyle/>
          <a:p>
            <a:pPr algn="ctr"/>
            <a:r>
              <a:rPr lang="ru-RU" sz="560" dirty="0">
                <a:solidFill>
                  <a:schemeClr val="dk1"/>
                </a:solidFill>
                <a:latin typeface="Calibri" panose="020F0502020204030204"/>
                <a:sym typeface="Calibri" panose="020F0502020204030204"/>
              </a:rPr>
              <a:t>Лого</a:t>
            </a:r>
            <a:endParaRPr sz="560" dirty="0"/>
          </a:p>
        </p:txBody>
      </p:sp>
      <p:sp>
        <p:nvSpPr>
          <p:cNvPr id="93" name="Shape 275"/>
          <p:cNvSpPr/>
          <p:nvPr/>
        </p:nvSpPr>
        <p:spPr>
          <a:xfrm>
            <a:off x="7645504" y="3628778"/>
            <a:ext cx="1303399" cy="26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646" tIns="23316" rIns="46646" bIns="23316" anchor="t" anchorCtr="0">
            <a:noAutofit/>
          </a:bodyPr>
          <a:lstStyle/>
          <a:p>
            <a:r>
              <a:rPr lang="ru-RU" sz="715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ООО Роботы</a:t>
            </a:r>
            <a:br>
              <a:rPr lang="ru-RU" sz="715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endParaRPr sz="665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94" name="Shape 280"/>
          <p:cNvSpPr/>
          <p:nvPr/>
        </p:nvSpPr>
        <p:spPr>
          <a:xfrm>
            <a:off x="7644145" y="3796571"/>
            <a:ext cx="1267269" cy="21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646" tIns="23316" rIns="46646" bIns="23316" anchor="t" anchorCtr="0">
            <a:noAutofit/>
          </a:bodyPr>
          <a:lstStyle/>
          <a:p>
            <a:r>
              <a:rPr lang="ru-RU" sz="560" dirty="0">
                <a:latin typeface="Calibri" panose="020F0502020204030204"/>
                <a:sym typeface="Calibri" panose="020F0502020204030204"/>
              </a:rPr>
              <a:t>Разрабатывает алгоритмы </a:t>
            </a:r>
            <a:r>
              <a:rPr lang="en-US" sz="560" dirty="0">
                <a:latin typeface="Calibri" panose="020F0502020204030204"/>
                <a:sym typeface="Calibri" panose="020F0502020204030204"/>
              </a:rPr>
              <a:t>ML </a:t>
            </a:r>
            <a:endParaRPr sz="685" dirty="0"/>
          </a:p>
        </p:txBody>
      </p:sp>
      <p:sp>
        <p:nvSpPr>
          <p:cNvPr id="95" name="Shape 288"/>
          <p:cNvSpPr/>
          <p:nvPr/>
        </p:nvSpPr>
        <p:spPr>
          <a:xfrm>
            <a:off x="7211247" y="3622358"/>
            <a:ext cx="367347" cy="36734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6646" tIns="23316" rIns="46646" bIns="23316" anchor="ctr" anchorCtr="0">
            <a:noAutofit/>
          </a:bodyPr>
          <a:lstStyle/>
          <a:p>
            <a:pPr algn="ctr"/>
            <a:r>
              <a:rPr lang="ru-RU" sz="560" dirty="0">
                <a:solidFill>
                  <a:schemeClr val="dk1"/>
                </a:solidFill>
                <a:latin typeface="Calibri" panose="020F0502020204030204"/>
                <a:sym typeface="Calibri" panose="020F0502020204030204"/>
              </a:rPr>
              <a:t>Лого</a:t>
            </a:r>
            <a:endParaRPr sz="560" dirty="0"/>
          </a:p>
        </p:txBody>
      </p:sp>
      <p:sp>
        <p:nvSpPr>
          <p:cNvPr id="57" name="Shape 275"/>
          <p:cNvSpPr/>
          <p:nvPr/>
        </p:nvSpPr>
        <p:spPr>
          <a:xfrm>
            <a:off x="6273421" y="1899328"/>
            <a:ext cx="1585940" cy="37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r>
              <a:rPr lang="ru-RU" sz="1000" b="1" dirty="0" err="1" smtClean="0">
                <a:solidFill>
                  <a:srgbClr val="003462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Гуреев</a:t>
            </a:r>
            <a:r>
              <a:rPr lang="ru-RU" sz="1000" b="1" dirty="0" smtClean="0">
                <a:solidFill>
                  <a:srgbClr val="003462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 Дмитрий</a:t>
            </a:r>
          </a:p>
          <a:p>
            <a:r>
              <a:rPr lang="ru-RU" sz="930" dirty="0">
                <a:ea typeface="Calibri" panose="020F0502020204030204"/>
                <a:cs typeface="Calibri" panose="020F0502020204030204"/>
                <a:sym typeface="Calibri" panose="020F0502020204030204"/>
              </a:rPr>
              <a:t>Технический специалист</a:t>
            </a:r>
            <a:endParaRPr sz="93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60" name="Shape 275"/>
          <p:cNvSpPr/>
          <p:nvPr/>
        </p:nvSpPr>
        <p:spPr>
          <a:xfrm>
            <a:off x="8009557" y="1922450"/>
            <a:ext cx="1585940" cy="37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r>
              <a:rPr lang="ru-RU" sz="1000" b="1" dirty="0" smtClean="0">
                <a:solidFill>
                  <a:srgbClr val="003462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Груздова Ольга</a:t>
            </a:r>
          </a:p>
          <a:p>
            <a:r>
              <a:rPr lang="ru-RU" sz="930" dirty="0">
                <a:ea typeface="Calibri" panose="020F0502020204030204"/>
                <a:cs typeface="Calibri" panose="020F0502020204030204"/>
                <a:sym typeface="Calibri" panose="020F0502020204030204"/>
              </a:rPr>
              <a:t>Технический специалист</a:t>
            </a:r>
            <a:endParaRPr sz="93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61" name="Shape 275"/>
          <p:cNvSpPr/>
          <p:nvPr/>
        </p:nvSpPr>
        <p:spPr>
          <a:xfrm>
            <a:off x="8009557" y="2273056"/>
            <a:ext cx="1585940" cy="37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r>
              <a:rPr lang="ru-RU" sz="1000" b="1" dirty="0" smtClean="0">
                <a:solidFill>
                  <a:srgbClr val="003462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Кузнецова Ксения</a:t>
            </a:r>
          </a:p>
          <a:p>
            <a:r>
              <a:rPr lang="ru-RU" sz="930" dirty="0">
                <a:ea typeface="Calibri" panose="020F0502020204030204"/>
                <a:cs typeface="Calibri" panose="020F0502020204030204"/>
                <a:sym typeface="Calibri" panose="020F0502020204030204"/>
              </a:rPr>
              <a:t>Экономический</a:t>
            </a:r>
            <a:r>
              <a:rPr lang="ru-RU" sz="930" dirty="0" smtClean="0"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ru-RU" sz="930" dirty="0">
                <a:ea typeface="Calibri" panose="020F0502020204030204"/>
                <a:cs typeface="Calibri" panose="020F0502020204030204"/>
                <a:sym typeface="Calibri" panose="020F0502020204030204"/>
              </a:rPr>
              <a:t>специалист</a:t>
            </a:r>
            <a:endParaRPr sz="93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62" name="Shape 275"/>
          <p:cNvSpPr/>
          <p:nvPr/>
        </p:nvSpPr>
        <p:spPr>
          <a:xfrm>
            <a:off x="6308914" y="2273057"/>
            <a:ext cx="1585940" cy="37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r>
              <a:rPr lang="ru-RU" sz="1000" b="1" dirty="0" smtClean="0">
                <a:solidFill>
                  <a:srgbClr val="003462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Черкасова Софья</a:t>
            </a:r>
          </a:p>
          <a:p>
            <a:r>
              <a:rPr lang="ru-RU" sz="930" dirty="0" smtClean="0">
                <a:ea typeface="Calibri" panose="020F0502020204030204"/>
                <a:cs typeface="Calibri" panose="020F0502020204030204"/>
                <a:sym typeface="Calibri" panose="020F0502020204030204"/>
              </a:rPr>
              <a:t>Экономический </a:t>
            </a:r>
            <a:r>
              <a:rPr lang="ru-RU" sz="930" dirty="0">
                <a:ea typeface="Calibri" panose="020F0502020204030204"/>
                <a:cs typeface="Calibri" panose="020F0502020204030204"/>
                <a:sym typeface="Calibri" panose="020F0502020204030204"/>
              </a:rPr>
              <a:t>специалист</a:t>
            </a:r>
            <a:endParaRPr sz="93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520" y="207927"/>
            <a:ext cx="1763624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b="1" dirty="0" smtClean="0"/>
              <a:t>Актуальность проекта</a:t>
            </a:r>
            <a:endParaRPr lang="ru-RU" sz="1285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81000" y="754417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820" y="-17097"/>
            <a:ext cx="6273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/>
              <a:t>Проектирование системы когнитивного радио на основе гибридного подхода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95" y="1162089"/>
            <a:ext cx="5046134" cy="246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5881511" y="1343378"/>
            <a:ext cx="3127022" cy="643466"/>
          </a:xfrm>
          <a:prstGeom prst="rect">
            <a:avLst/>
          </a:prstGeom>
          <a:solidFill>
            <a:srgbClr val="3681B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Когнитивное радио </a:t>
            </a:r>
          </a:p>
          <a:p>
            <a:pPr algn="ctr"/>
            <a:r>
              <a:rPr lang="ru-RU" dirty="0" smtClean="0"/>
              <a:t>В диапазоне 2.4-3.0 </a:t>
            </a:r>
            <a:r>
              <a:rPr lang="en-US" dirty="0" smtClean="0"/>
              <a:t>[</a:t>
            </a:r>
            <a:r>
              <a:rPr lang="ru-RU" dirty="0" smtClean="0"/>
              <a:t>ГГц</a:t>
            </a:r>
            <a:r>
              <a:rPr lang="en-US" dirty="0"/>
              <a:t>]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897185" y="4646217"/>
            <a:ext cx="2235200" cy="10687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Контроль излучаемой мощности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591508" y="4029564"/>
            <a:ext cx="2235200" cy="10399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Адаптация параметров в зависимости от среды</a:t>
            </a:r>
            <a:endParaRPr lang="ru-RU" dirty="0"/>
          </a:p>
        </p:txBody>
      </p:sp>
      <p:cxnSp>
        <p:nvCxnSpPr>
          <p:cNvPr id="34" name="Соединительная линия уступом 33"/>
          <p:cNvCxnSpPr>
            <a:stCxn id="22" idx="0"/>
          </p:cNvCxnSpPr>
          <p:nvPr/>
        </p:nvCxnSpPr>
        <p:spPr>
          <a:xfrm rot="5400000" flipH="1" flipV="1">
            <a:off x="7049876" y="2651718"/>
            <a:ext cx="2037078" cy="7186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Прямая соединительная линия 4113"/>
          <p:cNvCxnSpPr/>
          <p:nvPr/>
        </p:nvCxnSpPr>
        <p:spPr>
          <a:xfrm>
            <a:off x="6431280" y="1992486"/>
            <a:ext cx="0" cy="948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V="1">
            <a:off x="6132385" y="2940750"/>
            <a:ext cx="1331" cy="7783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2219974" y="3719121"/>
            <a:ext cx="39124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endCxn id="18" idx="0"/>
          </p:cNvCxnSpPr>
          <p:nvPr/>
        </p:nvCxnSpPr>
        <p:spPr>
          <a:xfrm flipH="1">
            <a:off x="2219972" y="3719121"/>
            <a:ext cx="2" cy="3104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endCxn id="10" idx="2"/>
          </p:cNvCxnSpPr>
          <p:nvPr/>
        </p:nvCxnSpPr>
        <p:spPr>
          <a:xfrm flipV="1">
            <a:off x="7445022" y="1986844"/>
            <a:ext cx="0" cy="14573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flipH="1">
            <a:off x="6431280" y="3444240"/>
            <a:ext cx="10137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6431280" y="3444240"/>
            <a:ext cx="0" cy="594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H="1">
            <a:off x="5016116" y="4038600"/>
            <a:ext cx="14151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>
            <a:endCxn id="21" idx="0"/>
          </p:cNvCxnSpPr>
          <p:nvPr/>
        </p:nvCxnSpPr>
        <p:spPr>
          <a:xfrm flipH="1">
            <a:off x="5014785" y="4038600"/>
            <a:ext cx="1332" cy="607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5814060" y="1162089"/>
            <a:ext cx="617220" cy="5030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8741631" y="1121634"/>
            <a:ext cx="371889" cy="3490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6133716" y="1194236"/>
            <a:ext cx="2679243" cy="203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/>
          <p:cNvSpPr/>
          <p:nvPr/>
        </p:nvSpPr>
        <p:spPr>
          <a:xfrm>
            <a:off x="8679180" y="1569720"/>
            <a:ext cx="434340" cy="6209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/>
          <p:cNvSpPr/>
          <p:nvPr/>
        </p:nvSpPr>
        <p:spPr>
          <a:xfrm>
            <a:off x="8427722" y="1257480"/>
            <a:ext cx="685797" cy="4076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 98"/>
          <p:cNvSpPr/>
          <p:nvPr/>
        </p:nvSpPr>
        <p:spPr>
          <a:xfrm>
            <a:off x="5814060" y="1461295"/>
            <a:ext cx="319656" cy="7293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2" name="Прямая соединительная линия 101"/>
          <p:cNvCxnSpPr/>
          <p:nvPr/>
        </p:nvCxnSpPr>
        <p:spPr>
          <a:xfrm flipH="1">
            <a:off x="6133716" y="2940750"/>
            <a:ext cx="2975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690395" y="4013795"/>
            <a:ext cx="411977" cy="10557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90395" y="1162088"/>
            <a:ext cx="8485576" cy="4880123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sz="1285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337571" y="4013796"/>
            <a:ext cx="411977" cy="10805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02372" y="4029563"/>
            <a:ext cx="2235200" cy="10399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 параметров радиоканала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0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520" y="207927"/>
            <a:ext cx="918008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b="1" dirty="0" smtClean="0"/>
              <a:t>Проблема</a:t>
            </a:r>
            <a:endParaRPr lang="ru-RU" sz="1285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81000" y="754417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820" y="-17097"/>
            <a:ext cx="7163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Проектирование системы когнитивного радио на основе гибридного подхода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04813" y="857216"/>
            <a:ext cx="3104932" cy="2351758"/>
          </a:xfrm>
          <a:prstGeom prst="rect">
            <a:avLst/>
          </a:prstGeom>
          <a:solidFill>
            <a:srgbClr val="3681B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Не прекращающийся рост количества радиоустройств, и в то же время затруднительный доступ к использованию </a:t>
            </a:r>
            <a:r>
              <a:rPr lang="ru-RU" sz="2000" dirty="0" smtClean="0"/>
              <a:t>больших </a:t>
            </a:r>
            <a:r>
              <a:rPr lang="ru-RU" sz="2000" dirty="0"/>
              <a:t>диапазонов частот является существенной проблемой.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628901" y="1264919"/>
            <a:ext cx="1455418" cy="2438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497688" y="890588"/>
            <a:ext cx="243731" cy="5495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81000" y="832469"/>
            <a:ext cx="138113" cy="24012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50057" y="1264919"/>
            <a:ext cx="892970" cy="2438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356610" y="1840916"/>
            <a:ext cx="232410" cy="3176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3400207" y="1508761"/>
            <a:ext cx="341947" cy="4057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59642" y="1877835"/>
            <a:ext cx="172878" cy="2438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356610" y="2027871"/>
            <a:ext cx="352643" cy="1039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3132991" y="2409824"/>
            <a:ext cx="223619" cy="6572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04814" y="2409825"/>
            <a:ext cx="339516" cy="6572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44329" y="2771775"/>
            <a:ext cx="284371" cy="2952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2852738" y="2771775"/>
            <a:ext cx="341947" cy="2952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9" y="3464880"/>
            <a:ext cx="1100472" cy="13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022" y="1055837"/>
            <a:ext cx="1195562" cy="36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Прямоугольник 28"/>
          <p:cNvSpPr/>
          <p:nvPr/>
        </p:nvSpPr>
        <p:spPr>
          <a:xfrm>
            <a:off x="3450008" y="2425701"/>
            <a:ext cx="352643" cy="1039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730" y="1541594"/>
            <a:ext cx="5343645" cy="455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Текст 10"/>
          <p:cNvSpPr txBox="1"/>
          <p:nvPr/>
        </p:nvSpPr>
        <p:spPr>
          <a:xfrm>
            <a:off x="381312" y="857216"/>
            <a:ext cx="9143688" cy="557880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210185" indent="-210185" algn="l" defTabSz="840105" rtl="0" eaLnBrk="1" latinLnBrk="0" hangingPunct="1">
              <a:lnSpc>
                <a:spcPct val="90000"/>
              </a:lnSpc>
              <a:spcBef>
                <a:spcPts val="92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920" indent="-210185" algn="l" defTabSz="840105" rtl="0" eaLnBrk="1" latinLnBrk="0" hangingPunct="1">
              <a:lnSpc>
                <a:spcPct val="90000"/>
              </a:lnSpc>
              <a:spcBef>
                <a:spcPts val="46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9655" indent="-210185" algn="l" defTabSz="840105" rtl="0" eaLnBrk="1" latinLnBrk="0" hangingPunct="1">
              <a:lnSpc>
                <a:spcPct val="90000"/>
              </a:lnSpc>
              <a:spcBef>
                <a:spcPts val="4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0025" indent="-210185" algn="l" defTabSz="840105" rtl="0" eaLnBrk="1" latinLnBrk="0" hangingPunct="1">
              <a:lnSpc>
                <a:spcPct val="90000"/>
              </a:lnSpc>
              <a:spcBef>
                <a:spcPts val="46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760" indent="-210185" algn="l" defTabSz="840105" rtl="0" eaLnBrk="1" latinLnBrk="0" hangingPunct="1">
              <a:lnSpc>
                <a:spcPct val="90000"/>
              </a:lnSpc>
              <a:spcBef>
                <a:spcPts val="46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9495" indent="-210185" algn="l" defTabSz="840105" rtl="0" eaLnBrk="1" latinLnBrk="0" hangingPunct="1">
              <a:lnSpc>
                <a:spcPct val="90000"/>
              </a:lnSpc>
              <a:spcBef>
                <a:spcPts val="46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9865" indent="-210185" algn="l" defTabSz="840105" rtl="0" eaLnBrk="1" latinLnBrk="0" hangingPunct="1">
              <a:lnSpc>
                <a:spcPct val="90000"/>
              </a:lnSpc>
              <a:spcBef>
                <a:spcPts val="46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9600" indent="-210185" algn="l" defTabSz="840105" rtl="0" eaLnBrk="1" latinLnBrk="0" hangingPunct="1">
              <a:lnSpc>
                <a:spcPct val="90000"/>
              </a:lnSpc>
              <a:spcBef>
                <a:spcPts val="46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9335" indent="-210185" algn="l" defTabSz="840105" rtl="0" eaLnBrk="1" latinLnBrk="0" hangingPunct="1">
              <a:lnSpc>
                <a:spcPct val="90000"/>
              </a:lnSpc>
              <a:spcBef>
                <a:spcPts val="46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ru-RU" sz="1285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4317" y="5578009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Рис.1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658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13" y="2420568"/>
            <a:ext cx="4543947" cy="42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0893" y="207927"/>
            <a:ext cx="1625638" cy="290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b="1" dirty="0"/>
              <a:t>Описание </a:t>
            </a:r>
            <a:r>
              <a:rPr lang="ru-RU" sz="1285" b="1" dirty="0" smtClean="0"/>
              <a:t>продукта</a:t>
            </a:r>
            <a:endParaRPr lang="ru-RU" sz="1285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81000" y="754417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820" y="-17097"/>
            <a:ext cx="7163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Проектирование системы когнитивного радио на основе гибридного подхода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5159" y="813611"/>
            <a:ext cx="1555682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dirty="0"/>
              <a:t>Описание продукта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00416" y="1165891"/>
            <a:ext cx="9324583" cy="5488627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85" b="1" dirty="0" smtClean="0">
                <a:solidFill>
                  <a:schemeClr val="accent1">
                    <a:lumMod val="50000"/>
                  </a:schemeClr>
                </a:solidFill>
              </a:rPr>
              <a:t>Рис.2 </a:t>
            </a:r>
            <a:r>
              <a:rPr lang="ru-RU" sz="1285" b="1" dirty="0">
                <a:solidFill>
                  <a:schemeClr val="accent1">
                    <a:lumMod val="50000"/>
                  </a:schemeClr>
                </a:solidFill>
              </a:rPr>
              <a:t>- модель передатчика </a:t>
            </a:r>
            <a:r>
              <a:rPr lang="ru-RU" sz="1285" b="1" dirty="0" smtClean="0">
                <a:solidFill>
                  <a:schemeClr val="accent1">
                    <a:lumMod val="50000"/>
                  </a:schemeClr>
                </a:solidFill>
              </a:rPr>
              <a:t>КР для </a:t>
            </a:r>
            <a:r>
              <a:rPr lang="ru-RU" sz="1285" b="1" dirty="0">
                <a:solidFill>
                  <a:schemeClr val="accent1">
                    <a:lumMod val="50000"/>
                  </a:schemeClr>
                </a:solidFill>
              </a:rPr>
              <a:t>сотовых </a:t>
            </a:r>
            <a:r>
              <a:rPr lang="ru-RU" sz="1285" b="1" dirty="0" smtClean="0">
                <a:solidFill>
                  <a:schemeClr val="accent1">
                    <a:lumMod val="50000"/>
                  </a:schemeClr>
                </a:solidFill>
              </a:rPr>
              <a:t>операторов	Рис.3 – модель маршрутизатора с</a:t>
            </a:r>
            <a:r>
              <a:rPr lang="en-US" sz="1285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85" b="1" dirty="0" smtClean="0">
                <a:solidFill>
                  <a:schemeClr val="accent1">
                    <a:lumMod val="50000"/>
                  </a:schemeClr>
                </a:solidFill>
              </a:rPr>
              <a:t>SDR</a:t>
            </a:r>
            <a:r>
              <a:rPr lang="ru-RU" sz="1285" b="1" dirty="0" smtClean="0">
                <a:solidFill>
                  <a:schemeClr val="accent1">
                    <a:lumMod val="50000"/>
                  </a:schemeClr>
                </a:solidFill>
              </a:rPr>
              <a:t>*</a:t>
            </a:r>
            <a:r>
              <a:rPr lang="en-US" sz="1285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1285" b="1" dirty="0" smtClean="0">
                <a:solidFill>
                  <a:schemeClr val="accent1">
                    <a:lumMod val="50000"/>
                  </a:schemeClr>
                </a:solidFill>
              </a:rPr>
              <a:t>чипом</a:t>
            </a:r>
            <a:endParaRPr lang="en-US" altLang="ru-RU" sz="1285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67062"/>
            <a:ext cx="5211242" cy="351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6718" y="542377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Рис.2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818213" y="612532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Рис.3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61820" y="6309986"/>
            <a:ext cx="25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SDR – Soft defined Radio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5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C:\Users\Иван\Desktop\КогРад\ИТОГОВАЯСХЕМАКОГРА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028" y="247162"/>
            <a:ext cx="6392805" cy="465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0893" y="207927"/>
            <a:ext cx="1739259" cy="290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b="1" dirty="0"/>
              <a:t>Описание </a:t>
            </a:r>
            <a:r>
              <a:rPr lang="ru-RU" sz="1285" b="1" dirty="0" smtClean="0"/>
              <a:t>технологии</a:t>
            </a:r>
            <a:endParaRPr lang="ru-RU" sz="1285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61820" y="-17097"/>
            <a:ext cx="7163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Проектирование системы когнитивного радио на основе гибридного подхода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9" y="833439"/>
            <a:ext cx="24193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93" y="4114447"/>
            <a:ext cx="288219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кругленный прямоугольник 6"/>
          <p:cNvSpPr/>
          <p:nvPr/>
        </p:nvSpPr>
        <p:spPr>
          <a:xfrm>
            <a:off x="3788362" y="4170882"/>
            <a:ext cx="4225230" cy="2280022"/>
          </a:xfrm>
          <a:prstGeom prst="roundRect">
            <a:avLst>
              <a:gd name="adj" fmla="val 2129"/>
            </a:avLst>
          </a:prstGeom>
          <a:solidFill>
            <a:srgbClr val="3681B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Система </a:t>
            </a:r>
            <a:r>
              <a:rPr lang="ru-RU" sz="2000" b="1" dirty="0">
                <a:solidFill>
                  <a:schemeClr val="bg1"/>
                </a:solidFill>
              </a:rPr>
              <a:t>когнитивного радио может быть </a:t>
            </a:r>
            <a:r>
              <a:rPr lang="ru-RU" sz="2000" b="1" dirty="0" smtClean="0">
                <a:solidFill>
                  <a:schemeClr val="bg1"/>
                </a:solidFill>
              </a:rPr>
              <a:t>создана </a:t>
            </a:r>
            <a:r>
              <a:rPr lang="ru-RU" sz="2000" b="1" dirty="0">
                <a:solidFill>
                  <a:schemeClr val="bg1"/>
                </a:solidFill>
              </a:rPr>
              <a:t>на основе использования программно-определяемого радио (</a:t>
            </a:r>
            <a:r>
              <a:rPr lang="ru-RU" sz="2000" b="1" dirty="0" smtClean="0">
                <a:solidFill>
                  <a:schemeClr val="bg1"/>
                </a:solidFill>
              </a:rPr>
              <a:t>SDR). Её Предполагается реализовать на процессоре российской обработки «</a:t>
            </a:r>
            <a:r>
              <a:rPr lang="ru-RU" sz="2000" b="1" dirty="0" err="1" smtClean="0">
                <a:solidFill>
                  <a:schemeClr val="bg1"/>
                </a:solidFill>
              </a:rPr>
              <a:t>Мультикор</a:t>
            </a:r>
            <a:r>
              <a:rPr lang="ru-RU" sz="2000" b="1" dirty="0" smtClean="0">
                <a:solidFill>
                  <a:schemeClr val="bg1"/>
                </a:solidFill>
              </a:rPr>
              <a:t>» от </a:t>
            </a:r>
            <a:r>
              <a:rPr lang="en-US" sz="2000" b="1" dirty="0" err="1" smtClean="0">
                <a:solidFill>
                  <a:schemeClr val="bg1"/>
                </a:solidFill>
              </a:rPr>
              <a:t>Elvees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" y="534791"/>
            <a:ext cx="3163132" cy="145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4" y="2193561"/>
            <a:ext cx="3582014" cy="1343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4" y="3783329"/>
            <a:ext cx="3543418" cy="1312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3924512" y="3107227"/>
            <a:ext cx="785274" cy="6572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3699698" y="4533193"/>
            <a:ext cx="805627" cy="2438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277801" y="4533193"/>
            <a:ext cx="872302" cy="2438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352211" y="4777034"/>
            <a:ext cx="783638" cy="2438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7525641" y="4777033"/>
            <a:ext cx="872302" cy="2438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352211" y="4890627"/>
            <a:ext cx="783638" cy="2438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263547" y="5134468"/>
            <a:ext cx="833706" cy="2438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744220" y="5018755"/>
            <a:ext cx="782560" cy="359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3224951" y="5378309"/>
            <a:ext cx="806029" cy="3062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7837358" y="5377602"/>
            <a:ext cx="748896" cy="3069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071428" y="5646606"/>
            <a:ext cx="872302" cy="8913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7961792" y="5646606"/>
            <a:ext cx="188311" cy="7824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699698" y="6018217"/>
            <a:ext cx="872302" cy="5197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7308069" y="6017510"/>
            <a:ext cx="872302" cy="5456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4135848" y="6356334"/>
            <a:ext cx="3301271" cy="1816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257" y="6429066"/>
            <a:ext cx="1419724" cy="363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Прямоугольник 33"/>
          <p:cNvSpPr/>
          <p:nvPr/>
        </p:nvSpPr>
        <p:spPr>
          <a:xfrm>
            <a:off x="3712310" y="4133020"/>
            <a:ext cx="4378319" cy="757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988186" y="359866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Рис. 4</a:t>
            </a:r>
            <a:endParaRPr lang="ru-RU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36" y="5439788"/>
            <a:ext cx="1686007" cy="1304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4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520" y="207927"/>
            <a:ext cx="1261884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b="1" dirty="0"/>
              <a:t>Рынок проекта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81000" y="754417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820" y="-17097"/>
            <a:ext cx="7163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Проектирование системы когнитивного радио на основе гибридного подхода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1600" y="1437120"/>
            <a:ext cx="7857422" cy="4488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85" b="1" dirty="0"/>
              <a:t>Целевые рынки</a:t>
            </a:r>
          </a:p>
          <a:p>
            <a:endParaRPr lang="ru-RU" sz="1285" b="1" dirty="0"/>
          </a:p>
          <a:p>
            <a:pPr marL="245110" indent="-245110">
              <a:buFontTx/>
              <a:buChar char="-"/>
            </a:pPr>
            <a:r>
              <a:rPr lang="ru-RU" sz="2000" dirty="0" smtClean="0"/>
              <a:t>Планируется установка данной системы на передатчики сотовых операторов.</a:t>
            </a:r>
          </a:p>
          <a:p>
            <a:pPr marL="245110" indent="-245110">
              <a:buFontTx/>
              <a:buChar char="-"/>
            </a:pPr>
            <a:r>
              <a:rPr lang="ru-RU" sz="2000" dirty="0" smtClean="0"/>
              <a:t>Рынок инновационных технологий в последнее время особенно актуален, данный продукт уникален на Российском рынке и  будет иметь свою ценность и интерес у потенциальных потребителей.</a:t>
            </a:r>
            <a:endParaRPr lang="ru-RU" sz="2000" dirty="0"/>
          </a:p>
          <a:p>
            <a:pPr marL="245110" indent="-245110">
              <a:buFontTx/>
              <a:buChar char="-"/>
            </a:pPr>
            <a:r>
              <a:rPr lang="ru-RU" sz="2000" dirty="0" smtClean="0"/>
              <a:t>Потенциальными потребителями данного продукта являются: частные предприятия, а также сотовые операторы. Система когнитивного радио рассчитана на средние предприятия преимущественно промышленной отрасли. Область применения результата ожидается также  в государственных структурах и в промышленных отраслях. </a:t>
            </a:r>
            <a:endParaRPr lang="ru-RU" sz="2000" dirty="0"/>
          </a:p>
          <a:p>
            <a:pPr marL="245110" indent="-245110">
              <a:buFontTx/>
              <a:buChar char="-"/>
            </a:pPr>
            <a:r>
              <a:rPr lang="ru-RU" sz="2000" dirty="0" smtClean="0"/>
              <a:t>Основные барьеры- </a:t>
            </a:r>
            <a:r>
              <a:rPr lang="ru-RU" sz="2000" dirty="0" err="1" smtClean="0"/>
              <a:t>малоизвестность</a:t>
            </a:r>
            <a:r>
              <a:rPr lang="ru-RU" sz="2000" dirty="0" smtClean="0"/>
              <a:t> компании, отсутствие  стартового капитала.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520" y="207927"/>
            <a:ext cx="1055995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b="1" dirty="0"/>
              <a:t>Конкуренты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81000" y="754417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820" y="48"/>
            <a:ext cx="7163821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Проектирование системы когнитивного радио на основе гибридного подхода</a:t>
            </a:r>
          </a:p>
          <a:p>
            <a:pPr algn="l"/>
            <a:endParaRPr lang="ru-RU" sz="157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1215223" y="2162579"/>
          <a:ext cx="2252256" cy="2228156"/>
        </p:xfrm>
        <a:graphic>
          <a:graphicData uri="http://schemas.openxmlformats.org/drawingml/2006/table">
            <a:tbl>
              <a:tblPr firstRow="1" bandRow="1">
                <a:effectLst/>
                <a:tableStyleId>{35758FB7-9AC5-4552-8A53-C91805E547FA}</a:tableStyleId>
              </a:tblPr>
              <a:tblGrid>
                <a:gridCol w="603999"/>
                <a:gridCol w="646472"/>
                <a:gridCol w="449076"/>
                <a:gridCol w="552709"/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0532" marR="60532" marT="29614" marB="2961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37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0532" marR="60532" marT="29614" marB="2961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376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0532" marR="60532" marT="29614" marB="2961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376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0532" marR="60532" marT="29614" marB="2961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376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0532" marR="60532" marT="29614" marB="2961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376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0532" marR="60532" marT="29614" marB="2961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88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0532" marR="60532" marT="29614" marB="2961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0532" marR="60532" marT="29614" marB="296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Rounded Rectangle 2099"/>
          <p:cNvSpPr/>
          <p:nvPr/>
        </p:nvSpPr>
        <p:spPr>
          <a:xfrm>
            <a:off x="6335558" y="1435398"/>
            <a:ext cx="2774353" cy="4731954"/>
          </a:xfrm>
          <a:prstGeom prst="roundRect">
            <a:avLst>
              <a:gd name="adj" fmla="val 6236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square" lIns="65309" tIns="32654" rIns="65309" bIns="32654" anchor="ctr">
            <a:noAutofit/>
          </a:bodyPr>
          <a:lstStyle/>
          <a:p>
            <a:pPr algn="ctr">
              <a:spcAft>
                <a:spcPts val="855"/>
              </a:spcAft>
            </a:pPr>
            <a:r>
              <a:rPr lang="ru-RU" b="1" dirty="0" smtClean="0">
                <a:solidFill>
                  <a:schemeClr val="tx2"/>
                </a:solidFill>
                <a:latin typeface="Calibri Light" panose="020F0302020204030204"/>
                <a:ea typeface="Helvetica Neue" charset="0"/>
                <a:cs typeface="Helvetica Neue" charset="0"/>
              </a:rPr>
              <a:t>Конкурентные преимущества продукта </a:t>
            </a:r>
          </a:p>
          <a:p>
            <a:pPr marL="129540" indent="-129540">
              <a:spcAft>
                <a:spcPts val="43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/>
                <a:ea typeface="Helvetica Neue" charset="0"/>
                <a:cs typeface="Helvetica Neue" charset="0"/>
              </a:rPr>
              <a:t>Отсутствие аналогов на Российском рынке</a:t>
            </a:r>
          </a:p>
          <a:p>
            <a:pPr marL="129540" indent="-129540">
              <a:spcAft>
                <a:spcPts val="43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/>
                <a:ea typeface="Helvetica Neue" charset="0"/>
                <a:cs typeface="Helvetica Neue" charset="0"/>
              </a:rPr>
              <a:t>Гибкость и адаптивность данной системы</a:t>
            </a:r>
          </a:p>
          <a:p>
            <a:pPr marL="129540" indent="-129540">
              <a:spcAft>
                <a:spcPts val="43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/>
                <a:ea typeface="Helvetica Neue" charset="0"/>
                <a:cs typeface="Helvetica Neue" charset="0"/>
              </a:rPr>
              <a:t>Устойчивость и безопасность</a:t>
            </a:r>
          </a:p>
          <a:p>
            <a:pPr marL="129540" indent="-129540">
              <a:spcAft>
                <a:spcPts val="43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/>
                <a:ea typeface="Helvetica Neue" charset="0"/>
                <a:cs typeface="Helvetica Neue" charset="0"/>
              </a:rPr>
              <a:t>Инновационные возможности</a:t>
            </a:r>
          </a:p>
          <a:p>
            <a:pPr marL="129540" indent="-129540">
              <a:spcAft>
                <a:spcPts val="430"/>
              </a:spcAft>
              <a:buFont typeface="Arial" panose="020B0604020202020204" pitchFamily="34" charset="0"/>
              <a:buChar char="•"/>
            </a:pPr>
            <a:endParaRPr lang="ru-RU" sz="855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  <a:ea typeface="Helvetica Neue" charset="0"/>
              <a:cs typeface="Helvetica Neue" charset="0"/>
            </a:endParaRPr>
          </a:p>
        </p:txBody>
      </p:sp>
      <p:pic>
        <p:nvPicPr>
          <p:cNvPr id="6146" name="Picture 2" descr="https://www.scirp.org/html/7-9701702/d8b74e3a-c6a2-4867-a2a6-aea7e14c724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4585" y="1752616"/>
            <a:ext cx="5113277" cy="39148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2520" y="207927"/>
            <a:ext cx="1274644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85" b="1" dirty="0" smtClean="0"/>
              <a:t>Бизнес-модель</a:t>
            </a:r>
            <a:endParaRPr lang="ru-RU" sz="1285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81000" y="754417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1820" y="-17097"/>
            <a:ext cx="7163821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Проектирование системы когнитивного радио на основе гибридного подхода</a:t>
            </a:r>
          </a:p>
          <a:p>
            <a:endParaRPr lang="ru-RU" sz="157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20552" y="903341"/>
            <a:ext cx="8676736" cy="5378343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285" b="1" dirty="0">
                <a:solidFill>
                  <a:schemeClr val="accent1">
                    <a:lumMod val="50000"/>
                  </a:schemeClr>
                </a:solidFill>
              </a:rPr>
              <a:t> 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Бизнес-модель Остервальдера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ru-RU" sz="1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1285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ru-RU" sz="1285" b="1" dirty="0">
                <a:solidFill>
                  <a:schemeClr val="accent1">
                    <a:lumMod val="50000"/>
                  </a:schemeClr>
                </a:solidFill>
              </a:rPr>
            </a:br>
            <a:endParaRPr lang="ru-RU" sz="1285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845242" y="1348965"/>
          <a:ext cx="8208225" cy="350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645"/>
                <a:gridCol w="1641645"/>
                <a:gridCol w="1641645"/>
                <a:gridCol w="1641645"/>
                <a:gridCol w="1641645"/>
              </a:tblGrid>
              <a:tr h="923630"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Ключевые партнеры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Виды деятельности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Ценностные предложения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Взаимоотношения с клиентами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Потребительские сегменты</a:t>
                      </a:r>
                      <a:endParaRPr lang="ru-RU" dirty="0"/>
                    </a:p>
                  </a:txBody>
                  <a:tcPr/>
                </a:tc>
              </a:tr>
              <a:tr h="25764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/>
                        <a:t>Поставщики оборудования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/>
                        <a:t>Операторы сотовой связи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Разработка</a:t>
                      </a:r>
                      <a:r>
                        <a:rPr lang="ru-RU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системы</a:t>
                      </a:r>
                      <a:r>
                        <a:rPr lang="ru-RU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устройств</a:t>
                      </a:r>
                      <a:r>
                        <a:rPr lang="ru-RU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установка</a:t>
                      </a:r>
                      <a:r>
                        <a:rPr lang="ru-RU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ее на предприятия    </a:t>
                      </a:r>
                    </a:p>
                    <a:p>
                      <a:r>
                        <a:rPr lang="ru-RU" sz="17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Ключевой ресурс- </a:t>
                      </a:r>
                      <a:r>
                        <a:rPr lang="ru-RU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команда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Уникальный отечественный продукт, не имеющий аналогов на Российском рынке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Индивидуальная</a:t>
                      </a:r>
                      <a:r>
                        <a:rPr lang="ru-RU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работа с клиентом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Интеграция в продукты и решения других компаний.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40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ru-RU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О</a:t>
                      </a:r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ператоры сотовой связи. 2.</a:t>
                      </a:r>
                      <a:r>
                        <a:rPr lang="ru-RU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С</a:t>
                      </a:r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иловые и государственные структуры.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34289"/>
              </p:ext>
            </p:extLst>
          </p:nvPr>
        </p:nvGraphicFramePr>
        <p:xfrm>
          <a:off x="1189270" y="4934138"/>
          <a:ext cx="760164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821"/>
                <a:gridCol w="3800821"/>
              </a:tblGrid>
              <a:tr h="340076">
                <a:tc>
                  <a:txBody>
                    <a:bodyPr/>
                    <a:lstStyle/>
                    <a:p>
                      <a:r>
                        <a:rPr lang="ru-RU" dirty="0" smtClean="0"/>
                        <a:t>Структура</a:t>
                      </a:r>
                      <a:r>
                        <a:rPr lang="ru-RU" baseline="0" dirty="0" smtClean="0"/>
                        <a:t> издержек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Потоки</a:t>
                      </a:r>
                      <a:r>
                        <a:rPr lang="ru-RU" baseline="0" dirty="0" smtClean="0"/>
                        <a:t> поступления доходов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Затраты на маркетинг, обслуживание клиентов, оплату персонала, аренду офиса,</a:t>
                      </a:r>
                      <a:r>
                        <a:rPr lang="ru-RU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закупка материалов.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Инвестиции, кредиты, продажа акций или привлечение партнеров, привлечение бизнес-ангелов.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НТИ">
      <a:dk1>
        <a:srgbClr val="0C0C0C"/>
      </a:dk1>
      <a:lt1>
        <a:sysClr val="window" lastClr="FFFFFF"/>
      </a:lt1>
      <a:dk2>
        <a:srgbClr val="0C0C0C"/>
      </a:dk2>
      <a:lt2>
        <a:srgbClr val="FFFFFF"/>
      </a:lt2>
      <a:accent1>
        <a:srgbClr val="8E708F"/>
      </a:accent1>
      <a:accent2>
        <a:srgbClr val="71A2C3"/>
      </a:accent2>
      <a:accent3>
        <a:srgbClr val="C8B1AC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Тема Office">
  <a:themeElements>
    <a:clrScheme name="НТИ">
      <a:dk1>
        <a:srgbClr val="0C0C0C"/>
      </a:dk1>
      <a:lt1>
        <a:sysClr val="window" lastClr="FFFFFF"/>
      </a:lt1>
      <a:dk2>
        <a:srgbClr val="0C0C0C"/>
      </a:dk2>
      <a:lt2>
        <a:srgbClr val="FFFFFF"/>
      </a:lt2>
      <a:accent1>
        <a:srgbClr val="8E708F"/>
      </a:accent1>
      <a:accent2>
        <a:srgbClr val="71A2C3"/>
      </a:accent2>
      <a:accent3>
        <a:srgbClr val="C8B1AC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060778A680BE145B3E171F8BCE5FCC2" ma:contentTypeVersion="10" ma:contentTypeDescription="Создание документа." ma:contentTypeScope="" ma:versionID="48cf80f593d2d0fa224fb36be141b76a">
  <xsd:schema xmlns:xsd="http://www.w3.org/2001/XMLSchema" xmlns:xs="http://www.w3.org/2001/XMLSchema" xmlns:p="http://schemas.microsoft.com/office/2006/metadata/properties" xmlns:ns2="69cc3dea-af89-41ea-b8da-7ab11462d30a" xmlns:ns3="d8b453d6-be7a-4931-bedf-235701e60354" targetNamespace="http://schemas.microsoft.com/office/2006/metadata/properties" ma:root="true" ma:fieldsID="5a12abfc72ef197ef8bcff461a1448d9" ns2:_="" ns3:_="">
    <xsd:import namespace="69cc3dea-af89-41ea-b8da-7ab11462d30a"/>
    <xsd:import namespace="d8b453d6-be7a-4931-bedf-235701e6035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cc3dea-af89-41ea-b8da-7ab11462d30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b453d6-be7a-4931-bedf-235701e603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80CA30-6DA9-45CC-B03D-6C7DFE6270DC}">
  <ds:schemaRefs/>
</ds:datastoreItem>
</file>

<file path=customXml/itemProps2.xml><?xml version="1.0" encoding="utf-8"?>
<ds:datastoreItem xmlns:ds="http://schemas.openxmlformats.org/officeDocument/2006/customXml" ds:itemID="{AB0319F3-832D-4CD2-8CE3-1288F9B2FAB5}">
  <ds:schemaRefs/>
</ds:datastoreItem>
</file>

<file path=customXml/itemProps3.xml><?xml version="1.0" encoding="utf-8"?>
<ds:datastoreItem xmlns:ds="http://schemas.openxmlformats.org/officeDocument/2006/customXml" ds:itemID="{515F2574-6B2D-4151-B4E6-5F2B862C21E6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d8b453d6-be7a-4931-bedf-235701e60354"/>
    <ds:schemaRef ds:uri="69cc3dea-af89-41ea-b8da-7ab11462d30a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1531</TotalTime>
  <Words>752</Words>
  <Application>Microsoft Office PowerPoint</Application>
  <PresentationFormat>Лист A4 (210x297 мм)</PresentationFormat>
  <Paragraphs>202</Paragraphs>
  <Slides>12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1_Тема Office</vt:lpstr>
      <vt:lpstr>2_Тема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Буассонад Георгий Владимирович</dc:creator>
  <cp:lastModifiedBy>Иван</cp:lastModifiedBy>
  <cp:revision>389</cp:revision>
  <cp:lastPrinted>2017-09-07T15:28:00Z</cp:lastPrinted>
  <dcterms:created xsi:type="dcterms:W3CDTF">2016-03-23T11:46:00Z</dcterms:created>
  <dcterms:modified xsi:type="dcterms:W3CDTF">2023-11-21T11:10:32Z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0x0101004060778A680BE145B3E171F8BCE5FCC2</vt:lpwstr>
  </property>
  <property fmtid="{D5CDD505-2E9C-101B-9397-08002B2CF9AE}" pid="3" name="ICV">
    <vt:lpwstr>8E9E564F9F9D4507B22EFEF1E8C465CB_12</vt:lpwstr>
  </property>
  <property fmtid="{D5CDD505-2E9C-101B-9397-08002B2CF9AE}" pid="4" name="KSOProductBuildVer">
    <vt:lpwstr>1033-12.2.0.13266</vt:lpwstr>
  </property>
</Properties>
</file>