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9144000" cy="5143500" type="screen16x9"/>
  <p:notesSz cx="6858000" cy="9144000"/>
  <p:embeddedFontLst>
    <p:embeddedFont>
      <p:font typeface="Montserrat" panose="020B0604020202020204" charset="-52"/>
      <p:regular r:id="rId10"/>
      <p:bold r:id="rId11"/>
      <p:italic r:id="rId12"/>
      <p:boldItalic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  <p:embeddedFont>
      <p:font typeface="Tahoma" panose="020B0604030504040204" pitchFamily="34" charset="0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kmyWHZ/TpowDJktEHfZ/dZgN7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37235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7249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68683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5878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3174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3578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2574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842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bd240897/MAI_hack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t.me/Plumbum33" TargetMode="External"/><Relationship Id="rId13" Type="http://schemas.openxmlformats.org/officeDocument/2006/relationships/image" Target="../media/image8.png"/><Relationship Id="rId3" Type="http://schemas.openxmlformats.org/officeDocument/2006/relationships/image" Target="../media/image6.jpg"/><Relationship Id="rId7" Type="http://schemas.openxmlformats.org/officeDocument/2006/relationships/hyperlink" Target="mailto:zhukovd81@gmail.com" TargetMode="External"/><Relationship Id="rId12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.me/Spaceship24" TargetMode="External"/><Relationship Id="rId11" Type="http://schemas.openxmlformats.org/officeDocument/2006/relationships/hyperlink" Target="https://t.me/viranum" TargetMode="External"/><Relationship Id="rId5" Type="http://schemas.openxmlformats.org/officeDocument/2006/relationships/hyperlink" Target="https://t.me/DmitriiBorisov" TargetMode="External"/><Relationship Id="rId15" Type="http://schemas.openxmlformats.org/officeDocument/2006/relationships/hyperlink" Target="mailto:borisov.dmitrii@phystech.edu" TargetMode="External"/><Relationship Id="rId10" Type="http://schemas.openxmlformats.org/officeDocument/2006/relationships/hyperlink" Target="https://t.me/" TargetMode="External"/><Relationship Id="rId4" Type="http://schemas.openxmlformats.org/officeDocument/2006/relationships/hyperlink" Target="mailto:glebkolonin@yandex.ru" TargetMode="External"/><Relationship Id="rId9" Type="http://schemas.openxmlformats.org/officeDocument/2006/relationships/hyperlink" Target="mailto:satura@ngs.ru" TargetMode="External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025" y="2207985"/>
            <a:ext cx="1671586" cy="72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2043" y="1267645"/>
            <a:ext cx="6858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2043" y="319205"/>
            <a:ext cx="508379" cy="65921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 txBox="1">
            <a:spLocks noGrp="1"/>
          </p:cNvSpPr>
          <p:nvPr>
            <p:ph type="title" idx="4294967295"/>
          </p:nvPr>
        </p:nvSpPr>
        <p:spPr>
          <a:xfrm>
            <a:off x="4292300" y="1267644"/>
            <a:ext cx="4128493" cy="57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25" tIns="32725" rIns="32725" bIns="327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b="1" dirty="0">
                <a:solidFill>
                  <a:srgbClr val="00B0F0"/>
                </a:solidFill>
                <a:latin typeface="Montserrat"/>
                <a:ea typeface="Montserrat"/>
                <a:cs typeface="Montserrat"/>
                <a:sym typeface="Montserrat"/>
              </a:rPr>
              <a:t>AviaNet</a:t>
            </a:r>
            <a:endParaRPr b="1" dirty="0">
              <a:solidFill>
                <a:srgbClr val="00B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4572002" y="726425"/>
            <a:ext cx="3526200" cy="3975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S7</a:t>
            </a:r>
            <a:endParaRPr sz="2200" b="0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Рисунок 18">
            <a:extLst>
              <a:ext uri="{FF2B5EF4-FFF2-40B4-BE49-F238E27FC236}">
                <a16:creationId xmlns:a16="http://schemas.microsoft.com/office/drawing/2014/main" xmlns="" id="{64E7FC45-C868-42B0-A9ED-A78DDC0C64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352975" y="1838325"/>
            <a:ext cx="2007141" cy="2354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301699" y="135566"/>
            <a:ext cx="653903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33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1953491" y="235575"/>
            <a:ext cx="6685784" cy="67051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-RU" sz="30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Задача</a:t>
            </a:r>
            <a:endParaRPr sz="3000" b="1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301699" y="1283276"/>
            <a:ext cx="8218846" cy="271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1400"/>
            </a:pPr>
            <a:r>
              <a:rPr lang="ru-RU" sz="2800" dirty="0">
                <a:latin typeface="+mn-lt"/>
              </a:rPr>
              <a:t>Построить модели машинного обучения, способные рассчитывать показатели «здоровья» и производительности авиационных двигателей (АД) и воздушных судов (ВС) на основе обучающей выборки.</a:t>
            </a:r>
            <a:endParaRPr sz="2800" b="0" i="0" u="none" strike="noStrike" cap="none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33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1587731" y="235575"/>
            <a:ext cx="7051544" cy="61232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" sz="3000" b="1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Решение</a:t>
            </a:r>
            <a:endParaRPr sz="3000" b="1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301699" y="1327357"/>
            <a:ext cx="8337575" cy="2709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SzPts val="1400"/>
              <a:buFontTx/>
              <a:buChar char="-"/>
            </a:pPr>
            <a:r>
              <a:rPr lang="ru-RU" sz="1800" dirty="0">
                <a:latin typeface="+mj-lt"/>
                <a:ea typeface="Montserrat"/>
                <a:cs typeface="Montserrat"/>
                <a:sym typeface="Montserrat"/>
              </a:rPr>
              <a:t>Для предсказания каждой из </a:t>
            </a:r>
            <a:r>
              <a:rPr lang="ru-RU" sz="1800" dirty="0" err="1">
                <a:latin typeface="+mj-lt"/>
                <a:ea typeface="Montserrat"/>
                <a:cs typeface="Montserrat"/>
                <a:sym typeface="Montserrat"/>
              </a:rPr>
              <a:t>таргет</a:t>
            </a:r>
            <a:r>
              <a:rPr lang="ru-RU" sz="1800" dirty="0">
                <a:latin typeface="+mj-lt"/>
                <a:ea typeface="Montserrat"/>
                <a:cs typeface="Montserrat"/>
                <a:sym typeface="Montserrat"/>
              </a:rPr>
              <a:t>-переменных использовалось обучение семейства моделей, в том числе различных регрессоров из пакета sklearn, а также нейросетей. </a:t>
            </a:r>
          </a:p>
          <a:p>
            <a:pPr marL="285750" lvl="0" indent="-285750">
              <a:buSzPts val="1400"/>
              <a:buFontTx/>
              <a:buChar char="-"/>
            </a:pPr>
            <a:endParaRPr lang="ru-RU" sz="1800" dirty="0">
              <a:latin typeface="+mj-lt"/>
              <a:ea typeface="Montserrat"/>
              <a:cs typeface="Montserrat"/>
              <a:sym typeface="Montserrat"/>
            </a:endParaRPr>
          </a:p>
          <a:p>
            <a:pPr marL="285750" lvl="0" indent="-285750">
              <a:buSzPts val="1400"/>
              <a:buFontTx/>
              <a:buChar char="-"/>
            </a:pPr>
            <a:r>
              <a:rPr lang="ru-RU" sz="1800" dirty="0">
                <a:latin typeface="+mj-lt"/>
                <a:ea typeface="Montserrat"/>
                <a:cs typeface="Montserrat"/>
                <a:sym typeface="Montserrat"/>
              </a:rPr>
              <a:t>Для отбора лучшей модели использовалась метрика </a:t>
            </a:r>
            <a:r>
              <a:rPr lang="ru-RU" sz="1800" dirty="0" err="1">
                <a:latin typeface="+mj-lt"/>
                <a:ea typeface="Montserrat"/>
                <a:cs typeface="Montserrat"/>
                <a:sym typeface="Montserrat"/>
              </a:rPr>
              <a:t>mean_squared_error</a:t>
            </a:r>
            <a:r>
              <a:rPr lang="ru-RU" sz="1800" dirty="0">
                <a:latin typeface="+mj-lt"/>
                <a:ea typeface="Montserrat"/>
                <a:cs typeface="Montserrat"/>
                <a:sym typeface="Montserrat"/>
              </a:rPr>
              <a:t> при расчете на тестовой выборке. </a:t>
            </a:r>
          </a:p>
          <a:p>
            <a:pPr marL="285750" lvl="0" indent="-285750">
              <a:buSzPts val="1400"/>
              <a:buFontTx/>
              <a:buChar char="-"/>
            </a:pPr>
            <a:endParaRPr lang="ru-RU" sz="1800" dirty="0">
              <a:latin typeface="+mj-lt"/>
              <a:ea typeface="Montserrat"/>
              <a:cs typeface="Montserrat"/>
              <a:sym typeface="Montserrat"/>
            </a:endParaRPr>
          </a:p>
          <a:p>
            <a:pPr marL="285750" lvl="0" indent="-285750">
              <a:buSzPts val="1400"/>
              <a:buFontTx/>
              <a:buChar char="-"/>
            </a:pPr>
            <a:r>
              <a:rPr lang="ru-RU" sz="1800" dirty="0">
                <a:latin typeface="+mj-lt"/>
                <a:ea typeface="Montserrat"/>
                <a:cs typeface="Montserrat"/>
                <a:sym typeface="Montserrat"/>
              </a:rPr>
              <a:t>При подготовке </a:t>
            </a:r>
            <a:r>
              <a:rPr lang="ru-RU" sz="1800" dirty="0" err="1">
                <a:latin typeface="+mj-lt"/>
                <a:ea typeface="Montserrat"/>
                <a:cs typeface="Montserrat"/>
                <a:sym typeface="Montserrat"/>
              </a:rPr>
              <a:t>датасета</a:t>
            </a:r>
            <a:r>
              <a:rPr lang="ru-RU" sz="1800" dirty="0">
                <a:latin typeface="+mj-lt"/>
                <a:ea typeface="Montserrat"/>
                <a:cs typeface="Montserrat"/>
                <a:sym typeface="Montserrat"/>
              </a:rPr>
              <a:t> применили конструирование признаков, кодирование категориальных признаков, и также работали с пропусками.</a:t>
            </a:r>
            <a:endParaRPr sz="1800" b="0" i="0" u="none" strike="noStrike" cap="none" dirty="0">
              <a:solidFill>
                <a:srgbClr val="000000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33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85250" y="207708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" sz="3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План развития</a:t>
            </a:r>
            <a:endParaRPr sz="3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1025970" y="1594244"/>
            <a:ext cx="7669151" cy="1955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ru" sz="2000" b="0" i="0" u="none" strike="noStrike" cap="none" dirty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Задача и ее решение - это составная часть системы безопасности полетов в отечественной авиаотрасли.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ru" sz="2000" b="0" i="0" u="none" strike="noStrike" cap="none" dirty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Возможность применения алгоритма для других узлов и агрегатов воздушного судна.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ru" sz="2000" dirty="0" smtClean="0">
                <a:latin typeface="+mn-lt"/>
                <a:ea typeface="Montserrat"/>
                <a:cs typeface="Montserrat"/>
                <a:sym typeface="Montserrat"/>
              </a:rPr>
              <a:t>Предобра</a:t>
            </a:r>
            <a:r>
              <a:rPr lang="ru-RU" sz="2000" dirty="0" err="1" smtClean="0">
                <a:latin typeface="+mn-lt"/>
                <a:ea typeface="Montserrat"/>
                <a:cs typeface="Montserrat"/>
                <a:sym typeface="Montserrat"/>
              </a:rPr>
              <a:t>бо</a:t>
            </a:r>
            <a:r>
              <a:rPr lang="ru" sz="2000" dirty="0" smtClean="0">
                <a:latin typeface="+mn-lt"/>
                <a:ea typeface="Montserrat"/>
                <a:cs typeface="Montserrat"/>
                <a:sym typeface="Montserrat"/>
              </a:rPr>
              <a:t>тали </a:t>
            </a:r>
            <a:r>
              <a:rPr lang="ru" sz="2000" dirty="0">
                <a:latin typeface="+mn-lt"/>
                <a:ea typeface="Montserrat"/>
                <a:cs typeface="Montserrat"/>
                <a:sym typeface="Montserrat"/>
              </a:rPr>
              <a:t>датасет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ru" sz="2000" dirty="0">
                <a:latin typeface="+mn-lt"/>
                <a:ea typeface="Montserrat"/>
                <a:cs typeface="Montserrat"/>
                <a:sym typeface="Montserrat"/>
              </a:rPr>
              <a:t>Проверка всех моделей и выбор наилучшей.</a:t>
            </a:r>
            <a:endParaRPr sz="2000" b="0" i="0" u="none" strike="noStrike" cap="none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33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8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" sz="3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Стек технологий</a:t>
            </a:r>
            <a:endParaRPr sz="3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8"/>
          <p:cNvSpPr txBox="1"/>
          <p:nvPr/>
        </p:nvSpPr>
        <p:spPr>
          <a:xfrm>
            <a:off x="381000" y="852375"/>
            <a:ext cx="8486775" cy="405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000" b="1" dirty="0">
                <a:latin typeface="+mn-lt"/>
                <a:ea typeface="Montserrat"/>
                <a:cs typeface="Montserrat"/>
                <a:sym typeface="Montserrat"/>
              </a:rPr>
              <a:t>- Семейство моделей из которых выбирается лучшая</a:t>
            </a:r>
            <a:endParaRPr lang="en-US" sz="2000" b="1" i="0" u="none" strike="noStrike" cap="none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CatBoostRegressor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,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Pytorch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Простые рег</a:t>
            </a:r>
            <a:r>
              <a:rPr lang="ru-RU" sz="2000" dirty="0">
                <a:latin typeface="+mn-lt"/>
                <a:ea typeface="Montserrat"/>
                <a:cs typeface="Montserrat"/>
                <a:sym typeface="Montserrat"/>
              </a:rPr>
              <a:t>рессоры такие как </a:t>
            </a:r>
            <a:r>
              <a:rPr lang="en-US" sz="2000" dirty="0" err="1">
                <a:latin typeface="+mn-lt"/>
                <a:ea typeface="Montserrat"/>
                <a:cs typeface="Montserrat"/>
                <a:sym typeface="Montserrat"/>
              </a:rPr>
              <a:t>knn</a:t>
            </a:r>
            <a:r>
              <a:rPr lang="en-US" sz="2000" dirty="0">
                <a:latin typeface="+mn-lt"/>
                <a:ea typeface="Montserrat"/>
                <a:cs typeface="Montserrat"/>
                <a:sym typeface="Montserrat"/>
              </a:rPr>
              <a:t>, </a:t>
            </a:r>
            <a:r>
              <a:rPr lang="en-US" sz="2000" dirty="0" smtClean="0">
                <a:latin typeface="+mn-lt"/>
                <a:ea typeface="Montserrat"/>
                <a:cs typeface="Montserrat"/>
                <a:sym typeface="Montserrat"/>
              </a:rPr>
              <a:t>las</a:t>
            </a:r>
            <a:r>
              <a:rPr lang="en-US" sz="2000" dirty="0">
                <a:latin typeface="+mn-lt"/>
                <a:ea typeface="Montserrat"/>
                <a:cs typeface="Montserrat"/>
                <a:sym typeface="Montserrat"/>
              </a:rPr>
              <a:t>s</a:t>
            </a:r>
            <a:r>
              <a:rPr lang="en-US" sz="2000" dirty="0" smtClean="0">
                <a:latin typeface="+mn-lt"/>
                <a:ea typeface="Montserrat"/>
                <a:cs typeface="Montserrat"/>
                <a:sym typeface="Montserrat"/>
              </a:rPr>
              <a:t>o</a:t>
            </a:r>
            <a:r>
              <a:rPr lang="en-US" sz="2000" dirty="0">
                <a:latin typeface="+mn-lt"/>
                <a:ea typeface="Montserrat"/>
                <a:cs typeface="Montserrat"/>
                <a:sym typeface="Montserrat"/>
              </a:rPr>
              <a:t>, ridge </a:t>
            </a:r>
            <a:r>
              <a:rPr lang="ru-RU" sz="2000" dirty="0">
                <a:latin typeface="+mn-lt"/>
                <a:ea typeface="Montserrat"/>
                <a:cs typeface="Montserrat"/>
                <a:sym typeface="Montserrat"/>
              </a:rPr>
              <a:t>и другие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2000" b="0" i="0" u="none" strike="noStrike" cap="none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000" b="1" dirty="0">
                <a:latin typeface="+mn-lt"/>
                <a:ea typeface="Montserrat"/>
                <a:cs typeface="Montserrat"/>
                <a:sym typeface="Montserrat"/>
              </a:rPr>
              <a:t>- Инструменты:</a:t>
            </a:r>
            <a:endParaRPr lang="en-US" sz="2000" b="1" dirty="0">
              <a:latin typeface="+mn-l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dirty="0">
                <a:latin typeface="+mn-lt"/>
                <a:ea typeface="Montserrat"/>
                <a:cs typeface="Montserrat"/>
                <a:sym typeface="Montserrat"/>
              </a:rPr>
              <a:t>Jupyter Notebook, Yandex Data Sphere, Google Colab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sz="2000" b="0" i="0" u="none" strike="noStrike" cap="none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2000" b="0" i="0" u="none" strike="noStrike" cap="none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7DEBE79-9E0F-4A15-B6BE-32B863308B0E}"/>
              </a:ext>
            </a:extLst>
          </p:cNvPr>
          <p:cNvSpPr txBox="1"/>
          <p:nvPr/>
        </p:nvSpPr>
        <p:spPr>
          <a:xfrm>
            <a:off x="381000" y="3000466"/>
            <a:ext cx="82582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Преимущество выбранного стека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sz="2000" dirty="0">
              <a:latin typeface="+mj-l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CatBoost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 + </a:t>
            </a:r>
            <a:r>
              <a:rPr lang="ru-RU" sz="2000" dirty="0">
                <a:latin typeface="+mj-lt"/>
                <a:ea typeface="Montserrat"/>
                <a:cs typeface="Montserrat"/>
                <a:sym typeface="Montserrat"/>
              </a:rPr>
              <a:t>нейронки = дают наилучший результат.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000" dirty="0">
                <a:latin typeface="+mj-lt"/>
                <a:ea typeface="Montserrat"/>
                <a:cs typeface="Montserrat"/>
                <a:sym typeface="Montserrat"/>
              </a:rPr>
              <a:t>Остальные регрессоры служат для подтверждения этого.</a:t>
            </a:r>
            <a:endParaRPr lang="ru-RU" sz="2000" b="0" i="0" u="none" strike="noStrike" cap="none" dirty="0">
              <a:solidFill>
                <a:srgbClr val="000000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065775" y="1581665"/>
            <a:ext cx="6438900" cy="2989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Google Shape;133;p10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33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0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" sz="3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Демонстрация решения</a:t>
            </a:r>
            <a:endParaRPr sz="3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848247" y="2313674"/>
            <a:ext cx="440839" cy="1122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333706" y="2612932"/>
            <a:ext cx="514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2416250" y="3327826"/>
            <a:ext cx="431997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Левая фигурная скобка 10"/>
          <p:cNvSpPr/>
          <p:nvPr/>
        </p:nvSpPr>
        <p:spPr>
          <a:xfrm>
            <a:off x="2102785" y="2313674"/>
            <a:ext cx="182923" cy="10806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86756" y="2434209"/>
            <a:ext cx="1030778" cy="12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289086" y="2754248"/>
            <a:ext cx="964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4253627" y="2313674"/>
            <a:ext cx="1038826" cy="1512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Model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Model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…….</a:t>
            </a:r>
          </a:p>
          <a:p>
            <a:r>
              <a:rPr lang="en-US" dirty="0" smtClean="0"/>
              <a:t>Model</a:t>
            </a:r>
            <a:r>
              <a:rPr lang="en-US" baseline="-25000" dirty="0" smtClean="0"/>
              <a:t>30</a:t>
            </a:r>
            <a:endParaRPr lang="ru-RU" baseline="-25000" dirty="0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3289086" y="3435892"/>
            <a:ext cx="964541" cy="34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45681" y="2196782"/>
            <a:ext cx="414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x</a:t>
            </a:r>
            <a:r>
              <a:rPr lang="en-US" sz="1000" baseline="-25000" dirty="0" smtClean="0"/>
              <a:t>1</a:t>
            </a:r>
            <a:endParaRPr lang="ru-RU" sz="100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563075" y="2473678"/>
            <a:ext cx="364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x</a:t>
            </a:r>
            <a:r>
              <a:rPr lang="en-US" sz="1000" baseline="-25000" dirty="0" smtClean="0"/>
              <a:t>2</a:t>
            </a:r>
            <a:endParaRPr lang="ru-RU" sz="1000" baseline="-25000" dirty="0"/>
          </a:p>
        </p:txBody>
      </p:sp>
      <p:cxnSp>
        <p:nvCxnSpPr>
          <p:cNvPr id="128" name="Прямая соединительная линия 127"/>
          <p:cNvCxnSpPr/>
          <p:nvPr/>
        </p:nvCxnSpPr>
        <p:spPr>
          <a:xfrm>
            <a:off x="5292453" y="2438365"/>
            <a:ext cx="7398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/>
          <p:cNvCxnSpPr/>
          <p:nvPr/>
        </p:nvCxnSpPr>
        <p:spPr>
          <a:xfrm>
            <a:off x="5292453" y="2770874"/>
            <a:ext cx="764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единительная линия 136"/>
          <p:cNvCxnSpPr>
            <a:stCxn id="21" idx="3"/>
          </p:cNvCxnSpPr>
          <p:nvPr/>
        </p:nvCxnSpPr>
        <p:spPr>
          <a:xfrm>
            <a:off x="5292453" y="3070132"/>
            <a:ext cx="806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единительная линия 138"/>
          <p:cNvCxnSpPr/>
          <p:nvPr/>
        </p:nvCxnSpPr>
        <p:spPr>
          <a:xfrm>
            <a:off x="5292453" y="3718525"/>
            <a:ext cx="906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Правая фигурная скобка 139"/>
          <p:cNvSpPr/>
          <p:nvPr/>
        </p:nvSpPr>
        <p:spPr>
          <a:xfrm>
            <a:off x="5942447" y="2438418"/>
            <a:ext cx="419988" cy="16927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Прямоугольник 140"/>
          <p:cNvSpPr/>
          <p:nvPr/>
        </p:nvSpPr>
        <p:spPr>
          <a:xfrm>
            <a:off x="6457408" y="3086757"/>
            <a:ext cx="81527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выходы</a:t>
            </a:r>
            <a:endParaRPr lang="ru-RU" sz="1000" dirty="0"/>
          </a:p>
        </p:txBody>
      </p:sp>
      <p:sp>
        <p:nvSpPr>
          <p:cNvPr id="142" name="TextBox 141"/>
          <p:cNvSpPr txBox="1"/>
          <p:nvPr/>
        </p:nvSpPr>
        <p:spPr>
          <a:xfrm>
            <a:off x="3653380" y="3307496"/>
            <a:ext cx="426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x</a:t>
            </a:r>
            <a:r>
              <a:rPr lang="en-US" sz="1000" baseline="-25000" dirty="0" smtClean="0"/>
              <a:t>80</a:t>
            </a:r>
            <a:endParaRPr lang="ru-RU" sz="1000" baseline="-25000" dirty="0"/>
          </a:p>
        </p:txBody>
      </p:sp>
      <p:cxnSp>
        <p:nvCxnSpPr>
          <p:cNvPr id="144" name="Прямая соединительная линия 143"/>
          <p:cNvCxnSpPr/>
          <p:nvPr/>
        </p:nvCxnSpPr>
        <p:spPr>
          <a:xfrm>
            <a:off x="3289086" y="3269637"/>
            <a:ext cx="964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3653380" y="2997894"/>
            <a:ext cx="405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x</a:t>
            </a:r>
            <a:r>
              <a:rPr lang="en-US" sz="1000" baseline="-25000" dirty="0" smtClean="0"/>
              <a:t>79</a:t>
            </a:r>
            <a:endParaRPr lang="ru-RU" sz="1000" baseline="-25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488365" y="2156065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endParaRPr lang="ru-RU" baseline="-25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5507855" y="248230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2</a:t>
            </a:r>
            <a:endParaRPr lang="ru-RU" baseline="-25000" dirty="0"/>
          </a:p>
        </p:txBody>
      </p:sp>
      <p:sp>
        <p:nvSpPr>
          <p:cNvPr id="148" name="TextBox 147"/>
          <p:cNvSpPr txBox="1"/>
          <p:nvPr/>
        </p:nvSpPr>
        <p:spPr>
          <a:xfrm>
            <a:off x="5487269" y="3430606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30</a:t>
            </a:r>
            <a:endParaRPr lang="ru-RU" baseline="-25000" dirty="0"/>
          </a:p>
        </p:txBody>
      </p:sp>
      <p:sp>
        <p:nvSpPr>
          <p:cNvPr id="149" name="Прямоугольник 148"/>
          <p:cNvSpPr/>
          <p:nvPr/>
        </p:nvSpPr>
        <p:spPr>
          <a:xfrm>
            <a:off x="2416250" y="3718526"/>
            <a:ext cx="1031042" cy="307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Обработка данных</a:t>
            </a:r>
            <a:endParaRPr lang="ru-RU" sz="1000" dirty="0"/>
          </a:p>
        </p:txBody>
      </p:sp>
      <p:cxnSp>
        <p:nvCxnSpPr>
          <p:cNvPr id="151" name="Прямая со стрелкой 150"/>
          <p:cNvCxnSpPr>
            <a:endCxn id="2" idx="2"/>
          </p:cNvCxnSpPr>
          <p:nvPr/>
        </p:nvCxnSpPr>
        <p:spPr>
          <a:xfrm flipV="1">
            <a:off x="3068666" y="3435892"/>
            <a:ext cx="1" cy="340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4253627" y="3997001"/>
            <a:ext cx="1031042" cy="482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Набор моделей для предсказаний</a:t>
            </a:r>
            <a:endParaRPr lang="ru-RU" sz="1000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 flipV="1">
            <a:off x="4713317" y="3826590"/>
            <a:ext cx="0" cy="17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2333705" y="2431671"/>
            <a:ext cx="514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83963" y="2196782"/>
            <a:ext cx="414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x</a:t>
            </a:r>
            <a:r>
              <a:rPr lang="en-US" sz="1000" baseline="-25000" dirty="0" smtClean="0"/>
              <a:t>1</a:t>
            </a:r>
            <a:endParaRPr lang="ru-RU" sz="1000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2383963" y="2389966"/>
            <a:ext cx="364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x</a:t>
            </a:r>
            <a:r>
              <a:rPr lang="en-US" sz="1000" baseline="-25000" dirty="0" smtClean="0"/>
              <a:t>2</a:t>
            </a:r>
            <a:endParaRPr lang="ru-RU" sz="100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2385263" y="3116781"/>
            <a:ext cx="405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x</a:t>
            </a:r>
            <a:r>
              <a:rPr lang="ru-RU" sz="1000" baseline="-25000" dirty="0" smtClean="0"/>
              <a:t>5</a:t>
            </a:r>
            <a:r>
              <a:rPr lang="ru-RU" sz="1000" baseline="-25000" dirty="0"/>
              <a:t>0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1199174" y="2636188"/>
            <a:ext cx="81527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входы</a:t>
            </a:r>
            <a:endParaRPr lang="ru-RU" sz="10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220219" y="967373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SzPts val="1400"/>
            </a:pPr>
            <a:r>
              <a:rPr lang="ru-RU" dirty="0">
                <a:latin typeface="Montserrat" panose="00000500000000000000" pitchFamily="2" charset="-52"/>
                <a:ea typeface="Calibri"/>
                <a:cs typeface="Calibri"/>
                <a:sym typeface="Calibri"/>
              </a:rPr>
              <a:t>Проект размещён на </a:t>
            </a:r>
            <a:r>
              <a:rPr lang="en-US" dirty="0">
                <a:latin typeface="Montserrat" panose="00000500000000000000" pitchFamily="2" charset="-52"/>
                <a:ea typeface="Calibri"/>
                <a:cs typeface="Calibri"/>
                <a:sym typeface="Calibri"/>
              </a:rPr>
              <a:t>GitHub.</a:t>
            </a:r>
            <a:endParaRPr lang="ru-RU" dirty="0">
              <a:latin typeface="Montserrat" panose="00000500000000000000" pitchFamily="2" charset="-52"/>
              <a:ea typeface="Calibri"/>
              <a:cs typeface="Calibri"/>
              <a:sym typeface="Calibri"/>
            </a:endParaRPr>
          </a:p>
          <a:p>
            <a:pPr lvl="0">
              <a:buSzPts val="1400"/>
            </a:pPr>
            <a:r>
              <a:rPr lang="en-US" dirty="0">
                <a:latin typeface="Montserrat" panose="00000500000000000000" pitchFamily="2" charset="-52"/>
                <a:ea typeface="Calibri"/>
                <a:cs typeface="Calibri"/>
                <a:sym typeface="Calibri"/>
                <a:hlinkClick r:id="rId4"/>
              </a:rPr>
              <a:t>https://github.com/bd240897/MAI_hack</a:t>
            </a:r>
            <a:endParaRPr lang="ru-RU" dirty="0">
              <a:latin typeface="Montserrat" panose="00000500000000000000" pitchFamily="2" charset="-52"/>
              <a:ea typeface="Calibri"/>
              <a:cs typeface="Calibri"/>
              <a:sym typeface="Calibri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298111" y="1655919"/>
            <a:ext cx="1677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SzPts val="1400"/>
            </a:pPr>
            <a:r>
              <a:rPr lang="ru-RU" b="1" dirty="0" smtClean="0">
                <a:latin typeface="Montserrat" panose="00000500000000000000" pitchFamily="2" charset="-52"/>
                <a:ea typeface="Calibri"/>
                <a:cs typeface="Calibri"/>
                <a:sym typeface="Calibri"/>
              </a:rPr>
              <a:t>Схема решения</a:t>
            </a:r>
            <a:endParaRPr lang="ru-RU" b="1" dirty="0">
              <a:latin typeface="Montserrat" panose="00000500000000000000" pitchFamily="2" charset="-52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33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1041712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" sz="3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Команда 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AviaNet</a:t>
            </a:r>
            <a:endParaRPr sz="3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CDE470DE-6391-41B6-AE26-266E40F26EC6}"/>
              </a:ext>
            </a:extLst>
          </p:cNvPr>
          <p:cNvSpPr txBox="1"/>
          <p:nvPr/>
        </p:nvSpPr>
        <p:spPr>
          <a:xfrm>
            <a:off x="2357289" y="3170749"/>
            <a:ext cx="192233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Колонин Глеб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50918A92-D5C3-4848-A572-CBA44EA50F93}"/>
              </a:ext>
            </a:extLst>
          </p:cNvPr>
          <p:cNvSpPr txBox="1"/>
          <p:nvPr/>
        </p:nvSpPr>
        <p:spPr>
          <a:xfrm>
            <a:off x="2448471" y="3487955"/>
            <a:ext cx="1922337" cy="10464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Анализ матрицы </a:t>
            </a:r>
            <a:r>
              <a:rPr lang="ru-RU" sz="1600" dirty="0" smtClean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корреляции</a:t>
            </a:r>
            <a:endParaRPr lang="en-US" sz="1600" dirty="0" smtClean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>
              <a:lnSpc>
                <a:spcPct val="150000"/>
              </a:lnSpc>
            </a:pPr>
            <a:r>
              <a:rPr lang="en-US" sz="1000" dirty="0">
                <a:hlinkClick r:id="rId4"/>
              </a:rPr>
              <a:t>glebkolonin@yandex.ru</a:t>
            </a:r>
            <a:r>
              <a:rPr lang="en-US" sz="1000" dirty="0"/>
              <a:t> </a:t>
            </a:r>
            <a:r>
              <a:rPr lang="en-US" sz="1000" dirty="0" smtClean="0">
                <a:solidFill>
                  <a:schemeClr val="tx1"/>
                </a:solidFill>
                <a:latin typeface="Tahoma"/>
                <a:ea typeface="Tahoma"/>
                <a:cs typeface="Tahoma"/>
                <a:hlinkClick r:id="rId5"/>
              </a:rPr>
              <a:t>https</a:t>
            </a:r>
            <a:r>
              <a:rPr lang="en-US" sz="1000" dirty="0">
                <a:solidFill>
                  <a:schemeClr val="tx1"/>
                </a:solidFill>
                <a:latin typeface="Tahoma"/>
                <a:ea typeface="Tahoma"/>
                <a:cs typeface="Tahoma"/>
                <a:hlinkClick r:id="rId5"/>
              </a:rPr>
              <a:t>://</a:t>
            </a:r>
            <a:r>
              <a:rPr lang="en-US" sz="1000" dirty="0" smtClean="0">
                <a:solidFill>
                  <a:schemeClr val="tx1"/>
                </a:solidFill>
                <a:latin typeface="Tahoma"/>
                <a:ea typeface="Tahoma"/>
                <a:cs typeface="Tahoma"/>
                <a:hlinkClick r:id="rId5"/>
              </a:rPr>
              <a:t>t.me/</a:t>
            </a:r>
            <a:r>
              <a:rPr lang="en-US" sz="1000" u="sng" dirty="0">
                <a:hlinkClick r:id="rId6"/>
              </a:rPr>
              <a:t>Spaceship24</a:t>
            </a:r>
            <a:r>
              <a:rPr lang="en-US" sz="1000" dirty="0"/>
              <a:t> </a:t>
            </a:r>
            <a:endParaRPr lang="ru-RU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A7341CA3-DD8B-4228-A2B7-3BC5A37E0764}"/>
              </a:ext>
            </a:extLst>
          </p:cNvPr>
          <p:cNvSpPr txBox="1"/>
          <p:nvPr/>
        </p:nvSpPr>
        <p:spPr>
          <a:xfrm>
            <a:off x="126949" y="3180178"/>
            <a:ext cx="192233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Дмитрий Жуков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2101C65E-F9FF-41C8-B9B5-9DE14AA211F8}"/>
              </a:ext>
            </a:extLst>
          </p:cNvPr>
          <p:cNvSpPr txBox="1"/>
          <p:nvPr/>
        </p:nvSpPr>
        <p:spPr>
          <a:xfrm>
            <a:off x="4840413" y="3229071"/>
            <a:ext cx="192233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Дмитрий Борисов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C2AC2558-3CDC-4D97-A4B0-79A7A00A61A1}"/>
              </a:ext>
            </a:extLst>
          </p:cNvPr>
          <p:cNvSpPr txBox="1"/>
          <p:nvPr/>
        </p:nvSpPr>
        <p:spPr>
          <a:xfrm>
            <a:off x="7059485" y="3180178"/>
            <a:ext cx="261254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Иван Кулешов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A2B0CEA7-0F3A-4D55-B47C-4BFAB25AA256}"/>
              </a:ext>
            </a:extLst>
          </p:cNvPr>
          <p:cNvSpPr txBox="1"/>
          <p:nvPr/>
        </p:nvSpPr>
        <p:spPr>
          <a:xfrm>
            <a:off x="140232" y="3601317"/>
            <a:ext cx="2317217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Организация </a:t>
            </a:r>
            <a:r>
              <a:rPr lang="ru-RU" sz="1600" dirty="0" smtClean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команды</a:t>
            </a:r>
            <a:endParaRPr lang="en-US" sz="1600" dirty="0" smtClean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>
              <a:lnSpc>
                <a:spcPct val="150000"/>
              </a:lnSpc>
            </a:pPr>
            <a:r>
              <a:rPr lang="en-US" sz="1000" u="sng" dirty="0">
                <a:hlinkClick r:id="rId7"/>
              </a:rPr>
              <a:t>zhukovd81@gmail.com</a:t>
            </a:r>
            <a:r>
              <a:rPr lang="en-US" sz="1000" dirty="0"/>
              <a:t> </a:t>
            </a:r>
            <a:r>
              <a:rPr lang="en-US" sz="1000" dirty="0" smtClean="0">
                <a:solidFill>
                  <a:schemeClr val="tx1"/>
                </a:solidFill>
                <a:latin typeface="Tahoma"/>
                <a:ea typeface="Tahoma"/>
                <a:cs typeface="Tahoma"/>
                <a:hlinkClick r:id="rId5"/>
              </a:rPr>
              <a:t>https</a:t>
            </a:r>
            <a:r>
              <a:rPr lang="en-US" sz="1000" dirty="0">
                <a:solidFill>
                  <a:schemeClr val="tx1"/>
                </a:solidFill>
                <a:latin typeface="Tahoma"/>
                <a:ea typeface="Tahoma"/>
                <a:cs typeface="Tahoma"/>
                <a:hlinkClick r:id="rId5"/>
              </a:rPr>
              <a:t>://</a:t>
            </a:r>
            <a:r>
              <a:rPr lang="en-US" sz="1000" dirty="0" smtClean="0">
                <a:solidFill>
                  <a:schemeClr val="tx1"/>
                </a:solidFill>
                <a:latin typeface="Tahoma"/>
                <a:ea typeface="Tahoma"/>
                <a:cs typeface="Tahoma"/>
                <a:hlinkClick r:id="rId5"/>
              </a:rPr>
              <a:t>t.me/</a:t>
            </a:r>
            <a:r>
              <a:rPr lang="en-US" sz="1000" u="sng" dirty="0">
                <a:hlinkClick r:id="rId8"/>
              </a:rPr>
              <a:t>Plumbum33</a:t>
            </a:r>
            <a:endParaRPr lang="ru-RU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16E3BF1C-D11A-48D9-88C1-08E8DEF727CD}"/>
              </a:ext>
            </a:extLst>
          </p:cNvPr>
          <p:cNvSpPr txBox="1"/>
          <p:nvPr/>
        </p:nvSpPr>
        <p:spPr>
          <a:xfrm>
            <a:off x="7061503" y="3550200"/>
            <a:ext cx="1878841" cy="10464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Разработка </a:t>
            </a:r>
            <a:r>
              <a:rPr lang="ru-RU" sz="1600" dirty="0" err="1" smtClean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нейросети</a:t>
            </a:r>
            <a:endParaRPr lang="en-US" sz="1600" dirty="0" smtClean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>
              <a:lnSpc>
                <a:spcPct val="150000"/>
              </a:lnSpc>
            </a:pPr>
            <a:r>
              <a:rPr lang="en-US" sz="1000" dirty="0">
                <a:hlinkClick r:id="rId9"/>
              </a:rPr>
              <a:t>satura@ngs.ru</a:t>
            </a:r>
            <a:endParaRPr lang="ru-RU" sz="10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1"/>
                </a:solidFill>
                <a:latin typeface="Tahoma"/>
                <a:ea typeface="Tahoma"/>
                <a:cs typeface="Tahoma"/>
                <a:hlinkClick r:id="rId10"/>
              </a:rPr>
              <a:t>https://</a:t>
            </a:r>
            <a:r>
              <a:rPr lang="en-US" sz="1000" dirty="0" smtClean="0">
                <a:solidFill>
                  <a:schemeClr val="tx1"/>
                </a:solidFill>
                <a:latin typeface="Tahoma"/>
                <a:ea typeface="Tahoma"/>
                <a:cs typeface="Tahoma"/>
                <a:hlinkClick r:id="rId10"/>
              </a:rPr>
              <a:t>t.me/</a:t>
            </a:r>
            <a:r>
              <a:rPr lang="en-US" sz="1000" u="sng" dirty="0">
                <a:hlinkClick r:id="rId11"/>
              </a:rPr>
              <a:t>viranum</a:t>
            </a:r>
            <a:endParaRPr lang="ru-RU" sz="10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90" name="Рисунок 10" descr="Изображение выглядит как текст, человек, мобильный телефон&#10;&#10;Автоматически созданное описание">
            <a:extLst>
              <a:ext uri="{FF2B5EF4-FFF2-40B4-BE49-F238E27FC236}">
                <a16:creationId xmlns:a16="http://schemas.microsoft.com/office/drawing/2014/main" xmlns="" id="{82100A1E-3BEA-451F-9C54-972EAD4309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48471" y="1026325"/>
            <a:ext cx="1924756" cy="1924756"/>
          </a:xfrm>
          <a:prstGeom prst="ellipse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xmlns="" id="{2BFEB76D-29E3-4466-BEF4-BC1034386B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6949" y="1008950"/>
            <a:ext cx="2111425" cy="1937936"/>
          </a:xfrm>
          <a:prstGeom prst="ellipse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xmlns="" id="{C4CB3A71-ABAD-4F37-BD38-E81859667FD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5056" y="950540"/>
            <a:ext cx="2005289" cy="2005289"/>
          </a:xfrm>
          <a:prstGeom prst="ellipse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82B1A49E-ED13-46A0-8023-9700070BD6D5}"/>
              </a:ext>
            </a:extLst>
          </p:cNvPr>
          <p:cNvSpPr txBox="1"/>
          <p:nvPr/>
        </p:nvSpPr>
        <p:spPr>
          <a:xfrm>
            <a:off x="4940574" y="3532373"/>
            <a:ext cx="1994482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Разработка </a:t>
            </a:r>
            <a:r>
              <a:rPr lang="ru-RU" sz="1600" dirty="0" err="1" smtClean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нейросети</a:t>
            </a:r>
            <a:endParaRPr lang="ru-RU" sz="1600" dirty="0" smtClean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/>
                </a:solidFill>
                <a:latin typeface="Tahoma"/>
                <a:ea typeface="Tahoma"/>
                <a:cs typeface="Tahoma"/>
                <a:hlinkClick r:id="rId15"/>
              </a:rPr>
              <a:t>borisov.dmitrii@phystech.edu</a:t>
            </a:r>
            <a:endParaRPr lang="ru-RU" sz="1000" dirty="0" smtClean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1"/>
                </a:solidFill>
                <a:latin typeface="Tahoma"/>
                <a:ea typeface="Tahoma"/>
                <a:cs typeface="Tahoma"/>
                <a:hlinkClick r:id="rId5"/>
              </a:rPr>
              <a:t>https://</a:t>
            </a:r>
            <a:r>
              <a:rPr lang="en-US" sz="1000" dirty="0" smtClean="0">
                <a:solidFill>
                  <a:schemeClr val="tx1"/>
                </a:solidFill>
                <a:latin typeface="Tahoma"/>
                <a:ea typeface="Tahoma"/>
                <a:cs typeface="Tahoma"/>
                <a:hlinkClick r:id="rId5"/>
              </a:rPr>
              <a:t>t.me/DmitriiBorisov</a:t>
            </a:r>
            <a:endParaRPr lang="en-US" sz="10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endParaRPr lang="en-US" sz="1000" dirty="0" smtClean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97" name="Рисунок 96">
            <a:extLst>
              <a:ext uri="{FF2B5EF4-FFF2-40B4-BE49-F238E27FC236}">
                <a16:creationId xmlns:a16="http://schemas.microsoft.com/office/drawing/2014/main" xmlns="" id="{4181D02D-A1F4-481E-9A7D-C9AE0721D23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56485" y="1026325"/>
            <a:ext cx="1995313" cy="1995313"/>
          </a:xfrm>
          <a:prstGeom prst="ellipse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255</Words>
  <Application>Microsoft Office PowerPoint</Application>
  <PresentationFormat>Экран (16:9)</PresentationFormat>
  <Paragraphs>71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Montserrat</vt:lpstr>
      <vt:lpstr>Roboto</vt:lpstr>
      <vt:lpstr>Arial</vt:lpstr>
      <vt:lpstr>Tahoma</vt:lpstr>
      <vt:lpstr>Calibri</vt:lpstr>
      <vt:lpstr>Тема Office</vt:lpstr>
      <vt:lpstr>AviaNet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</dc:creator>
  <cp:lastModifiedBy>Кулешов Иван Владимирович</cp:lastModifiedBy>
  <cp:revision>60</cp:revision>
  <dcterms:modified xsi:type="dcterms:W3CDTF">2022-10-28T12:04:50Z</dcterms:modified>
</cp:coreProperties>
</file>