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9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72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5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2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4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8231-04B4-42BB-80D4-863F45909659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94D8-6223-447B-B5C8-00724435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036" y="15564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Семестровая работа 2: Алгоритмы сортировки</a:t>
            </a:r>
            <a:r>
              <a:rPr lang="ru-RU" dirty="0" smtClean="0"/>
              <a:t>​</a:t>
            </a:r>
            <a:br>
              <a:rPr lang="ru-RU" dirty="0" smtClean="0"/>
            </a:br>
            <a:r>
              <a:rPr lang="en-US" dirty="0" smtClean="0"/>
              <a:t>Quicksort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5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508" y="1493116"/>
            <a:ext cx="7151255" cy="51016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Быстрая сортировка, сортировка Хоара (англ. </a:t>
            </a:r>
            <a:r>
              <a:rPr lang="ru-RU" dirty="0" err="1" smtClean="0"/>
              <a:t>quicksort</a:t>
            </a:r>
            <a:r>
              <a:rPr lang="ru-RU" dirty="0" smtClean="0"/>
              <a:t>), часто называемая </a:t>
            </a:r>
            <a:r>
              <a:rPr lang="ru-RU" dirty="0" err="1" smtClean="0"/>
              <a:t>qsort</a:t>
            </a:r>
            <a:r>
              <a:rPr lang="ru-RU" dirty="0" smtClean="0"/>
              <a:t> (по имени в стандартной библиотеке языка Си) — алгоритм сортировки, разработанный английским </a:t>
            </a:r>
            <a:r>
              <a:rPr lang="ru-RU" dirty="0" err="1" smtClean="0"/>
              <a:t>информатиком</a:t>
            </a:r>
            <a:r>
              <a:rPr lang="ru-RU" dirty="0" smtClean="0"/>
              <a:t> Тони Хоаром во время своей работы в МГУ в 1960 году.</a:t>
            </a:r>
          </a:p>
          <a:p>
            <a:endParaRPr lang="ru-RU" dirty="0" smtClean="0"/>
          </a:p>
          <a:p>
            <a:r>
              <a:rPr lang="ru-RU" dirty="0" smtClean="0"/>
              <a:t>Один из самых быстрых известных универсальных алгоритмов сортировки массивов: в O(n*</a:t>
            </a:r>
            <a:r>
              <a:rPr lang="ru-RU" dirty="0" err="1" smtClean="0"/>
              <a:t>log</a:t>
            </a:r>
            <a:r>
              <a:rPr lang="ru-RU" dirty="0" smtClean="0"/>
              <a:t> n) обменов при упорядочении </a:t>
            </a:r>
            <a:r>
              <a:rPr lang="en-US" dirty="0" smtClean="0"/>
              <a:t>n </a:t>
            </a:r>
            <a:r>
              <a:rPr lang="ru-RU" dirty="0" smtClean="0"/>
              <a:t>элементов; из-за наличия ряда недостатков на практике обычно используется с некоторыми доработками.</a:t>
            </a:r>
            <a:endParaRPr lang="ru-RU" dirty="0"/>
          </a:p>
        </p:txBody>
      </p:sp>
      <p:sp>
        <p:nvSpPr>
          <p:cNvPr id="11" name="AutoShape 9" descr="O(n\log n)"/>
          <p:cNvSpPr>
            <a:spLocks noChangeAspect="1" noChangeArrowheads="1"/>
          </p:cNvSpPr>
          <p:nvPr/>
        </p:nvSpPr>
        <p:spPr bwMode="auto">
          <a:xfrm>
            <a:off x="58975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n"/>
          <p:cNvSpPr>
            <a:spLocks noChangeAspect="1" noChangeArrowheads="1"/>
          </p:cNvSpPr>
          <p:nvPr/>
        </p:nvSpPr>
        <p:spPr bwMode="auto">
          <a:xfrm>
            <a:off x="768985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792163" y="3127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Общее описание</a:t>
            </a:r>
            <a:br>
              <a:rPr lang="ru-RU" dirty="0"/>
            </a:b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2364509"/>
            <a:ext cx="3765598" cy="28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437" y="366278"/>
            <a:ext cx="7262091" cy="59421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Механизм сортировки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Быстрая </a:t>
            </a:r>
            <a:r>
              <a:rPr lang="ru-RU" dirty="0"/>
              <a:t>сортировка относится к алгоритмам «разделяй и властвуй».</a:t>
            </a:r>
          </a:p>
          <a:p>
            <a:pPr marL="0" indent="0">
              <a:buNone/>
            </a:pPr>
            <a:r>
              <a:rPr lang="ru-RU" dirty="0"/>
              <a:t>Алгоритм состоит из трёх шагов: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ru-RU" dirty="0" smtClean="0"/>
              <a:t>Выбрать </a:t>
            </a:r>
            <a:r>
              <a:rPr lang="ru-RU" dirty="0"/>
              <a:t>элемент из массива. Назовём его опорным.</a:t>
            </a:r>
          </a:p>
          <a:p>
            <a:pPr marL="0" indent="0">
              <a:buNone/>
            </a:pPr>
            <a:r>
              <a:rPr lang="en-US" i="1" dirty="0" smtClean="0"/>
              <a:t>2.</a:t>
            </a:r>
            <a:r>
              <a:rPr lang="ru-RU" i="1" dirty="0" smtClean="0"/>
              <a:t>Разбиение</a:t>
            </a:r>
            <a:r>
              <a:rPr lang="ru-RU" dirty="0"/>
              <a:t>: перераспределение элементов в массиве таким образом, что элементы, меньшие опорного, помещаются перед ним, а большие или равные - после.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ru-RU" dirty="0" smtClean="0"/>
              <a:t>Рекурсивно </a:t>
            </a:r>
            <a:r>
              <a:rPr lang="ru-RU" dirty="0"/>
              <a:t>применить первые два шага к двум </a:t>
            </a:r>
            <a:r>
              <a:rPr lang="ru-RU" dirty="0" err="1"/>
              <a:t>подмассивам</a:t>
            </a:r>
            <a:r>
              <a:rPr lang="ru-RU" dirty="0"/>
              <a:t> слева и справа от опорного элемента. Рекурсия не применяется к массиву, в котором только один элемент или отсутствуют элементы.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81889"/>
            <a:ext cx="2669309" cy="53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43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Оценка сложности алгоритма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236" y="1066800"/>
            <a:ext cx="105156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Ясно</a:t>
            </a:r>
            <a:r>
              <a:rPr lang="ru-RU" dirty="0"/>
              <a:t>, что операция разделения массива на две части относительно опорного элемента занимает </a:t>
            </a:r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{</a:t>
            </a:r>
            <a:r>
              <a:rPr lang="ru-RU" dirty="0"/>
              <a:t>2}n)}. Поскольку все операции разделения, проделываемые на одной глубине рекурсии, обрабатывают разные части исходного массива, размер которого постоянен, суммарно на каждом уровне рекурсии потребуется также </a:t>
            </a:r>
            <a:r>
              <a:rPr lang="ru-RU" dirty="0" smtClean="0"/>
              <a:t>O(n</a:t>
            </a:r>
            <a:r>
              <a:rPr lang="ru-RU" dirty="0"/>
              <a:t>) операций. Следовательно, общая сложность алгоритма определяется лишь количеством разделений, то есть глубиной рекурсии. Глубина рекурсии, в свою очередь, зависит от сочетания входных данных и способа определения опорного </a:t>
            </a:r>
            <a:r>
              <a:rPr lang="ru-RU" dirty="0" smtClean="0"/>
              <a:t>элемента.</a:t>
            </a:r>
          </a:p>
          <a:p>
            <a:pPr marL="0" indent="0">
              <a:buNone/>
            </a:pPr>
            <a:r>
              <a:rPr lang="ru-RU" dirty="0" smtClean="0"/>
              <a:t>Лучший </a:t>
            </a:r>
            <a:r>
              <a:rPr lang="ru-RU" dirty="0"/>
              <a:t>случай.</a:t>
            </a:r>
          </a:p>
          <a:p>
            <a:pPr marL="0" indent="0">
              <a:buNone/>
            </a:pPr>
            <a:r>
              <a:rPr lang="ru-RU" dirty="0"/>
              <a:t>В наиболее сбалансированном варианте при каждой операции разделения массив делится на две одинаковые (плюс-минус один элемент) части, следовательно, максимальная глубина рекурсии, при которой размеры обрабатываемых </a:t>
            </a:r>
            <a:r>
              <a:rPr lang="ru-RU" dirty="0" err="1"/>
              <a:t>подмассивов</a:t>
            </a:r>
            <a:r>
              <a:rPr lang="ru-RU" dirty="0"/>
              <a:t> достигнут 1, составит </a:t>
            </a:r>
            <a:r>
              <a:rPr lang="ru-RU" dirty="0" err="1" smtClean="0"/>
              <a:t>log</a:t>
            </a:r>
            <a:r>
              <a:rPr lang="ru-RU" dirty="0" smtClean="0"/>
              <a:t> {</a:t>
            </a:r>
            <a:r>
              <a:rPr lang="ru-RU" dirty="0"/>
              <a:t>2}n. В результате количество сравнений, совершаемых быстрой сортировкой, было бы равно значению рекурсивного </a:t>
            </a:r>
            <a:r>
              <a:rPr lang="ru-RU" dirty="0" smtClean="0"/>
              <a:t>выражения, </a:t>
            </a:r>
            <a:r>
              <a:rPr lang="ru-RU" dirty="0"/>
              <a:t>что даёт общую сложность алгоритма </a:t>
            </a:r>
            <a:r>
              <a:rPr lang="ru-RU" dirty="0" smtClean="0"/>
              <a:t>O(n* </a:t>
            </a:r>
            <a:r>
              <a:rPr lang="ru-RU" dirty="0" err="1" smtClean="0"/>
              <a:t>log</a:t>
            </a:r>
            <a:r>
              <a:rPr lang="ru-RU" dirty="0" smtClean="0"/>
              <a:t> {</a:t>
            </a:r>
            <a:r>
              <a:rPr lang="ru-RU" dirty="0"/>
              <a:t>2}n).</a:t>
            </a:r>
          </a:p>
          <a:p>
            <a:pPr marL="0" indent="0">
              <a:buNone/>
            </a:pPr>
            <a:r>
              <a:rPr lang="ru-RU" dirty="0" smtClean="0"/>
              <a:t>Худший </a:t>
            </a:r>
            <a:r>
              <a:rPr lang="ru-RU" dirty="0"/>
              <a:t>случай.</a:t>
            </a:r>
          </a:p>
          <a:p>
            <a:pPr marL="0" indent="0">
              <a:buNone/>
            </a:pPr>
            <a:r>
              <a:rPr lang="ru-RU" dirty="0"/>
              <a:t>В самом несбалансированном варианте каждое разделение даёт два </a:t>
            </a:r>
            <a:r>
              <a:rPr lang="ru-RU" dirty="0" err="1"/>
              <a:t>подмассива</a:t>
            </a:r>
            <a:r>
              <a:rPr lang="ru-RU" dirty="0"/>
              <a:t> размерами </a:t>
            </a:r>
            <a:r>
              <a:rPr lang="ru-RU" dirty="0" smtClean="0"/>
              <a:t>1 </a:t>
            </a:r>
            <a:r>
              <a:rPr lang="ru-RU" dirty="0"/>
              <a:t>и </a:t>
            </a:r>
            <a:r>
              <a:rPr lang="ru-RU" dirty="0" smtClean="0"/>
              <a:t>n-1</a:t>
            </a:r>
            <a:r>
              <a:rPr lang="ru-RU" dirty="0"/>
              <a:t>, то есть при каждом рекурсивном вызове больший массив будет на 1 короче, чем в предыдущий раз. Такое может произойти, если в качестве опорного на каждом этапе будет выбран элемент либо наименьший, либо наибольший из всех обрабатываемых. При простейшем выборе опорного элемента — первого или последнего в массиве, — такой эффект даст уже отсортированный (в прямом или обратном порядке) массив, для среднего или любого другого фиксированного элемента «массив худшего случая» также может быть специально подобран. В этом случае потребуется </a:t>
            </a:r>
            <a:r>
              <a:rPr lang="ru-RU" dirty="0" smtClean="0"/>
              <a:t>n-1 </a:t>
            </a:r>
            <a:r>
              <a:rPr lang="ru-RU" dirty="0"/>
              <a:t>операций разделения, а общее время работы </a:t>
            </a:r>
            <a:r>
              <a:rPr lang="ru-RU" dirty="0" smtClean="0"/>
              <a:t>O(n^2)операций</a:t>
            </a:r>
            <a:r>
              <a:rPr lang="ru-RU" dirty="0"/>
              <a:t>, то есть сортировка будет выполняться за квадратичное время. Но количество обменов и, соответственно, время работы — это не самый большой его недостаток. Хуже то, что в таком случае глубина рекурсии при выполнении алгоритма достигнет n, что будет означать n-кратное сохранение адреса возврата и локальных переменных процедуры разделения массивов. Для больших значений n худший случай может привести к исчерпанию памяти (переполнению стека) во время работы программы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0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на языке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4" y="1847706"/>
            <a:ext cx="4810268" cy="4351338"/>
          </a:xfrm>
        </p:spPr>
      </p:pic>
    </p:spTree>
    <p:extLst>
      <p:ext uri="{BB962C8B-B14F-4D97-AF65-F5344CB8AC3E}">
        <p14:creationId xmlns:p14="http://schemas.microsoft.com/office/powerpoint/2010/main" val="2902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Время сортировки на различных объемах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Были сгенерированы случайные массивы на следующих объемах данных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30000,60000,90000,120000,150000,180000</a:t>
            </a:r>
          </a:p>
          <a:p>
            <a:pPr marL="0" indent="0">
              <a:buNone/>
            </a:pPr>
            <a:r>
              <a:rPr lang="ru-RU" dirty="0" smtClean="0"/>
              <a:t>Результаты времени сортировки данных массивов оказались следующими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179783"/>
            <a:ext cx="4393704" cy="32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327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09" y="1311564"/>
            <a:ext cx="11206018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400" dirty="0" smtClean="0"/>
              <a:t>Достоинства</a:t>
            </a:r>
            <a:r>
              <a:rPr lang="en-US" sz="4400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Один из самых быстродействующих (на практике) из алгоритмов внутренней сортировки общего назначения.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Алгоритм очень короткий: запомнив основные моменты, его легко написать «из головы», невелика константа при n</a:t>
            </a:r>
            <a:r>
              <a:rPr lang="en-US" dirty="0" smtClean="0"/>
              <a:t>*</a:t>
            </a:r>
            <a:r>
              <a:rPr lang="ru-RU" dirty="0" err="1" smtClean="0"/>
              <a:t>log</a:t>
            </a:r>
            <a:r>
              <a:rPr lang="ru-RU" dirty="0" smtClean="0"/>
              <a:t> n}.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Требует лишь O(1) дополнительной памяти для своей работы Хорошо сочетается с механизмами кэширования и виртуальной памяти.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Допускает естественное распараллеливание (сортировка выделенных </a:t>
            </a:r>
            <a:r>
              <a:rPr lang="ru-RU" dirty="0" err="1" smtClean="0"/>
              <a:t>подмассивов</a:t>
            </a:r>
            <a:r>
              <a:rPr lang="ru-RU" dirty="0" smtClean="0"/>
              <a:t> в параллельно выполняющихся </a:t>
            </a:r>
            <a:r>
              <a:rPr lang="ru-RU" dirty="0" err="1" smtClean="0"/>
              <a:t>подпроцессах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Допускает эффективную модификацию для сортировки по нескольким ключам (в частности — алгоритм </a:t>
            </a:r>
            <a:r>
              <a:rPr lang="ru-RU" dirty="0" err="1" smtClean="0"/>
              <a:t>Седжвика</a:t>
            </a:r>
            <a:r>
              <a:rPr lang="ru-RU" dirty="0" smtClean="0"/>
              <a:t> для сортировки строк): благодаря тому, что в процессе разделения автоматически выделяется отрезок элементов, равных опорному, этот отрезок можно сразу же сортировать по следующему ключу.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Работает на связных списках и других структурах с последовательным доступом, допускающих эффективный проход как от начала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концу, так и от конца к началу.</a:t>
            </a:r>
          </a:p>
          <a:p>
            <a:pPr marL="0" indent="0">
              <a:buNone/>
            </a:pPr>
            <a:r>
              <a:rPr lang="ru-RU" sz="4400" dirty="0" smtClean="0"/>
              <a:t>Недостатки: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 smtClean="0"/>
              <a:t>Сильно деградирует по скорости O(n^{2})) в худшем или близком к нему случае, что может случиться при неудачных входных данных.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Прямая реализация в виде функции с двумя рекурсивными вызовами может привести </a:t>
            </a:r>
            <a:r>
              <a:rPr lang="ru-RU" smtClean="0"/>
              <a:t>к ошибке, </a:t>
            </a:r>
            <a:r>
              <a:rPr lang="ru-RU" dirty="0" smtClean="0"/>
              <a:t>так как в </a:t>
            </a:r>
            <a:r>
              <a:rPr lang="en-US" dirty="0" smtClean="0"/>
              <a:t> </a:t>
            </a:r>
            <a:r>
              <a:rPr lang="ru-RU" dirty="0" smtClean="0"/>
              <a:t>худшем случае ей может потребоваться сделать O(n) вложенных рекурсивных вызовов.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Неустойчив.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741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 Семестровая работа 2: Алгоритмы сортировки​ Quicksort</vt:lpstr>
      <vt:lpstr>Общее описание </vt:lpstr>
      <vt:lpstr>Презентация PowerPoint</vt:lpstr>
      <vt:lpstr>Оценка сложности алгоритма</vt:lpstr>
      <vt:lpstr>Реализация на языке Python</vt:lpstr>
      <vt:lpstr>Время сортировки на различных объемах данных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Семестровая работа 2: Алгоритмы сортировки​ Quicksort</dc:title>
  <dc:creator>Ivan</dc:creator>
  <cp:lastModifiedBy>Ivan</cp:lastModifiedBy>
  <cp:revision>6</cp:revision>
  <dcterms:created xsi:type="dcterms:W3CDTF">2022-05-27T09:19:49Z</dcterms:created>
  <dcterms:modified xsi:type="dcterms:W3CDTF">2022-05-27T10:14:52Z</dcterms:modified>
</cp:coreProperties>
</file>