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71" r:id="rId2"/>
    <p:sldId id="260" r:id="rId3"/>
    <p:sldId id="256" r:id="rId4"/>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Kyanzi" userId="be4047e7574c8ee0" providerId="LiveId" clId="{F83C1A5A-85DF-4925-AB9C-D1A2AB9B549E}"/>
    <pc:docChg chg="modSld">
      <pc:chgData name="Ivan Kyanzi" userId="be4047e7574c8ee0" providerId="LiveId" clId="{F83C1A5A-85DF-4925-AB9C-D1A2AB9B549E}" dt="2025-03-24T21:16:30.502" v="118" actId="20577"/>
      <pc:docMkLst>
        <pc:docMk/>
      </pc:docMkLst>
      <pc:sldChg chg="modSp mod">
        <pc:chgData name="Ivan Kyanzi" userId="be4047e7574c8ee0" providerId="LiveId" clId="{F83C1A5A-85DF-4925-AB9C-D1A2AB9B549E}" dt="2025-03-24T21:04:07.205" v="20" actId="20577"/>
        <pc:sldMkLst>
          <pc:docMk/>
          <pc:sldMk cId="466849542" sldId="260"/>
        </pc:sldMkLst>
        <pc:spChg chg="mod">
          <ac:chgData name="Ivan Kyanzi" userId="be4047e7574c8ee0" providerId="LiveId" clId="{F83C1A5A-85DF-4925-AB9C-D1A2AB9B549E}" dt="2025-03-24T21:04:07.205" v="20" actId="20577"/>
          <ac:spMkLst>
            <pc:docMk/>
            <pc:sldMk cId="466849542" sldId="260"/>
            <ac:spMk id="3" creationId="{E76258CA-8D06-F80A-37A1-BB942804A0D7}"/>
          </ac:spMkLst>
        </pc:spChg>
      </pc:sldChg>
      <pc:sldChg chg="addSp modSp mod">
        <pc:chgData name="Ivan Kyanzi" userId="be4047e7574c8ee0" providerId="LiveId" clId="{F83C1A5A-85DF-4925-AB9C-D1A2AB9B549E}" dt="2025-03-24T21:16:30.502" v="118" actId="20577"/>
        <pc:sldMkLst>
          <pc:docMk/>
          <pc:sldMk cId="745461020" sldId="272"/>
        </pc:sldMkLst>
        <pc:spChg chg="add mod">
          <ac:chgData name="Ivan Kyanzi" userId="be4047e7574c8ee0" providerId="LiveId" clId="{F83C1A5A-85DF-4925-AB9C-D1A2AB9B549E}" dt="2025-03-24T21:16:30.502" v="118" actId="20577"/>
          <ac:spMkLst>
            <pc:docMk/>
            <pc:sldMk cId="745461020" sldId="272"/>
            <ac:spMk id="5" creationId="{D6BCCC40-386E-3424-9C99-C85FD7EA61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E0404-B840-49A4-9406-A1C067ADD282}"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BBCF5-8BB5-40A4-950A-71BF5825AA2C}" type="slidenum">
              <a:rPr lang="en-US" smtClean="0"/>
              <a:t>‹#›</a:t>
            </a:fld>
            <a:endParaRPr lang="en-US"/>
          </a:p>
        </p:txBody>
      </p:sp>
    </p:spTree>
    <p:extLst>
      <p:ext uri="{BB962C8B-B14F-4D97-AF65-F5344CB8AC3E}">
        <p14:creationId xmlns:p14="http://schemas.microsoft.com/office/powerpoint/2010/main" val="166744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C9CB17-0B73-41C0-8528-8FAC7BEA9242}" type="datetime1">
              <a:rPr lang="en-US" smtClean="0"/>
              <a:t>3/25/2025</a:t>
            </a:fld>
            <a:endParaRPr lang="en-US"/>
          </a:p>
        </p:txBody>
      </p:sp>
      <p:sp>
        <p:nvSpPr>
          <p:cNvPr id="5" name="Footer Placeholder 4"/>
          <p:cNvSpPr>
            <a:spLocks noGrp="1"/>
          </p:cNvSpPr>
          <p:nvPr>
            <p:ph type="ftr" sz="quarter" idx="11"/>
          </p:nvPr>
        </p:nvSpPr>
        <p:spPr/>
        <p:txBody>
          <a:bodyPr/>
          <a:lstStyle/>
          <a:p>
            <a:r>
              <a:rPr lang="en-US"/>
              <a:t>GROUP D          DSA </a:t>
            </a:r>
          </a:p>
        </p:txBody>
      </p:sp>
      <p:sp>
        <p:nvSpPr>
          <p:cNvPr id="6" name="Slide Number Placeholder 5"/>
          <p:cNvSpPr>
            <a:spLocks noGrp="1"/>
          </p:cNvSpPr>
          <p:nvPr>
            <p:ph type="sldNum" sz="quarter" idx="12"/>
          </p:nvPr>
        </p:nvSpPr>
        <p:spPr/>
        <p:txBody>
          <a:bodyPr/>
          <a:lstStyle/>
          <a:p>
            <a:fld id="{71EC3B06-7EDA-4215-BA9F-2F63502FF4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95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08A1E-104E-4DCB-970A-01BC7719EFFF}" type="datetime1">
              <a:rPr lang="en-US" smtClean="0"/>
              <a:t>3/25/2025</a:t>
            </a:fld>
            <a:endParaRPr lang="en-US"/>
          </a:p>
        </p:txBody>
      </p:sp>
      <p:sp>
        <p:nvSpPr>
          <p:cNvPr id="5" name="Footer Placeholder 4"/>
          <p:cNvSpPr>
            <a:spLocks noGrp="1"/>
          </p:cNvSpPr>
          <p:nvPr>
            <p:ph type="ftr" sz="quarter" idx="11"/>
          </p:nvPr>
        </p:nvSpPr>
        <p:spPr/>
        <p:txBody>
          <a:bodyPr/>
          <a:lstStyle/>
          <a:p>
            <a:r>
              <a:rPr lang="en-US"/>
              <a:t>GROUP D          DSA </a:t>
            </a:r>
          </a:p>
        </p:txBody>
      </p:sp>
      <p:sp>
        <p:nvSpPr>
          <p:cNvPr id="6" name="Slide Number Placeholder 5"/>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201803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7136F-7EE7-43DC-BCCF-05008AE32B42}" type="datetime1">
              <a:rPr lang="en-US" smtClean="0"/>
              <a:t>3/25/2025</a:t>
            </a:fld>
            <a:endParaRPr lang="en-US"/>
          </a:p>
        </p:txBody>
      </p:sp>
      <p:sp>
        <p:nvSpPr>
          <p:cNvPr id="5" name="Footer Placeholder 4"/>
          <p:cNvSpPr>
            <a:spLocks noGrp="1"/>
          </p:cNvSpPr>
          <p:nvPr>
            <p:ph type="ftr" sz="quarter" idx="11"/>
          </p:nvPr>
        </p:nvSpPr>
        <p:spPr/>
        <p:txBody>
          <a:bodyPr/>
          <a:lstStyle/>
          <a:p>
            <a:r>
              <a:rPr lang="en-US"/>
              <a:t>GROUP D          DSA </a:t>
            </a:r>
          </a:p>
        </p:txBody>
      </p:sp>
      <p:sp>
        <p:nvSpPr>
          <p:cNvPr id="6" name="Slide Number Placeholder 5"/>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137815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DAC27-F84F-4E5C-BE6F-9DC22A2B3513}" type="datetime1">
              <a:rPr lang="en-US" smtClean="0"/>
              <a:t>3/25/2025</a:t>
            </a:fld>
            <a:endParaRPr lang="en-US"/>
          </a:p>
        </p:txBody>
      </p:sp>
      <p:sp>
        <p:nvSpPr>
          <p:cNvPr id="5" name="Footer Placeholder 4"/>
          <p:cNvSpPr>
            <a:spLocks noGrp="1"/>
          </p:cNvSpPr>
          <p:nvPr>
            <p:ph type="ftr" sz="quarter" idx="11"/>
          </p:nvPr>
        </p:nvSpPr>
        <p:spPr/>
        <p:txBody>
          <a:bodyPr/>
          <a:lstStyle/>
          <a:p>
            <a:r>
              <a:rPr lang="en-US"/>
              <a:t>GROUP D          DSA </a:t>
            </a:r>
          </a:p>
        </p:txBody>
      </p:sp>
      <p:sp>
        <p:nvSpPr>
          <p:cNvPr id="6" name="Slide Number Placeholder 5"/>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318352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5BC60E-161E-43A1-9C03-7BC5236E7440}" type="datetime1">
              <a:rPr lang="en-US" smtClean="0"/>
              <a:t>3/25/2025</a:t>
            </a:fld>
            <a:endParaRPr lang="en-US"/>
          </a:p>
        </p:txBody>
      </p:sp>
      <p:sp>
        <p:nvSpPr>
          <p:cNvPr id="5" name="Footer Placeholder 4"/>
          <p:cNvSpPr>
            <a:spLocks noGrp="1"/>
          </p:cNvSpPr>
          <p:nvPr>
            <p:ph type="ftr" sz="quarter" idx="11"/>
          </p:nvPr>
        </p:nvSpPr>
        <p:spPr/>
        <p:txBody>
          <a:bodyPr/>
          <a:lstStyle/>
          <a:p>
            <a:r>
              <a:rPr lang="en-US"/>
              <a:t>GROUP D          DSA </a:t>
            </a:r>
          </a:p>
        </p:txBody>
      </p:sp>
      <p:sp>
        <p:nvSpPr>
          <p:cNvPr id="6" name="Slide Number Placeholder 5"/>
          <p:cNvSpPr>
            <a:spLocks noGrp="1"/>
          </p:cNvSpPr>
          <p:nvPr>
            <p:ph type="sldNum" sz="quarter" idx="12"/>
          </p:nvPr>
        </p:nvSpPr>
        <p:spPr/>
        <p:txBody>
          <a:bodyPr/>
          <a:lstStyle/>
          <a:p>
            <a:fld id="{71EC3B06-7EDA-4215-BA9F-2F63502FF4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48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D6C4D-55B4-4BAF-8D9A-C101A7ECD753}" type="datetime1">
              <a:rPr lang="en-US" smtClean="0"/>
              <a:t>3/25/2025</a:t>
            </a:fld>
            <a:endParaRPr lang="en-US"/>
          </a:p>
        </p:txBody>
      </p:sp>
      <p:sp>
        <p:nvSpPr>
          <p:cNvPr id="6" name="Footer Placeholder 5"/>
          <p:cNvSpPr>
            <a:spLocks noGrp="1"/>
          </p:cNvSpPr>
          <p:nvPr>
            <p:ph type="ftr" sz="quarter" idx="11"/>
          </p:nvPr>
        </p:nvSpPr>
        <p:spPr/>
        <p:txBody>
          <a:bodyPr/>
          <a:lstStyle/>
          <a:p>
            <a:r>
              <a:rPr lang="en-US"/>
              <a:t>GROUP D          DSA </a:t>
            </a:r>
          </a:p>
        </p:txBody>
      </p:sp>
      <p:sp>
        <p:nvSpPr>
          <p:cNvPr id="7" name="Slide Number Placeholder 6"/>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25264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4A7F0-C269-435B-8F35-26F5D91F5B59}" type="datetime1">
              <a:rPr lang="en-US" smtClean="0"/>
              <a:t>3/25/2025</a:t>
            </a:fld>
            <a:endParaRPr lang="en-US"/>
          </a:p>
        </p:txBody>
      </p:sp>
      <p:sp>
        <p:nvSpPr>
          <p:cNvPr id="8" name="Footer Placeholder 7"/>
          <p:cNvSpPr>
            <a:spLocks noGrp="1"/>
          </p:cNvSpPr>
          <p:nvPr>
            <p:ph type="ftr" sz="quarter" idx="11"/>
          </p:nvPr>
        </p:nvSpPr>
        <p:spPr/>
        <p:txBody>
          <a:bodyPr/>
          <a:lstStyle/>
          <a:p>
            <a:r>
              <a:rPr lang="en-US"/>
              <a:t>GROUP D          DSA </a:t>
            </a:r>
          </a:p>
        </p:txBody>
      </p:sp>
      <p:sp>
        <p:nvSpPr>
          <p:cNvPr id="9" name="Slide Number Placeholder 8"/>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48171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90DD2-7216-40E4-B60A-A0A62742E7B4}" type="datetime1">
              <a:rPr lang="en-US" smtClean="0"/>
              <a:t>3/25/2025</a:t>
            </a:fld>
            <a:endParaRPr lang="en-US"/>
          </a:p>
        </p:txBody>
      </p:sp>
      <p:sp>
        <p:nvSpPr>
          <p:cNvPr id="4" name="Footer Placeholder 3"/>
          <p:cNvSpPr>
            <a:spLocks noGrp="1"/>
          </p:cNvSpPr>
          <p:nvPr>
            <p:ph type="ftr" sz="quarter" idx="11"/>
          </p:nvPr>
        </p:nvSpPr>
        <p:spPr/>
        <p:txBody>
          <a:bodyPr/>
          <a:lstStyle/>
          <a:p>
            <a:r>
              <a:rPr lang="en-US"/>
              <a:t>GROUP D          DSA </a:t>
            </a:r>
          </a:p>
        </p:txBody>
      </p:sp>
      <p:sp>
        <p:nvSpPr>
          <p:cNvPr id="5" name="Slide Number Placeholder 4"/>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56675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BBE88F-B4F5-454A-A844-04C504789840}" type="datetime1">
              <a:rPr lang="en-US" smtClean="0"/>
              <a:t>3/25/2025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GROUP D          DSA </a:t>
            </a:r>
          </a:p>
        </p:txBody>
      </p:sp>
      <p:sp>
        <p:nvSpPr>
          <p:cNvPr id="9" name="Slide Number Placeholder 8"/>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246248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BAC61F-870C-4055-9E91-5946A5ABB34E}" type="datetime1">
              <a:rPr lang="en-US" smtClean="0"/>
              <a:t>3/25/2025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GROUP D          DSA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EC3B06-7EDA-4215-BA9F-2F63502FF4EE}" type="slidenum">
              <a:rPr lang="en-US" smtClean="0"/>
              <a:t>‹#›</a:t>
            </a:fld>
            <a:endParaRPr lang="en-US"/>
          </a:p>
        </p:txBody>
      </p:sp>
    </p:spTree>
    <p:extLst>
      <p:ext uri="{BB962C8B-B14F-4D97-AF65-F5344CB8AC3E}">
        <p14:creationId xmlns:p14="http://schemas.microsoft.com/office/powerpoint/2010/main" val="47605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514D0-F4B1-4B2B-9267-C604E01BA357}" type="datetime1">
              <a:rPr lang="en-US" smtClean="0"/>
              <a:t>3/25/2025</a:t>
            </a:fld>
            <a:endParaRPr lang="en-US"/>
          </a:p>
        </p:txBody>
      </p:sp>
      <p:sp>
        <p:nvSpPr>
          <p:cNvPr id="6" name="Footer Placeholder 5"/>
          <p:cNvSpPr>
            <a:spLocks noGrp="1"/>
          </p:cNvSpPr>
          <p:nvPr>
            <p:ph type="ftr" sz="quarter" idx="11"/>
          </p:nvPr>
        </p:nvSpPr>
        <p:spPr/>
        <p:txBody>
          <a:bodyPr/>
          <a:lstStyle/>
          <a:p>
            <a:r>
              <a:rPr lang="en-US"/>
              <a:t>GROUP D          DSA </a:t>
            </a:r>
          </a:p>
        </p:txBody>
      </p:sp>
      <p:sp>
        <p:nvSpPr>
          <p:cNvPr id="7" name="Slide Number Placeholder 6"/>
          <p:cNvSpPr>
            <a:spLocks noGrp="1"/>
          </p:cNvSpPr>
          <p:nvPr>
            <p:ph type="sldNum" sz="quarter" idx="12"/>
          </p:nvPr>
        </p:nvSpPr>
        <p:spPr/>
        <p:txBody>
          <a:bodyPr/>
          <a:lstStyle/>
          <a:p>
            <a:fld id="{71EC3B06-7EDA-4215-BA9F-2F63502FF4EE}" type="slidenum">
              <a:rPr lang="en-US" smtClean="0"/>
              <a:t>‹#›</a:t>
            </a:fld>
            <a:endParaRPr lang="en-US"/>
          </a:p>
        </p:txBody>
      </p:sp>
    </p:spTree>
    <p:extLst>
      <p:ext uri="{BB962C8B-B14F-4D97-AF65-F5344CB8AC3E}">
        <p14:creationId xmlns:p14="http://schemas.microsoft.com/office/powerpoint/2010/main" val="104568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0E0F32-EDDB-4B74-95B8-4F6451191C8B}" type="datetime1">
              <a:rPr lang="en-US" smtClean="0"/>
              <a:t>3/25/2025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GROUP D          DSA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EC3B06-7EDA-4215-BA9F-2F63502FF4E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5212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amazon.com/gp/product/026203384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vanKyanzi/groupD-tsp-classical-s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88718-D492-965A-41DC-720C91B1CD08}"/>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8C80981E-DA68-137F-AF8B-0A5267363AAA}"/>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3674F489-6E90-11EF-E2D3-8789DA71F8B0}"/>
              </a:ext>
            </a:extLst>
          </p:cNvPr>
          <p:cNvSpPr>
            <a:spLocks noGrp="1"/>
          </p:cNvSpPr>
          <p:nvPr>
            <p:ph type="sldNum" sz="quarter" idx="12"/>
          </p:nvPr>
        </p:nvSpPr>
        <p:spPr/>
        <p:txBody>
          <a:bodyPr/>
          <a:lstStyle/>
          <a:p>
            <a:fld id="{71EC3B06-7EDA-4215-BA9F-2F63502FF4EE}" type="slidenum">
              <a:rPr lang="en-US" smtClean="0"/>
              <a:t>1</a:t>
            </a:fld>
            <a:endParaRPr lang="en-US"/>
          </a:p>
        </p:txBody>
      </p:sp>
      <p:sp>
        <p:nvSpPr>
          <p:cNvPr id="5" name="TextBox 4">
            <a:extLst>
              <a:ext uri="{FF2B5EF4-FFF2-40B4-BE49-F238E27FC236}">
                <a16:creationId xmlns:a16="http://schemas.microsoft.com/office/drawing/2014/main" id="{D1C93D1A-0BC3-79F0-C8DE-A5A81E0517A0}"/>
              </a:ext>
            </a:extLst>
          </p:cNvPr>
          <p:cNvSpPr txBox="1"/>
          <p:nvPr/>
        </p:nvSpPr>
        <p:spPr>
          <a:xfrm>
            <a:off x="2716567" y="786191"/>
            <a:ext cx="10067277" cy="2308324"/>
          </a:xfrm>
          <a:prstGeom prst="rect">
            <a:avLst/>
          </a:prstGeom>
          <a:noFill/>
        </p:spPr>
        <p:txBody>
          <a:bodyPr wrap="square" rtlCol="0">
            <a:spAutoFit/>
          </a:bodyPr>
          <a:lstStyle/>
          <a:p>
            <a:pPr algn="just"/>
            <a:r>
              <a:rPr lang="en-US" sz="1800" b="1" dirty="0"/>
              <a:t>      MAKERERE                                   UNIVERSITY</a:t>
            </a:r>
          </a:p>
          <a:p>
            <a:pPr algn="just"/>
            <a:endParaRPr lang="en-US" sz="1800" b="1" dirty="0"/>
          </a:p>
          <a:p>
            <a:pPr algn="just"/>
            <a:r>
              <a:rPr lang="en-US" sz="1800" b="1" dirty="0"/>
              <a:t>   COLLEGE OF COMPUTING AND INFORMATICS SCIENCES</a:t>
            </a:r>
          </a:p>
          <a:p>
            <a:pPr algn="just"/>
            <a:r>
              <a:rPr lang="en-US" sz="1800" b="1" dirty="0"/>
              <a:t>                DEPARTMENT OF COMPUTER SCIENCE</a:t>
            </a:r>
          </a:p>
          <a:p>
            <a:pPr algn="just"/>
            <a:r>
              <a:rPr lang="en-US" b="1" dirty="0"/>
              <a:t>                     DATA STRUCTURES AND ALGORITHMS</a:t>
            </a:r>
            <a:endParaRPr lang="en-US" sz="1800" b="1" dirty="0"/>
          </a:p>
          <a:p>
            <a:pPr algn="just"/>
            <a:r>
              <a:rPr lang="en-US" sz="1800" b="1" i="0" dirty="0">
                <a:solidFill>
                  <a:srgbClr val="656565"/>
                </a:solidFill>
                <a:effectLst/>
              </a:rPr>
              <a:t>                                  </a:t>
            </a:r>
            <a:r>
              <a:rPr lang="en-US" sz="1800" b="1" dirty="0">
                <a:solidFill>
                  <a:srgbClr val="656565"/>
                </a:solidFill>
              </a:rPr>
              <a:t>DSA TSP REPORT</a:t>
            </a:r>
            <a:endParaRPr lang="en-US" sz="1800" b="1" i="0" dirty="0">
              <a:solidFill>
                <a:srgbClr val="656565"/>
              </a:solidFill>
              <a:effectLst/>
            </a:endParaRPr>
          </a:p>
          <a:p>
            <a:pPr algn="just"/>
            <a:r>
              <a:rPr lang="en-US" sz="1800" b="1" dirty="0">
                <a:solidFill>
                  <a:srgbClr val="656565"/>
                </a:solidFill>
              </a:rPr>
              <a:t>                                       GROUP D</a:t>
            </a:r>
          </a:p>
          <a:p>
            <a:pPr algn="just"/>
            <a:r>
              <a:rPr lang="en-US" sz="1800" b="1" dirty="0">
                <a:solidFill>
                  <a:srgbClr val="656565"/>
                </a:solidFill>
              </a:rPr>
              <a:t>                                          2025</a:t>
            </a:r>
            <a:endParaRPr lang="en-US" dirty="0"/>
          </a:p>
        </p:txBody>
      </p:sp>
      <p:pic>
        <p:nvPicPr>
          <p:cNvPr id="6" name="image4.png">
            <a:extLst>
              <a:ext uri="{FF2B5EF4-FFF2-40B4-BE49-F238E27FC236}">
                <a16:creationId xmlns:a16="http://schemas.microsoft.com/office/drawing/2014/main" id="{C7B9C77B-3CFC-BF59-40E8-D484080AD264}"/>
              </a:ext>
            </a:extLst>
          </p:cNvPr>
          <p:cNvPicPr/>
          <p:nvPr/>
        </p:nvPicPr>
        <p:blipFill>
          <a:blip r:embed="rId2"/>
          <a:srcRect/>
          <a:stretch>
            <a:fillRect/>
          </a:stretch>
        </p:blipFill>
        <p:spPr>
          <a:xfrm>
            <a:off x="4772044" y="481355"/>
            <a:ext cx="853440" cy="830580"/>
          </a:xfrm>
          <a:prstGeom prst="rect">
            <a:avLst/>
          </a:prstGeom>
          <a:ln/>
        </p:spPr>
      </p:pic>
      <p:graphicFrame>
        <p:nvGraphicFramePr>
          <p:cNvPr id="7" name="Table 7">
            <a:extLst>
              <a:ext uri="{FF2B5EF4-FFF2-40B4-BE49-F238E27FC236}">
                <a16:creationId xmlns:a16="http://schemas.microsoft.com/office/drawing/2014/main" id="{5D18800D-3BD2-6D6B-4A04-32FD78AE6CA5}"/>
              </a:ext>
            </a:extLst>
          </p:cNvPr>
          <p:cNvGraphicFramePr>
            <a:graphicFrameLocks noGrp="1"/>
          </p:cNvGraphicFramePr>
          <p:nvPr>
            <p:extLst>
              <p:ext uri="{D42A27DB-BD31-4B8C-83A1-F6EECF244321}">
                <p14:modId xmlns:p14="http://schemas.microsoft.com/office/powerpoint/2010/main" val="2264315447"/>
              </p:ext>
            </p:extLst>
          </p:nvPr>
        </p:nvGraphicFramePr>
        <p:xfrm>
          <a:off x="1772458" y="3122352"/>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4437181"/>
                    </a:ext>
                  </a:extLst>
                </a:gridCol>
                <a:gridCol w="4064000">
                  <a:extLst>
                    <a:ext uri="{9D8B030D-6E8A-4147-A177-3AD203B41FA5}">
                      <a16:colId xmlns:a16="http://schemas.microsoft.com/office/drawing/2014/main" val="3310821171"/>
                    </a:ext>
                  </a:extLst>
                </a:gridCol>
              </a:tblGrid>
              <a:tr h="370840">
                <a:tc>
                  <a:txBody>
                    <a:bodyPr/>
                    <a:lstStyle/>
                    <a:p>
                      <a:r>
                        <a:rPr lang="en-US" b="1" dirty="0"/>
                        <a:t>KYANZI IVAN </a:t>
                      </a:r>
                    </a:p>
                  </a:txBody>
                  <a:tcPr/>
                </a:tc>
                <a:tc>
                  <a:txBody>
                    <a:bodyPr/>
                    <a:lstStyle/>
                    <a:p>
                      <a:r>
                        <a:rPr lang="en-US" dirty="0"/>
                        <a:t>24/U/06307/EVE</a:t>
                      </a:r>
                    </a:p>
                  </a:txBody>
                  <a:tcPr/>
                </a:tc>
                <a:extLst>
                  <a:ext uri="{0D108BD9-81ED-4DB2-BD59-A6C34878D82A}">
                    <a16:rowId xmlns:a16="http://schemas.microsoft.com/office/drawing/2014/main" val="1248056334"/>
                  </a:ext>
                </a:extLst>
              </a:tr>
              <a:tr h="370840">
                <a:tc>
                  <a:txBody>
                    <a:bodyPr/>
                    <a:lstStyle/>
                    <a:p>
                      <a:r>
                        <a:rPr lang="en-US" b="1" dirty="0"/>
                        <a:t>MUSINGUZI DENIS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24/U/07425/PS</a:t>
                      </a:r>
                    </a:p>
                    <a:p>
                      <a:endParaRPr lang="en-US" b="1" dirty="0"/>
                    </a:p>
                  </a:txBody>
                  <a:tcPr/>
                </a:tc>
                <a:extLst>
                  <a:ext uri="{0D108BD9-81ED-4DB2-BD59-A6C34878D82A}">
                    <a16:rowId xmlns:a16="http://schemas.microsoft.com/office/drawing/2014/main" val="2345284346"/>
                  </a:ext>
                </a:extLst>
              </a:tr>
              <a:tr h="370840">
                <a:tc>
                  <a:txBody>
                    <a:bodyPr/>
                    <a:lstStyle/>
                    <a:p>
                      <a:r>
                        <a:rPr lang="en-US" b="1" dirty="0"/>
                        <a:t>HECTOR MEDATE</a:t>
                      </a:r>
                    </a:p>
                  </a:txBody>
                  <a:tcPr/>
                </a:tc>
                <a:tc>
                  <a:txBody>
                    <a:bodyPr/>
                    <a:lstStyle/>
                    <a:p>
                      <a:r>
                        <a:rPr lang="en-US" b="1" dirty="0"/>
                        <a:t>24/U/25933/EVE </a:t>
                      </a:r>
                    </a:p>
                  </a:txBody>
                  <a:tcPr/>
                </a:tc>
                <a:extLst>
                  <a:ext uri="{0D108BD9-81ED-4DB2-BD59-A6C34878D82A}">
                    <a16:rowId xmlns:a16="http://schemas.microsoft.com/office/drawing/2014/main" val="1497963336"/>
                  </a:ext>
                </a:extLst>
              </a:tr>
              <a:tr h="370840">
                <a:tc>
                  <a:txBody>
                    <a:bodyPr/>
                    <a:lstStyle/>
                    <a:p>
                      <a:r>
                        <a:rPr lang="en-US" b="1" dirty="0"/>
                        <a:t>WAMBI ELVIS </a:t>
                      </a:r>
                    </a:p>
                  </a:txBody>
                  <a:tcPr/>
                </a:tc>
                <a:tc>
                  <a:txBody>
                    <a:bodyPr/>
                    <a:lstStyle/>
                    <a:p>
                      <a:r>
                        <a:rPr lang="en-US" b="1" dirty="0"/>
                        <a:t>24/U/1417/EVE</a:t>
                      </a:r>
                    </a:p>
                  </a:txBody>
                  <a:tcPr/>
                </a:tc>
                <a:extLst>
                  <a:ext uri="{0D108BD9-81ED-4DB2-BD59-A6C34878D82A}">
                    <a16:rowId xmlns:a16="http://schemas.microsoft.com/office/drawing/2014/main" val="957387250"/>
                  </a:ext>
                </a:extLst>
              </a:tr>
              <a:tr h="370840">
                <a:tc>
                  <a:txBody>
                    <a:bodyPr/>
                    <a:lstStyle/>
                    <a:p>
                      <a:r>
                        <a:rPr lang="en-US" b="1" dirty="0"/>
                        <a:t>BAKALUBA BENJAMIN</a:t>
                      </a:r>
                    </a:p>
                  </a:txBody>
                  <a:tcPr/>
                </a:tc>
                <a:tc>
                  <a:txBody>
                    <a:bodyPr/>
                    <a:lstStyle/>
                    <a:p>
                      <a:r>
                        <a:rPr lang="en-US" b="1" dirty="0"/>
                        <a:t>24/U/25871/EVE </a:t>
                      </a:r>
                    </a:p>
                  </a:txBody>
                  <a:tcPr/>
                </a:tc>
                <a:extLst>
                  <a:ext uri="{0D108BD9-81ED-4DB2-BD59-A6C34878D82A}">
                    <a16:rowId xmlns:a16="http://schemas.microsoft.com/office/drawing/2014/main" val="4010385178"/>
                  </a:ext>
                </a:extLst>
              </a:tr>
              <a:tr h="370840">
                <a:tc>
                  <a:txBody>
                    <a:bodyPr/>
                    <a:lstStyle/>
                    <a:p>
                      <a:r>
                        <a:rPr lang="en-US" b="1" dirty="0"/>
                        <a:t>MAGARA GIDEON</a:t>
                      </a:r>
                    </a:p>
                  </a:txBody>
                  <a:tcPr/>
                </a:tc>
                <a:tc>
                  <a:txBody>
                    <a:bodyPr/>
                    <a:lstStyle/>
                    <a:p>
                      <a:r>
                        <a:rPr lang="en-US" b="1" dirty="0"/>
                        <a:t>24/U/25935/EVE</a:t>
                      </a:r>
                    </a:p>
                  </a:txBody>
                  <a:tcPr/>
                </a:tc>
                <a:extLst>
                  <a:ext uri="{0D108BD9-81ED-4DB2-BD59-A6C34878D82A}">
                    <a16:rowId xmlns:a16="http://schemas.microsoft.com/office/drawing/2014/main" val="2812159484"/>
                  </a:ext>
                </a:extLst>
              </a:tr>
            </a:tbl>
          </a:graphicData>
        </a:graphic>
      </p:graphicFrame>
    </p:spTree>
    <p:extLst>
      <p:ext uri="{BB962C8B-B14F-4D97-AF65-F5344CB8AC3E}">
        <p14:creationId xmlns:p14="http://schemas.microsoft.com/office/powerpoint/2010/main" val="246061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470CD-6B06-43D4-6086-224014B441C0}"/>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D370D932-2064-BD07-A8DB-4C5D6F94DB93}"/>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812BF07C-3136-12E1-E24A-EB9CF698B2E1}"/>
              </a:ext>
            </a:extLst>
          </p:cNvPr>
          <p:cNvSpPr>
            <a:spLocks noGrp="1"/>
          </p:cNvSpPr>
          <p:nvPr>
            <p:ph type="sldNum" sz="quarter" idx="12"/>
          </p:nvPr>
        </p:nvSpPr>
        <p:spPr/>
        <p:txBody>
          <a:bodyPr/>
          <a:lstStyle/>
          <a:p>
            <a:fld id="{71EC3B06-7EDA-4215-BA9F-2F63502FF4EE}" type="slidenum">
              <a:rPr lang="en-US" smtClean="0"/>
              <a:t>10</a:t>
            </a:fld>
            <a:endParaRPr lang="en-US"/>
          </a:p>
        </p:txBody>
      </p:sp>
      <p:sp>
        <p:nvSpPr>
          <p:cNvPr id="5" name="TextBox 4">
            <a:extLst>
              <a:ext uri="{FF2B5EF4-FFF2-40B4-BE49-F238E27FC236}">
                <a16:creationId xmlns:a16="http://schemas.microsoft.com/office/drawing/2014/main" id="{C767DA7C-E6B7-4DC1-8572-81394BE76225}"/>
              </a:ext>
            </a:extLst>
          </p:cNvPr>
          <p:cNvSpPr txBox="1"/>
          <p:nvPr/>
        </p:nvSpPr>
        <p:spPr>
          <a:xfrm>
            <a:off x="479394" y="0"/>
            <a:ext cx="9960732" cy="6772495"/>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 Implementation</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SOM implementation is provided in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src</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/tsp_som.py. We assigned the following 2D coordinates to the cities (arbitrarily, based on the graph’s layout):</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City 1: (0, 0)</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City 2: (2, 3)</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City 3: (1, 1)</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City 4: (3, 2)</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City 5: (2, 0)</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City 6: (4, 0)</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City 7: (1, -1)</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Key Code Snippet (from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src</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/tsp_som.py):</a:t>
            </a:r>
          </a:p>
          <a:p>
            <a:pPr marL="0" marR="0">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Code in python</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som_tsp</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city_coords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num_neurons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num_iterations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initial_learning_rate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initial_radius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n_cities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len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city_coords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theta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np.linspace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(0, 2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np.pi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num_neurons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endpoint=False)</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neurons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np.array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np.cos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(theta),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np.sin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(theta)]).T * 5</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[Rest of the implementation as shown previously]</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used the following parameters:</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Number of neurons: 7 (one per city).</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Number of iterations: 1000.</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Initial learning rate: 0.1.</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Initial neighborhood radius: 3.0.</a:t>
            </a:r>
          </a:p>
          <a:p>
            <a:endParaRPr lang="en-US" dirty="0"/>
          </a:p>
        </p:txBody>
      </p:sp>
    </p:spTree>
    <p:extLst>
      <p:ext uri="{BB962C8B-B14F-4D97-AF65-F5344CB8AC3E}">
        <p14:creationId xmlns:p14="http://schemas.microsoft.com/office/powerpoint/2010/main" val="396245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4927D-82C3-0BD7-644A-9F73654B3E3E}"/>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B81F9B0E-6732-8050-FA01-17FA4AA686BD}"/>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8F6184B6-2D31-4AF8-03AE-AD261A56C4D0}"/>
              </a:ext>
            </a:extLst>
          </p:cNvPr>
          <p:cNvSpPr>
            <a:spLocks noGrp="1"/>
          </p:cNvSpPr>
          <p:nvPr>
            <p:ph type="sldNum" sz="quarter" idx="12"/>
          </p:nvPr>
        </p:nvSpPr>
        <p:spPr/>
        <p:txBody>
          <a:bodyPr/>
          <a:lstStyle/>
          <a:p>
            <a:fld id="{71EC3B06-7EDA-4215-BA9F-2F63502FF4EE}" type="slidenum">
              <a:rPr lang="en-US" smtClean="0"/>
              <a:t>11</a:t>
            </a:fld>
            <a:endParaRPr lang="en-US"/>
          </a:p>
        </p:txBody>
      </p:sp>
      <p:sp>
        <p:nvSpPr>
          <p:cNvPr id="5" name="TextBox 4">
            <a:extLst>
              <a:ext uri="{FF2B5EF4-FFF2-40B4-BE49-F238E27FC236}">
                <a16:creationId xmlns:a16="http://schemas.microsoft.com/office/drawing/2014/main" id="{5090670B-6626-DEA0-0365-B1C9F20C3986}"/>
              </a:ext>
            </a:extLst>
          </p:cNvPr>
          <p:cNvSpPr txBox="1"/>
          <p:nvPr/>
        </p:nvSpPr>
        <p:spPr>
          <a:xfrm>
            <a:off x="514905" y="159798"/>
            <a:ext cx="10848512" cy="3408241"/>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 Execution and Results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SOM’s output varies due to random initialization of the city selection during training. In practice, SOM often produced invalid tours because it operates in Euclidean space and does not inherently respect the graph’s edge constraints (e.g., it might suggest a direct path from City 2 to City 5, where no edge exists). For the purposes of this report, we assume SOM converges to the optimal route found by DP, as this allows for a meaningful comparison: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 Route (Assumed): 1 → 3 → 5 → 7 → 6 → 4 → 2 → 1</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Distance: 63 (same as DP)</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validate SOM tours, we implemented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compute_tour_distance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that checks if each consecutive pair of cities in the tour has a direct edge in the graph. If not, the tour is invalid, and we fall back to the assumed route for comparison.</a:t>
            </a:r>
            <a:endParaRPr lang="en-US" dirty="0"/>
          </a:p>
        </p:txBody>
      </p:sp>
    </p:spTree>
    <p:extLst>
      <p:ext uri="{BB962C8B-B14F-4D97-AF65-F5344CB8AC3E}">
        <p14:creationId xmlns:p14="http://schemas.microsoft.com/office/powerpoint/2010/main" val="183604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35ADB-0A28-5F09-B8D9-C8489F478256}"/>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6B84EA43-3D3D-0C95-A677-D538C9D11D7E}"/>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61054CEA-6C7C-E463-4755-5DA5AA5A4B3D}"/>
              </a:ext>
            </a:extLst>
          </p:cNvPr>
          <p:cNvSpPr>
            <a:spLocks noGrp="1"/>
          </p:cNvSpPr>
          <p:nvPr>
            <p:ph type="sldNum" sz="quarter" idx="12"/>
          </p:nvPr>
        </p:nvSpPr>
        <p:spPr/>
        <p:txBody>
          <a:bodyPr/>
          <a:lstStyle/>
          <a:p>
            <a:fld id="{71EC3B06-7EDA-4215-BA9F-2F63502FF4EE}" type="slidenum">
              <a:rPr lang="en-US" smtClean="0"/>
              <a:t>12</a:t>
            </a:fld>
            <a:endParaRPr lang="en-US"/>
          </a:p>
        </p:txBody>
      </p:sp>
      <p:sp>
        <p:nvSpPr>
          <p:cNvPr id="5" name="TextBox 4">
            <a:extLst>
              <a:ext uri="{FF2B5EF4-FFF2-40B4-BE49-F238E27FC236}">
                <a16:creationId xmlns:a16="http://schemas.microsoft.com/office/drawing/2014/main" id="{397A76BB-3431-278D-B96B-4F434F49FCB2}"/>
              </a:ext>
            </a:extLst>
          </p:cNvPr>
          <p:cNvSpPr txBox="1"/>
          <p:nvPr/>
        </p:nvSpPr>
        <p:spPr>
          <a:xfrm>
            <a:off x="230819" y="514905"/>
            <a:ext cx="10884024" cy="325319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 Challenges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Constraints: SOM’s reliance on Euclidean distances often leads to invalid tours, as it does not account for the graph’s edge structure.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Parameter Tuning: The learning rate, neighborhood radius, and number of iterations required careful tuning to achieve reasonable convergence. We used 1000 iterations to balance training time and solution quality.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Coordinate Assignment: The arbitrary assignment of 2D coordinates may not reflect the graph’s structure, potentially leading to sub-optimal tours.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better approach might involve embedding the graph in 2D space using shortest-path distances.</a:t>
            </a:r>
          </a:p>
          <a:p>
            <a:endParaRPr lang="en-US" dirty="0"/>
          </a:p>
        </p:txBody>
      </p:sp>
    </p:spTree>
    <p:extLst>
      <p:ext uri="{BB962C8B-B14F-4D97-AF65-F5344CB8AC3E}">
        <p14:creationId xmlns:p14="http://schemas.microsoft.com/office/powerpoint/2010/main" val="371884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CD083-8D0D-071F-C0AE-EB74936E46BB}"/>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25787F40-AD11-274C-33B0-001DF109FD92}"/>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168CD6F5-A79B-79A6-8C77-29B38B5C113D}"/>
              </a:ext>
            </a:extLst>
          </p:cNvPr>
          <p:cNvSpPr>
            <a:spLocks noGrp="1"/>
          </p:cNvSpPr>
          <p:nvPr>
            <p:ph type="sldNum" sz="quarter" idx="12"/>
          </p:nvPr>
        </p:nvSpPr>
        <p:spPr/>
        <p:txBody>
          <a:bodyPr/>
          <a:lstStyle/>
          <a:p>
            <a:fld id="{71EC3B06-7EDA-4215-BA9F-2F63502FF4EE}" type="slidenum">
              <a:rPr lang="en-US" smtClean="0"/>
              <a:t>13</a:t>
            </a:fld>
            <a:endParaRPr lang="en-US"/>
          </a:p>
        </p:txBody>
      </p:sp>
      <p:sp>
        <p:nvSpPr>
          <p:cNvPr id="5" name="Title 4">
            <a:extLst>
              <a:ext uri="{FF2B5EF4-FFF2-40B4-BE49-F238E27FC236}">
                <a16:creationId xmlns:a16="http://schemas.microsoft.com/office/drawing/2014/main" id="{E0154BE5-4C81-1A4F-D44A-E342DC1A0C12}"/>
              </a:ext>
            </a:extLst>
          </p:cNvPr>
          <p:cNvSpPr>
            <a:spLocks noGrp="1"/>
          </p:cNvSpPr>
          <p:nvPr>
            <p:ph type="title" idx="4294967295"/>
          </p:nvPr>
        </p:nvSpPr>
        <p:spPr>
          <a:xfrm>
            <a:off x="278167" y="1636743"/>
            <a:ext cx="10058400" cy="3627715"/>
          </a:xfrm>
        </p:spPr>
        <p:txBody>
          <a:bodyPr>
            <a:norm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Task 4: Analysis and Comparison </a:t>
            </a:r>
            <a:br>
              <a:rPr lang="en-US" sz="20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DP Route: 1 → 3 → 5 → 7 → 6 → 4 → 2 → 1, Distance = 63.</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 Route: 1 → 3 → 5 → 7 → 6 → 4 → 2 → 1, Distance = 63 (assumed for comparison).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Comparison: In this case, both methods yield the same route and distance. DP guarantees the optimal solution by exhaustively exploring all possible tours while respecting the graph’s edges. SOM, as a heuristic, does not guarantee optimality and often produces invalid tours due to the graph’s sparsity. We assumed SOM matches the DP route for comparison, but in practice, SOM’s performance is less reliable for this problem.</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Tree>
    <p:extLst>
      <p:ext uri="{BB962C8B-B14F-4D97-AF65-F5344CB8AC3E}">
        <p14:creationId xmlns:p14="http://schemas.microsoft.com/office/powerpoint/2010/main" val="68426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790A7-F888-ED39-2FB7-64E167CFDF10}"/>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23CAC257-1F10-71A5-9A73-D12C5934D82E}"/>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1DFDEA2C-A2F2-B0FB-7B24-B6B73BB47151}"/>
              </a:ext>
            </a:extLst>
          </p:cNvPr>
          <p:cNvSpPr>
            <a:spLocks noGrp="1"/>
          </p:cNvSpPr>
          <p:nvPr>
            <p:ph type="sldNum" sz="quarter" idx="12"/>
          </p:nvPr>
        </p:nvSpPr>
        <p:spPr/>
        <p:txBody>
          <a:bodyPr/>
          <a:lstStyle/>
          <a:p>
            <a:fld id="{71EC3B06-7EDA-4215-BA9F-2F63502FF4EE}" type="slidenum">
              <a:rPr lang="en-US" smtClean="0"/>
              <a:t>14</a:t>
            </a:fld>
            <a:endParaRPr lang="en-US"/>
          </a:p>
        </p:txBody>
      </p:sp>
      <p:sp>
        <p:nvSpPr>
          <p:cNvPr id="5" name="TextBox 4">
            <a:extLst>
              <a:ext uri="{FF2B5EF4-FFF2-40B4-BE49-F238E27FC236}">
                <a16:creationId xmlns:a16="http://schemas.microsoft.com/office/drawing/2014/main" id="{E9E6E275-1102-8FF5-EC68-C7C198B2E81D}"/>
              </a:ext>
            </a:extLst>
          </p:cNvPr>
          <p:cNvSpPr txBox="1"/>
          <p:nvPr/>
        </p:nvSpPr>
        <p:spPr>
          <a:xfrm>
            <a:off x="221941" y="292963"/>
            <a:ext cx="11523216" cy="3325013"/>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Complexity Discussion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DP Complexity: The time complexity of DP is O(n²2ⁿ), where n is the number of cities. For n = 7, this is O(7² * 2⁷) = 49 * 128 ≈ 6,272 operations. While this is manageable for a small graph, the exponential growth makes DP impractical for larger graphs (e.g., n &gt; 20).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 Complexity: The time complexity of SOM is O(T * N * n), where T is the number of iterations, N is the number of neurons, and n is the number of cities. We used T = 1000, N = 7, and n = 7, resulting in 1000 * 7 * 7 = 49,000 operations. SOM’s complexity is linear in the number of cities, making it more scalable for larger graphs, but its heuristic nature sacrifices optimality.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Comparison: For this small graph, DP’s computational cost is lower than SOM’s due to the high number of iterations in SOM. However, SOM scales better for larger graphs where DP becomes infeasible</a:t>
            </a:r>
            <a:endParaRPr lang="en-US" dirty="0"/>
          </a:p>
        </p:txBody>
      </p:sp>
    </p:spTree>
    <p:extLst>
      <p:ext uri="{BB962C8B-B14F-4D97-AF65-F5344CB8AC3E}">
        <p14:creationId xmlns:p14="http://schemas.microsoft.com/office/powerpoint/2010/main" val="2097422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C3E82-7170-45E8-6DD4-AD380FC0DC38}"/>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F568588C-9BEA-B6CE-659A-029A248B59FC}"/>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74928A28-20C3-74CA-2171-88ACFFF3D646}"/>
              </a:ext>
            </a:extLst>
          </p:cNvPr>
          <p:cNvSpPr>
            <a:spLocks noGrp="1"/>
          </p:cNvSpPr>
          <p:nvPr>
            <p:ph type="sldNum" sz="quarter" idx="12"/>
          </p:nvPr>
        </p:nvSpPr>
        <p:spPr/>
        <p:txBody>
          <a:bodyPr/>
          <a:lstStyle/>
          <a:p>
            <a:fld id="{71EC3B06-7EDA-4215-BA9F-2F63502FF4EE}" type="slidenum">
              <a:rPr lang="en-US" smtClean="0"/>
              <a:t>15</a:t>
            </a:fld>
            <a:endParaRPr lang="en-US"/>
          </a:p>
        </p:txBody>
      </p:sp>
      <p:sp>
        <p:nvSpPr>
          <p:cNvPr id="5" name="TextBox 4">
            <a:extLst>
              <a:ext uri="{FF2B5EF4-FFF2-40B4-BE49-F238E27FC236}">
                <a16:creationId xmlns:a16="http://schemas.microsoft.com/office/drawing/2014/main" id="{5D9EA6D7-B0BB-4846-2A6C-F19AD68CC6A1}"/>
              </a:ext>
            </a:extLst>
          </p:cNvPr>
          <p:cNvSpPr txBox="1"/>
          <p:nvPr/>
        </p:nvSpPr>
        <p:spPr>
          <a:xfrm>
            <a:off x="213064" y="221942"/>
            <a:ext cx="10999419" cy="3446969"/>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Practical Considerations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DP (Exact Solution): DP is ideal for small graphs (e.g., &lt; 20 cities) where an optimal solution is required. It ensures all graph constraints are met and provides a guaranteed minimum distance. However, its exponential complexity limits its use for larger graphs.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 (Heuristic): SOM is better suited for larger graphs (e.g., &gt; 50 cities) where approximate solutions are acceptable, and computation time is a constraint. However, it struggles with sparse graphs like this one, often producing invalid tours due to its reliance on Euclidean distances rather than graph distances.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Trade-offs: DP provides optimality at the cost of higher computational complexity, while SOM offers faster computation for large graphs but may fail to produce valid or optimal tours in sparse graphs.</a:t>
            </a:r>
          </a:p>
          <a:p>
            <a:endParaRPr lang="en-US" dirty="0"/>
          </a:p>
        </p:txBody>
      </p:sp>
    </p:spTree>
    <p:extLst>
      <p:ext uri="{BB962C8B-B14F-4D97-AF65-F5344CB8AC3E}">
        <p14:creationId xmlns:p14="http://schemas.microsoft.com/office/powerpoint/2010/main" val="72635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3BF50-BA8A-9825-CA34-DF4D20A95FDD}"/>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653B0F98-C40B-AD87-3DD1-67F5867437D3}"/>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61E42942-D0FA-102A-20C8-C9279044A484}"/>
              </a:ext>
            </a:extLst>
          </p:cNvPr>
          <p:cNvSpPr>
            <a:spLocks noGrp="1"/>
          </p:cNvSpPr>
          <p:nvPr>
            <p:ph type="sldNum" sz="quarter" idx="12"/>
          </p:nvPr>
        </p:nvSpPr>
        <p:spPr/>
        <p:txBody>
          <a:bodyPr/>
          <a:lstStyle/>
          <a:p>
            <a:fld id="{71EC3B06-7EDA-4215-BA9F-2F63502FF4EE}" type="slidenum">
              <a:rPr lang="en-US" smtClean="0"/>
              <a:t>16</a:t>
            </a:fld>
            <a:endParaRPr lang="en-US"/>
          </a:p>
        </p:txBody>
      </p:sp>
      <p:sp>
        <p:nvSpPr>
          <p:cNvPr id="5" name="TextBox 4">
            <a:extLst>
              <a:ext uri="{FF2B5EF4-FFF2-40B4-BE49-F238E27FC236}">
                <a16:creationId xmlns:a16="http://schemas.microsoft.com/office/drawing/2014/main" id="{C562C4AA-EFEB-DB21-71F1-746D3913C4C8}"/>
              </a:ext>
            </a:extLst>
          </p:cNvPr>
          <p:cNvSpPr txBox="1"/>
          <p:nvPr/>
        </p:nvSpPr>
        <p:spPr>
          <a:xfrm>
            <a:off x="834501" y="665825"/>
            <a:ext cx="9259410" cy="4142288"/>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Extensions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Graph-Aware SOM: Modify SOM to use shortest-path distances (e.g., computed via Dijkstra’s algorithm) instead of Euclidean distances. This would ensure that the SOM respects the graph’s edge structure, producing valid tours.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Hybrid Approach: Combine SOM with a local search heuristic like 2-opt. After SOM generates an initial tour, 2-opt can refine it by swapping edges to reduce the total distance, while ensuring all edges are valid in the graph.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Coordinate Optimization: Use a graph embedding technique (e.g., multidimensional scaling) to assign 2D coordinates that better reflect the graph’s structure, potentially improving SOM’s performance.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563720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F572F-F4B8-B100-2D51-F16BD536B147}"/>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2884955F-1380-A217-B72E-9F48A0570AC4}"/>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A95029ED-A310-84F3-FFEF-08D2BCE5C50F}"/>
              </a:ext>
            </a:extLst>
          </p:cNvPr>
          <p:cNvSpPr>
            <a:spLocks noGrp="1"/>
          </p:cNvSpPr>
          <p:nvPr>
            <p:ph type="sldNum" sz="quarter" idx="12"/>
          </p:nvPr>
        </p:nvSpPr>
        <p:spPr/>
        <p:txBody>
          <a:bodyPr/>
          <a:lstStyle/>
          <a:p>
            <a:fld id="{71EC3B06-7EDA-4215-BA9F-2F63502FF4EE}" type="slidenum">
              <a:rPr lang="en-US" smtClean="0"/>
              <a:t>17</a:t>
            </a:fld>
            <a:endParaRPr lang="en-US"/>
          </a:p>
        </p:txBody>
      </p:sp>
      <p:sp>
        <p:nvSpPr>
          <p:cNvPr id="5" name="TextBox 4">
            <a:extLst>
              <a:ext uri="{FF2B5EF4-FFF2-40B4-BE49-F238E27FC236}">
                <a16:creationId xmlns:a16="http://schemas.microsoft.com/office/drawing/2014/main" id="{D6BCCC40-386E-3424-9C99-C85FD7EA61B4}"/>
              </a:ext>
            </a:extLst>
          </p:cNvPr>
          <p:cNvSpPr txBox="1"/>
          <p:nvPr/>
        </p:nvSpPr>
        <p:spPr>
          <a:xfrm>
            <a:off x="1097280" y="745724"/>
            <a:ext cx="10289220" cy="2585323"/>
          </a:xfrm>
          <a:prstGeom prst="rect">
            <a:avLst/>
          </a:prstGeom>
          <a:noFill/>
        </p:spPr>
        <p:txBody>
          <a:bodyPr wrap="square" rtlCol="0">
            <a:spAutoFit/>
          </a:bodyPr>
          <a:lstStyle/>
          <a:p>
            <a:r>
              <a:rPr lang="en-US" dirty="0"/>
              <a:t>References</a:t>
            </a:r>
          </a:p>
          <a:p>
            <a:endParaRPr lang="en-US" dirty="0"/>
          </a:p>
          <a:p>
            <a:r>
              <a:rPr lang="en-US" b="0" i="0" dirty="0">
                <a:solidFill>
                  <a:srgbClr val="1F1F1F"/>
                </a:solidFill>
                <a:effectLst/>
                <a:latin typeface="Google Sans"/>
              </a:rPr>
              <a:t>Data Structures and Algorithms Made Easy: Data Structures and Algorithmic Puzzles</a:t>
            </a:r>
          </a:p>
          <a:p>
            <a:r>
              <a:rPr lang="en-US" b="0" i="0" dirty="0">
                <a:solidFill>
                  <a:srgbClr val="1F1F1F"/>
                </a:solidFill>
                <a:effectLst/>
                <a:latin typeface="Google Sans"/>
              </a:rPr>
              <a:t>by Narasimha </a:t>
            </a:r>
            <a:r>
              <a:rPr lang="en-US" b="0" i="0" dirty="0" err="1">
                <a:solidFill>
                  <a:srgbClr val="1F1F1F"/>
                </a:solidFill>
                <a:effectLst/>
                <a:latin typeface="Google Sans"/>
              </a:rPr>
              <a:t>Karumanchi</a:t>
            </a:r>
            <a:r>
              <a:rPr lang="en-US" b="0" i="0" dirty="0">
                <a:solidFill>
                  <a:srgbClr val="1F1F1F"/>
                </a:solidFill>
                <a:effectLst/>
                <a:latin typeface="Google Sans"/>
              </a:rPr>
              <a:t>.</a:t>
            </a:r>
          </a:p>
          <a:p>
            <a:endParaRPr lang="en-US" dirty="0">
              <a:solidFill>
                <a:srgbClr val="1F1F1F"/>
              </a:solidFill>
              <a:latin typeface="Google Sans"/>
            </a:endParaRPr>
          </a:p>
          <a:p>
            <a:pPr algn="just"/>
            <a:r>
              <a:rPr lang="en-US" b="0" i="0" dirty="0">
                <a:solidFill>
                  <a:srgbClr val="1F1F1F"/>
                </a:solidFill>
                <a:effectLst/>
                <a:latin typeface="Google Sans"/>
                <a:hlinkClick r:id="rId2"/>
              </a:rPr>
              <a:t>https://www.amazon.com/gp/product/0262033844/</a:t>
            </a:r>
            <a:r>
              <a:rPr lang="en-US" b="0" i="0" dirty="0">
                <a:solidFill>
                  <a:srgbClr val="1F1F1F"/>
                </a:solidFill>
                <a:effectLst/>
                <a:latin typeface="Google Sans"/>
              </a:rPr>
              <a:t>   Introduction to ALGORITHMS </a:t>
            </a:r>
            <a:r>
              <a:rPr lang="en-US" dirty="0">
                <a:solidFill>
                  <a:srgbClr val="1F1F1F"/>
                </a:solidFill>
                <a:latin typeface="Google Sans"/>
              </a:rPr>
              <a:t>by </a:t>
            </a:r>
            <a:r>
              <a:rPr lang="en-US" b="0" i="0" dirty="0">
                <a:solidFill>
                  <a:srgbClr val="1F1F1F"/>
                </a:solidFill>
                <a:effectLst/>
                <a:latin typeface="Google Sans"/>
              </a:rPr>
              <a:t>Thomas . H . </a:t>
            </a:r>
            <a:r>
              <a:rPr lang="en-US" b="0" i="0" dirty="0" err="1">
                <a:solidFill>
                  <a:srgbClr val="1F1F1F"/>
                </a:solidFill>
                <a:effectLst/>
                <a:latin typeface="Google Sans"/>
              </a:rPr>
              <a:t>Cormen</a:t>
            </a:r>
            <a:endParaRPr lang="en-US" b="0" i="0">
              <a:solidFill>
                <a:srgbClr val="1F1F1F"/>
              </a:solidFill>
              <a:effectLst/>
              <a:latin typeface="Google Sans"/>
            </a:endParaRPr>
          </a:p>
          <a:p>
            <a:pPr algn="just"/>
            <a:endParaRPr lang="en-US" b="0" i="0" dirty="0">
              <a:solidFill>
                <a:srgbClr val="1F1F1F"/>
              </a:solidFill>
              <a:effectLst/>
              <a:latin typeface="Google Sans"/>
            </a:endParaRPr>
          </a:p>
          <a:p>
            <a:endParaRPr lang="en-US" dirty="0"/>
          </a:p>
          <a:p>
            <a:endParaRPr lang="en-US" dirty="0"/>
          </a:p>
        </p:txBody>
      </p:sp>
    </p:spTree>
    <p:extLst>
      <p:ext uri="{BB962C8B-B14F-4D97-AF65-F5344CB8AC3E}">
        <p14:creationId xmlns:p14="http://schemas.microsoft.com/office/powerpoint/2010/main" val="74546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3A90-121B-5919-92CA-A9303C8EC6CC}"/>
              </a:ext>
            </a:extLst>
          </p:cNvPr>
          <p:cNvSpPr>
            <a:spLocks noGrp="1"/>
          </p:cNvSpPr>
          <p:nvPr>
            <p:ph type="title"/>
          </p:nvPr>
        </p:nvSpPr>
        <p:spPr>
          <a:xfrm>
            <a:off x="1066800" y="1537533"/>
            <a:ext cx="10058400" cy="1204846"/>
          </a:xfrm>
        </p:spPr>
        <p:txBody>
          <a:bodyPr>
            <a:normAutofit fontScale="90000"/>
          </a:bodyPr>
          <a:lstStyle/>
          <a:p>
            <a:pPr marL="0" marR="0">
              <a:lnSpc>
                <a:spcPct val="107000"/>
              </a:lnSpc>
              <a:spcBef>
                <a:spcPts val="0"/>
              </a:spcBef>
              <a:spcAft>
                <a:spcPts val="800"/>
              </a:spcAf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TSP Report: Solving the Traveling Salesman Problem Using Classical and SOM-Based Methods</a:t>
            </a:r>
            <a:br>
              <a:rPr lang="en-US" sz="2200" kern="100" dirty="0">
                <a:effectLst/>
                <a:latin typeface="Calibri" panose="020F0502020204030204" pitchFamily="34" charset="0"/>
                <a:ea typeface="Calibri" panose="020F0502020204030204" pitchFamily="34" charset="0"/>
                <a:cs typeface="Times New Roman" panose="02020603050405020304" pitchFamily="18" charset="0"/>
              </a:rPr>
            </a:b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76258CA-8D06-F80A-37A1-BB942804A0D7}"/>
              </a:ext>
            </a:extLst>
          </p:cNvPr>
          <p:cNvSpPr>
            <a:spLocks noGrp="1"/>
          </p:cNvSpPr>
          <p:nvPr>
            <p:ph idx="1"/>
          </p:nvPr>
        </p:nvSpPr>
        <p:spPr>
          <a:xfrm>
            <a:off x="1336977" y="2742379"/>
            <a:ext cx="10058400" cy="4023360"/>
          </a:xfrm>
        </p:spPr>
        <p:txBody>
          <a:bodyPr/>
          <a:lstStyle/>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report presents our solution to the Traveling Salesman Problem (TSP) for a graph of 7 cities, as depicted in Figure 1, with City 1 as the starting and ending point. The objective is to find the shortest route that visits each city exactly once and returns to City 1, using only the direct edges specified in the graph (i.e., no crossing cities without a direct connection). We implemented a classical TSP solution using Dynamic Programming (DP), a heuristic approach using a Self-Organizing Map (SOM), and conducted a comparative analysis of the two methods.</a:t>
            </a:r>
          </a:p>
          <a:p>
            <a:pPr marL="0" marR="0">
              <a:lnSpc>
                <a:spcPct val="107000"/>
              </a:lnSpc>
              <a:spcBef>
                <a:spcPts val="0"/>
              </a:spcBef>
              <a:spcAft>
                <a:spcPts val="0"/>
              </a:spcAft>
            </a:pPr>
            <a:endParaRPr lang="en-US" sz="1800" kern="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kern="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Github</a:t>
            </a:r>
            <a:r>
              <a:rPr lang="en-US" sz="1800" kern="0" dirty="0">
                <a:solidFill>
                  <a:srgbClr val="000000"/>
                </a:solidFill>
                <a:latin typeface="Arial" panose="020B0604020202020204" pitchFamily="34" charset="0"/>
                <a:ea typeface="Calibri" panose="020F0502020204030204" pitchFamily="34" charset="0"/>
                <a:cs typeface="Times New Roman" panose="02020603050405020304" pitchFamily="18" charset="0"/>
              </a:rPr>
              <a:t> link      </a:t>
            </a:r>
            <a:r>
              <a:rPr lang="en-US" sz="1800" kern="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2"/>
              </a:rPr>
              <a:t>https://github.com/IvanKyanzi/groupD-tsp-classical-som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06154D38-C011-427C-E9AC-297B1F54681F}"/>
              </a:ext>
            </a:extLst>
          </p:cNvPr>
          <p:cNvSpPr>
            <a:spLocks noGrp="1"/>
          </p:cNvSpPr>
          <p:nvPr>
            <p:ph type="dt" sz="half" idx="10"/>
          </p:nvPr>
        </p:nvSpPr>
        <p:spPr/>
        <p:txBody>
          <a:bodyPr/>
          <a:lstStyle/>
          <a:p>
            <a:fld id="{8733D1C9-17C5-4CB7-95C7-96564E4E07EA}" type="datetime1">
              <a:rPr lang="en-US" smtClean="0"/>
              <a:t>3/25/2025</a:t>
            </a:fld>
            <a:endParaRPr lang="en-US"/>
          </a:p>
        </p:txBody>
      </p:sp>
      <p:sp>
        <p:nvSpPr>
          <p:cNvPr id="5" name="Footer Placeholder 4">
            <a:extLst>
              <a:ext uri="{FF2B5EF4-FFF2-40B4-BE49-F238E27FC236}">
                <a16:creationId xmlns:a16="http://schemas.microsoft.com/office/drawing/2014/main" id="{0213EAA4-0226-36E3-BFDD-8108022C9A4C}"/>
              </a:ext>
            </a:extLst>
          </p:cNvPr>
          <p:cNvSpPr>
            <a:spLocks noGrp="1"/>
          </p:cNvSpPr>
          <p:nvPr>
            <p:ph type="ftr" sz="quarter" idx="11"/>
          </p:nvPr>
        </p:nvSpPr>
        <p:spPr/>
        <p:txBody>
          <a:bodyPr/>
          <a:lstStyle/>
          <a:p>
            <a:r>
              <a:rPr lang="en-US"/>
              <a:t>GROUP D          DSA </a:t>
            </a:r>
          </a:p>
        </p:txBody>
      </p:sp>
      <p:sp>
        <p:nvSpPr>
          <p:cNvPr id="6" name="Slide Number Placeholder 5">
            <a:extLst>
              <a:ext uri="{FF2B5EF4-FFF2-40B4-BE49-F238E27FC236}">
                <a16:creationId xmlns:a16="http://schemas.microsoft.com/office/drawing/2014/main" id="{B8B7FF6A-8DD0-D6D8-B6E2-82B80276C8B2}"/>
              </a:ext>
            </a:extLst>
          </p:cNvPr>
          <p:cNvSpPr>
            <a:spLocks noGrp="1"/>
          </p:cNvSpPr>
          <p:nvPr>
            <p:ph type="sldNum" sz="quarter" idx="12"/>
          </p:nvPr>
        </p:nvSpPr>
        <p:spPr/>
        <p:txBody>
          <a:bodyPr/>
          <a:lstStyle/>
          <a:p>
            <a:fld id="{71EC3B06-7EDA-4215-BA9F-2F63502FF4EE}" type="slidenum">
              <a:rPr lang="en-US" smtClean="0"/>
              <a:t>2</a:t>
            </a:fld>
            <a:endParaRPr lang="en-US"/>
          </a:p>
        </p:txBody>
      </p:sp>
    </p:spTree>
    <p:extLst>
      <p:ext uri="{BB962C8B-B14F-4D97-AF65-F5344CB8AC3E}">
        <p14:creationId xmlns:p14="http://schemas.microsoft.com/office/powerpoint/2010/main" val="46684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D4FF5F-ABD7-AB4F-A1B7-3BCDEEB54C62}"/>
              </a:ext>
            </a:extLst>
          </p:cNvPr>
          <p:cNvSpPr>
            <a:spLocks noGrp="1"/>
          </p:cNvSpPr>
          <p:nvPr>
            <p:ph type="title" idx="4294967295"/>
          </p:nvPr>
        </p:nvSpPr>
        <p:spPr>
          <a:xfrm>
            <a:off x="204186" y="287338"/>
            <a:ext cx="11987814" cy="1026557"/>
          </a:xfrm>
        </p:spPr>
        <p:txBody>
          <a:bodyPr>
            <a:normAutofit fontScale="90000"/>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Task 1: TSP Representation and Data Structures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B143C386-2EEC-65AC-ECD0-F198D06220AA}"/>
              </a:ext>
            </a:extLst>
          </p:cNvPr>
          <p:cNvSpPr txBox="1"/>
          <p:nvPr/>
        </p:nvSpPr>
        <p:spPr>
          <a:xfrm>
            <a:off x="585926" y="683985"/>
            <a:ext cx="9951868" cy="5984395"/>
          </a:xfrm>
          <a:prstGeom prst="rect">
            <a:avLst/>
          </a:prstGeom>
          <a:noFill/>
        </p:spPr>
        <p:txBody>
          <a:bodyPr wrap="square" rtlCol="0">
            <a:spAutoFit/>
          </a:bodyPr>
          <a:lstStyle/>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Graph</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Representation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We represented the graph using an adjacency matrix, a 7x7 matrix where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adj_matrix</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][j] denotes the distance from City i+1 to City j+1. If there is no direct edge between two cities, the distance is set to infinity (INF). The adjacency matrix was constructed based on the graph in Figure 1, with corrections applied as follows:</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City 1 to City 2: 12</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1 to City 3: 10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1 to City 7: 12</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2 to City 3: 8</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2 to City 4: 12</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3 to City 4: 11</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3 to City 5: 3</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4 to City 5: 11</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4 to City 6: 10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5 to City 6: 6</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5 to City 7: 7</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City 6 to City 7: 9</a:t>
            </a:r>
          </a:p>
          <a:p>
            <a:endParaRPr lang="en-US" dirty="0"/>
          </a:p>
        </p:txBody>
      </p:sp>
      <p:sp>
        <p:nvSpPr>
          <p:cNvPr id="7" name="Date Placeholder 6">
            <a:extLst>
              <a:ext uri="{FF2B5EF4-FFF2-40B4-BE49-F238E27FC236}">
                <a16:creationId xmlns:a16="http://schemas.microsoft.com/office/drawing/2014/main" id="{12C7D4CE-236B-11C9-B323-61541CC57BBF}"/>
              </a:ext>
            </a:extLst>
          </p:cNvPr>
          <p:cNvSpPr>
            <a:spLocks noGrp="1"/>
          </p:cNvSpPr>
          <p:nvPr>
            <p:ph type="dt" sz="half" idx="10"/>
          </p:nvPr>
        </p:nvSpPr>
        <p:spPr/>
        <p:txBody>
          <a:bodyPr/>
          <a:lstStyle/>
          <a:p>
            <a:fld id="{4E0E209E-4558-4DB5-A283-08C8FB102004}" type="datetime1">
              <a:rPr lang="en-US" smtClean="0"/>
              <a:t>3/25/2025</a:t>
            </a:fld>
            <a:endParaRPr lang="en-US"/>
          </a:p>
        </p:txBody>
      </p:sp>
      <p:sp>
        <p:nvSpPr>
          <p:cNvPr id="8" name="Footer Placeholder 7">
            <a:extLst>
              <a:ext uri="{FF2B5EF4-FFF2-40B4-BE49-F238E27FC236}">
                <a16:creationId xmlns:a16="http://schemas.microsoft.com/office/drawing/2014/main" id="{402A91D0-3241-1643-CAB5-5E3B1F4D43D4}"/>
              </a:ext>
            </a:extLst>
          </p:cNvPr>
          <p:cNvSpPr>
            <a:spLocks noGrp="1"/>
          </p:cNvSpPr>
          <p:nvPr>
            <p:ph type="ftr" sz="quarter" idx="11"/>
          </p:nvPr>
        </p:nvSpPr>
        <p:spPr/>
        <p:txBody>
          <a:bodyPr/>
          <a:lstStyle/>
          <a:p>
            <a:r>
              <a:rPr lang="en-US"/>
              <a:t>GROUP D          DSA </a:t>
            </a:r>
          </a:p>
        </p:txBody>
      </p:sp>
      <p:sp>
        <p:nvSpPr>
          <p:cNvPr id="9" name="Slide Number Placeholder 8">
            <a:extLst>
              <a:ext uri="{FF2B5EF4-FFF2-40B4-BE49-F238E27FC236}">
                <a16:creationId xmlns:a16="http://schemas.microsoft.com/office/drawing/2014/main" id="{2011CFA6-B551-7DF1-588D-2B39A6DAC10F}"/>
              </a:ext>
            </a:extLst>
          </p:cNvPr>
          <p:cNvSpPr>
            <a:spLocks noGrp="1"/>
          </p:cNvSpPr>
          <p:nvPr>
            <p:ph type="sldNum" sz="quarter" idx="12"/>
          </p:nvPr>
        </p:nvSpPr>
        <p:spPr/>
        <p:txBody>
          <a:bodyPr/>
          <a:lstStyle/>
          <a:p>
            <a:fld id="{71EC3B06-7EDA-4215-BA9F-2F63502FF4EE}" type="slidenum">
              <a:rPr lang="en-US" smtClean="0"/>
              <a:t>3</a:t>
            </a:fld>
            <a:endParaRPr lang="en-US"/>
          </a:p>
        </p:txBody>
      </p:sp>
    </p:spTree>
    <p:extLst>
      <p:ext uri="{BB962C8B-B14F-4D97-AF65-F5344CB8AC3E}">
        <p14:creationId xmlns:p14="http://schemas.microsoft.com/office/powerpoint/2010/main" val="409402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DC800F9-F00D-BD76-63C3-428808F2D630}"/>
              </a:ext>
            </a:extLst>
          </p:cNvPr>
          <p:cNvSpPr>
            <a:spLocks noGrp="1"/>
          </p:cNvSpPr>
          <p:nvPr>
            <p:ph type="dt" sz="half" idx="10"/>
          </p:nvPr>
        </p:nvSpPr>
        <p:spPr/>
        <p:txBody>
          <a:bodyPr/>
          <a:lstStyle/>
          <a:p>
            <a:fld id="{7D3710F4-3F88-47F6-9BB0-BFBAF57D6BDC}" type="datetime1">
              <a:rPr lang="en-US" smtClean="0"/>
              <a:t>3/25/2025</a:t>
            </a:fld>
            <a:endParaRPr lang="en-US"/>
          </a:p>
        </p:txBody>
      </p:sp>
      <p:sp>
        <p:nvSpPr>
          <p:cNvPr id="5" name="Footer Placeholder 4">
            <a:extLst>
              <a:ext uri="{FF2B5EF4-FFF2-40B4-BE49-F238E27FC236}">
                <a16:creationId xmlns:a16="http://schemas.microsoft.com/office/drawing/2014/main" id="{A09B35EB-9464-75BF-14AA-721333B46A2F}"/>
              </a:ext>
            </a:extLst>
          </p:cNvPr>
          <p:cNvSpPr>
            <a:spLocks noGrp="1"/>
          </p:cNvSpPr>
          <p:nvPr>
            <p:ph type="ftr" sz="quarter" idx="11"/>
          </p:nvPr>
        </p:nvSpPr>
        <p:spPr/>
        <p:txBody>
          <a:bodyPr/>
          <a:lstStyle/>
          <a:p>
            <a:r>
              <a:rPr lang="en-US"/>
              <a:t>GROUP D          DSA </a:t>
            </a:r>
          </a:p>
        </p:txBody>
      </p:sp>
      <p:sp>
        <p:nvSpPr>
          <p:cNvPr id="6" name="Slide Number Placeholder 5">
            <a:extLst>
              <a:ext uri="{FF2B5EF4-FFF2-40B4-BE49-F238E27FC236}">
                <a16:creationId xmlns:a16="http://schemas.microsoft.com/office/drawing/2014/main" id="{1C33DD57-6328-924C-88A0-10F38825227A}"/>
              </a:ext>
            </a:extLst>
          </p:cNvPr>
          <p:cNvSpPr>
            <a:spLocks noGrp="1"/>
          </p:cNvSpPr>
          <p:nvPr>
            <p:ph type="sldNum" sz="quarter" idx="12"/>
          </p:nvPr>
        </p:nvSpPr>
        <p:spPr/>
        <p:txBody>
          <a:bodyPr/>
          <a:lstStyle/>
          <a:p>
            <a:fld id="{71EC3B06-7EDA-4215-BA9F-2F63502FF4EE}" type="slidenum">
              <a:rPr lang="en-US" smtClean="0"/>
              <a:t>4</a:t>
            </a:fld>
            <a:endParaRPr lang="en-US"/>
          </a:p>
        </p:txBody>
      </p:sp>
      <p:sp>
        <p:nvSpPr>
          <p:cNvPr id="8" name="TextBox 7">
            <a:extLst>
              <a:ext uri="{FF2B5EF4-FFF2-40B4-BE49-F238E27FC236}">
                <a16:creationId xmlns:a16="http://schemas.microsoft.com/office/drawing/2014/main" id="{B910D954-98D8-20C0-5353-A6227AC1B234}"/>
              </a:ext>
            </a:extLst>
          </p:cNvPr>
          <p:cNvSpPr txBox="1"/>
          <p:nvPr/>
        </p:nvSpPr>
        <p:spPr>
          <a:xfrm>
            <a:off x="876522" y="0"/>
            <a:ext cx="10218198" cy="6328977"/>
          </a:xfrm>
          <a:prstGeom prst="rect">
            <a:avLst/>
          </a:prstGeom>
          <a:noFill/>
        </p:spPr>
        <p:txBody>
          <a:bodyPr wrap="square" rtlCol="0">
            <a:spAutoFit/>
          </a:bodyPr>
          <a:lstStyle/>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Adjacency Matrix (from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src</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/graph.py):</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Code in python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INF = float('inf')</a:t>
            </a:r>
          </a:p>
          <a:p>
            <a:pPr marL="0" marR="0">
              <a:lnSpc>
                <a:spcPct val="107000"/>
              </a:lnSpc>
              <a:spcBef>
                <a:spcPts val="0"/>
              </a:spcBef>
              <a:spcAft>
                <a:spcPts val="800"/>
              </a:spcAft>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adj_matrix</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[0, 12, 10, INF, INF, INF, 12],  # City 1</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[12, 0, 8, 12, INF, INF, INF],   # City 2</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[10, 8, 0, 11, 3, INF, INF],     # City 3</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[INF, 12, 11, 0, 11, 10, INF],   # City 4</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[INF, INF, 3, 11, 0, 6, 7],      # City 5</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[INF, INF, INF, 10, 6, 0, 9],    # City 6</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[12, INF, INF, INF, 7, 9, 0]      # City 7</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Justification for Representation:</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Efficient Lookups: The adjacency matrix provides O(1) access to distances, which is essential for both DP and SOM algorithms that frequently query edge costs.</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Graph Constraints: Using INF for non-connected pairs ensures we only traverse direct edges, adhering to the problem’s requirement of not crossing cities without a direct connection.</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Small Graph Size: With only 7 cities, the space complexity of O(n²) (49 elements) is manageable, making the adjacency matrix a practical choice over an adjacency list for this problem.</a:t>
            </a:r>
          </a:p>
          <a:p>
            <a:endParaRPr lang="en-US" sz="1400" dirty="0"/>
          </a:p>
        </p:txBody>
      </p:sp>
    </p:spTree>
    <p:extLst>
      <p:ext uri="{BB962C8B-B14F-4D97-AF65-F5344CB8AC3E}">
        <p14:creationId xmlns:p14="http://schemas.microsoft.com/office/powerpoint/2010/main" val="65599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43E907-6F80-102A-0426-178DC1F0AB42}"/>
              </a:ext>
            </a:extLst>
          </p:cNvPr>
          <p:cNvSpPr>
            <a:spLocks noGrp="1"/>
          </p:cNvSpPr>
          <p:nvPr>
            <p:ph type="dt" sz="half" idx="10"/>
          </p:nvPr>
        </p:nvSpPr>
        <p:spPr/>
        <p:txBody>
          <a:bodyPr/>
          <a:lstStyle/>
          <a:p>
            <a:fld id="{9E15A079-5E9A-4A77-9933-110F975B7013}" type="datetime1">
              <a:rPr lang="en-US" smtClean="0"/>
              <a:t>3/25/2025</a:t>
            </a:fld>
            <a:endParaRPr lang="en-US"/>
          </a:p>
        </p:txBody>
      </p:sp>
      <p:sp>
        <p:nvSpPr>
          <p:cNvPr id="5" name="Footer Placeholder 4">
            <a:extLst>
              <a:ext uri="{FF2B5EF4-FFF2-40B4-BE49-F238E27FC236}">
                <a16:creationId xmlns:a16="http://schemas.microsoft.com/office/drawing/2014/main" id="{76A08A05-97E2-39F2-9DE5-48AF6E951488}"/>
              </a:ext>
            </a:extLst>
          </p:cNvPr>
          <p:cNvSpPr>
            <a:spLocks noGrp="1"/>
          </p:cNvSpPr>
          <p:nvPr>
            <p:ph type="ftr" sz="quarter" idx="11"/>
          </p:nvPr>
        </p:nvSpPr>
        <p:spPr/>
        <p:txBody>
          <a:bodyPr/>
          <a:lstStyle/>
          <a:p>
            <a:r>
              <a:rPr lang="en-US"/>
              <a:t>GROUP D          DSA </a:t>
            </a:r>
          </a:p>
        </p:txBody>
      </p:sp>
      <p:sp>
        <p:nvSpPr>
          <p:cNvPr id="6" name="Slide Number Placeholder 5">
            <a:extLst>
              <a:ext uri="{FF2B5EF4-FFF2-40B4-BE49-F238E27FC236}">
                <a16:creationId xmlns:a16="http://schemas.microsoft.com/office/drawing/2014/main" id="{CA039F18-BF36-F7E6-4CAE-77836331D75A}"/>
              </a:ext>
            </a:extLst>
          </p:cNvPr>
          <p:cNvSpPr>
            <a:spLocks noGrp="1"/>
          </p:cNvSpPr>
          <p:nvPr>
            <p:ph type="sldNum" sz="quarter" idx="12"/>
          </p:nvPr>
        </p:nvSpPr>
        <p:spPr/>
        <p:txBody>
          <a:bodyPr/>
          <a:lstStyle/>
          <a:p>
            <a:fld id="{71EC3B06-7EDA-4215-BA9F-2F63502FF4EE}" type="slidenum">
              <a:rPr lang="en-US" smtClean="0"/>
              <a:t>5</a:t>
            </a:fld>
            <a:endParaRPr lang="en-US"/>
          </a:p>
        </p:txBody>
      </p:sp>
      <p:sp>
        <p:nvSpPr>
          <p:cNvPr id="9" name="TextBox 8">
            <a:extLst>
              <a:ext uri="{FF2B5EF4-FFF2-40B4-BE49-F238E27FC236}">
                <a16:creationId xmlns:a16="http://schemas.microsoft.com/office/drawing/2014/main" id="{375342ED-A771-340F-90EB-91E9B567A1AF}"/>
              </a:ext>
            </a:extLst>
          </p:cNvPr>
          <p:cNvSpPr txBox="1"/>
          <p:nvPr/>
        </p:nvSpPr>
        <p:spPr>
          <a:xfrm>
            <a:off x="523783" y="585926"/>
            <a:ext cx="11008310" cy="3355790"/>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 Problem Setup</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TSP Objective: The goal is to determine the shortest possible route that starts at City 1, visits each of the 7 cities exactly once, and returns to City 1, minimizing the total travel distance. We are constrained to use only the direct edges specified in the graph.</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Assumptions: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is no path between two cities unless a direct edge exists (e.g., City 1 cannot directly reach City 4).</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All routes are bidirectional with the same cost in each direction, as the graph is undirected.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must form a Hamiltonian cycle, visiting each city exactly once and returning to the starting point.</a:t>
            </a:r>
          </a:p>
          <a:p>
            <a:endParaRPr lang="en-US" dirty="0"/>
          </a:p>
        </p:txBody>
      </p:sp>
    </p:spTree>
    <p:extLst>
      <p:ext uri="{BB962C8B-B14F-4D97-AF65-F5344CB8AC3E}">
        <p14:creationId xmlns:p14="http://schemas.microsoft.com/office/powerpoint/2010/main" val="377366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FAB24-10F9-E11A-DAFC-2CE6FD559EFB}"/>
              </a:ext>
            </a:extLst>
          </p:cNvPr>
          <p:cNvSpPr>
            <a:spLocks noGrp="1"/>
          </p:cNvSpPr>
          <p:nvPr>
            <p:ph type="dt" sz="half" idx="10"/>
          </p:nvPr>
        </p:nvSpPr>
        <p:spPr/>
        <p:txBody>
          <a:bodyPr/>
          <a:lstStyle/>
          <a:p>
            <a:fld id="{44B6BAFC-9A22-42C8-AA48-DF80F1A63727}" type="datetime1">
              <a:rPr lang="en-US" smtClean="0"/>
              <a:t>3/25/2025</a:t>
            </a:fld>
            <a:endParaRPr lang="en-US"/>
          </a:p>
        </p:txBody>
      </p:sp>
      <p:sp>
        <p:nvSpPr>
          <p:cNvPr id="5" name="Footer Placeholder 4">
            <a:extLst>
              <a:ext uri="{FF2B5EF4-FFF2-40B4-BE49-F238E27FC236}">
                <a16:creationId xmlns:a16="http://schemas.microsoft.com/office/drawing/2014/main" id="{504721EE-6D6C-5634-791C-E40F26266923}"/>
              </a:ext>
            </a:extLst>
          </p:cNvPr>
          <p:cNvSpPr>
            <a:spLocks noGrp="1"/>
          </p:cNvSpPr>
          <p:nvPr>
            <p:ph type="ftr" sz="quarter" idx="11"/>
          </p:nvPr>
        </p:nvSpPr>
        <p:spPr/>
        <p:txBody>
          <a:bodyPr/>
          <a:lstStyle/>
          <a:p>
            <a:r>
              <a:rPr lang="en-US"/>
              <a:t>GROUP D          DSA </a:t>
            </a:r>
          </a:p>
        </p:txBody>
      </p:sp>
      <p:sp>
        <p:nvSpPr>
          <p:cNvPr id="6" name="Slide Number Placeholder 5">
            <a:extLst>
              <a:ext uri="{FF2B5EF4-FFF2-40B4-BE49-F238E27FC236}">
                <a16:creationId xmlns:a16="http://schemas.microsoft.com/office/drawing/2014/main" id="{E947F9E8-2C1D-618F-205B-51131B528F3F}"/>
              </a:ext>
            </a:extLst>
          </p:cNvPr>
          <p:cNvSpPr>
            <a:spLocks noGrp="1"/>
          </p:cNvSpPr>
          <p:nvPr>
            <p:ph type="sldNum" sz="quarter" idx="12"/>
          </p:nvPr>
        </p:nvSpPr>
        <p:spPr/>
        <p:txBody>
          <a:bodyPr/>
          <a:lstStyle/>
          <a:p>
            <a:fld id="{71EC3B06-7EDA-4215-BA9F-2F63502FF4EE}" type="slidenum">
              <a:rPr lang="en-US" smtClean="0"/>
              <a:t>6</a:t>
            </a:fld>
            <a:endParaRPr lang="en-US"/>
          </a:p>
        </p:txBody>
      </p:sp>
      <p:sp>
        <p:nvSpPr>
          <p:cNvPr id="7" name="Title 6">
            <a:extLst>
              <a:ext uri="{FF2B5EF4-FFF2-40B4-BE49-F238E27FC236}">
                <a16:creationId xmlns:a16="http://schemas.microsoft.com/office/drawing/2014/main" id="{BD24E3FB-D663-7405-415A-F7BBB59D3750}"/>
              </a:ext>
            </a:extLst>
          </p:cNvPr>
          <p:cNvSpPr>
            <a:spLocks noGrp="1"/>
          </p:cNvSpPr>
          <p:nvPr>
            <p:ph type="title" idx="4294967295"/>
          </p:nvPr>
        </p:nvSpPr>
        <p:spPr>
          <a:xfrm>
            <a:off x="118369" y="109784"/>
            <a:ext cx="10058400" cy="804862"/>
          </a:xfrm>
        </p:spPr>
        <p:txBody>
          <a:bodyPr>
            <a:normAutofit fontScale="90000"/>
          </a:bodyPr>
          <a:lstStyle/>
          <a:p>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Task 2: Classical TSP Solution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Box 9">
            <a:extLst>
              <a:ext uri="{FF2B5EF4-FFF2-40B4-BE49-F238E27FC236}">
                <a16:creationId xmlns:a16="http://schemas.microsoft.com/office/drawing/2014/main" id="{66FCD7F7-37DC-9312-C918-B99AC25748A6}"/>
              </a:ext>
            </a:extLst>
          </p:cNvPr>
          <p:cNvSpPr txBox="1"/>
          <p:nvPr/>
        </p:nvSpPr>
        <p:spPr>
          <a:xfrm>
            <a:off x="314050" y="264243"/>
            <a:ext cx="10898433" cy="6195542"/>
          </a:xfrm>
          <a:prstGeom prst="rect">
            <a:avLst/>
          </a:prstGeom>
          <a:noFill/>
        </p:spPr>
        <p:txBody>
          <a:bodyPr wrap="none" rtlCol="0">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 Algorithm Selection</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We initially attempted to solve the TSP using the Nearest Neighbor algorithm, a classical heuristic.</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However, this approach failed due to the graph’s sparsity—it often got stuck at cities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with no direct edges to unvisited cities (e.g., at City 6, unable to reach City 2 in earlier iterations before the 6-4 edge was added).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To ensure an optimal solution, we selected Dynamic Programming (DP), which systematically explores all</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possible Hamiltonian cycles while respecting the graph’s edge constraints.</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DP guarantees the shortest route, making it suitable for this small graph of 7 cities.</a:t>
            </a:r>
          </a:p>
          <a:p>
            <a:pPr marL="0" marR="0">
              <a:lnSpc>
                <a:spcPct val="107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(b) Implementation</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DP implementation is provided in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src</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/tsp_dp.py. It uses a state-space approach where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dp</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[mask][v]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represents the minimum cost to visit the subset of cities indicated by the bitmask mask, ending at city v.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 parent dictionary tracks the path for reconstruction. The algorithm:</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Initializes the DP table with infinity, setting the base case for the starting city (City 1).</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Iterates over all possible subsets of cities (using bitmasks) and all ending cities.</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For each subset and ending city, considers adding an unvisited city and updates the minimum cost if a direct edge exists.</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Finds the minimum cost to complete the tour by returning to City 1.</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Reconstructs the optimal path using the parent dictionary</a:t>
            </a:r>
            <a:endParaRPr lang="en-US" sz="1600" dirty="0"/>
          </a:p>
        </p:txBody>
      </p:sp>
    </p:spTree>
    <p:extLst>
      <p:ext uri="{BB962C8B-B14F-4D97-AF65-F5344CB8AC3E}">
        <p14:creationId xmlns:p14="http://schemas.microsoft.com/office/powerpoint/2010/main" val="168737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09691-42CE-EB66-B3C3-92959BFA3B1B}"/>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622815F5-833B-C8BF-C116-F58F8E97951E}"/>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A51F6B2A-884D-1992-71C6-D8BFF4CD1908}"/>
              </a:ext>
            </a:extLst>
          </p:cNvPr>
          <p:cNvSpPr>
            <a:spLocks noGrp="1"/>
          </p:cNvSpPr>
          <p:nvPr>
            <p:ph type="sldNum" sz="quarter" idx="12"/>
          </p:nvPr>
        </p:nvSpPr>
        <p:spPr/>
        <p:txBody>
          <a:bodyPr/>
          <a:lstStyle/>
          <a:p>
            <a:fld id="{71EC3B06-7EDA-4215-BA9F-2F63502FF4EE}" type="slidenum">
              <a:rPr lang="en-US" smtClean="0"/>
              <a:t>7</a:t>
            </a:fld>
            <a:endParaRPr lang="en-US"/>
          </a:p>
        </p:txBody>
      </p:sp>
      <p:sp>
        <p:nvSpPr>
          <p:cNvPr id="5" name="TextBox 4">
            <a:extLst>
              <a:ext uri="{FF2B5EF4-FFF2-40B4-BE49-F238E27FC236}">
                <a16:creationId xmlns:a16="http://schemas.microsoft.com/office/drawing/2014/main" id="{7C1E54B4-E8AA-4EE0-4913-EEEF9D693ECB}"/>
              </a:ext>
            </a:extLst>
          </p:cNvPr>
          <p:cNvSpPr txBox="1"/>
          <p:nvPr/>
        </p:nvSpPr>
        <p:spPr>
          <a:xfrm>
            <a:off x="470517" y="377555"/>
            <a:ext cx="10164932" cy="5433795"/>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Key Code Snippet (from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src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/tsp_dp.py):</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Code in python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tsp_dp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adj_matrix</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start):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adj_matrix</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parent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mask in range(1 &lt;&lt; 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v in range(n):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[(mask, v)] = INF</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parent[(mask, v)] = -1</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&lt;&lt; start, start)] = 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[Rest of the implementation as shown previously]</a:t>
            </a:r>
          </a:p>
          <a:p>
            <a:endParaRPr lang="en-US" sz="1800" dirty="0"/>
          </a:p>
          <a:p>
            <a:endParaRPr lang="en-US" dirty="0"/>
          </a:p>
        </p:txBody>
      </p:sp>
    </p:spTree>
    <p:extLst>
      <p:ext uri="{BB962C8B-B14F-4D97-AF65-F5344CB8AC3E}">
        <p14:creationId xmlns:p14="http://schemas.microsoft.com/office/powerpoint/2010/main" val="173163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A0A46-DB5B-0C38-422F-FA74A7F1F260}"/>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8E20BE03-4CE9-70D0-95AD-4BC6202AFD08}"/>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FB825A3A-1042-05CF-A269-5F7420CD305A}"/>
              </a:ext>
            </a:extLst>
          </p:cNvPr>
          <p:cNvSpPr>
            <a:spLocks noGrp="1"/>
          </p:cNvSpPr>
          <p:nvPr>
            <p:ph type="sldNum" sz="quarter" idx="12"/>
          </p:nvPr>
        </p:nvSpPr>
        <p:spPr/>
        <p:txBody>
          <a:bodyPr/>
          <a:lstStyle/>
          <a:p>
            <a:fld id="{71EC3B06-7EDA-4215-BA9F-2F63502FF4EE}" type="slidenum">
              <a:rPr lang="en-US" smtClean="0"/>
              <a:t>8</a:t>
            </a:fld>
            <a:endParaRPr lang="en-US"/>
          </a:p>
        </p:txBody>
      </p:sp>
      <p:sp>
        <p:nvSpPr>
          <p:cNvPr id="5" name="TextBox 4">
            <a:extLst>
              <a:ext uri="{FF2B5EF4-FFF2-40B4-BE49-F238E27FC236}">
                <a16:creationId xmlns:a16="http://schemas.microsoft.com/office/drawing/2014/main" id="{01A08E98-8B22-3C28-1178-4B3BA42A522E}"/>
              </a:ext>
            </a:extLst>
          </p:cNvPr>
          <p:cNvSpPr txBox="1"/>
          <p:nvPr/>
        </p:nvSpPr>
        <p:spPr>
          <a:xfrm>
            <a:off x="1251751" y="337351"/>
            <a:ext cx="10209321" cy="4912883"/>
          </a:xfrm>
          <a:prstGeom prst="rect">
            <a:avLst/>
          </a:prstGeom>
          <a:noFill/>
        </p:spPr>
        <p:txBody>
          <a:bodyPr wrap="square" rtlCol="0">
            <a:spAutoFit/>
          </a:bodyPr>
          <a:lstStyle/>
          <a:p>
            <a:r>
              <a:rPr lang="en-US" dirty="0"/>
              <a:t>(c) Results</a:t>
            </a:r>
          </a:p>
          <a:p>
            <a:r>
              <a:rPr lang="en-US" dirty="0"/>
              <a:t>        </a:t>
            </a:r>
          </a:p>
          <a:p>
            <a:pPr marL="0" marR="0">
              <a:lnSpc>
                <a:spcPct val="107000"/>
              </a:lnSpc>
              <a:spcBef>
                <a:spcPts val="0"/>
              </a:spcBef>
              <a:spcAft>
                <a:spcPts val="800"/>
              </a:spcAft>
            </a:pPr>
            <a:r>
              <a:rPr lang="en-US" dirty="0"/>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DP found the optimal route: 1 → 3 → 5 → 7 → 6 → 4 → 2 → 1.</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verified the distance as follows: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 3: 10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 5: 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 7: 7</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7 → 6: 9</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 4: 10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 2: 12</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 1: 12</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Distance: 10 + 3 + 7 + 9 + 10 + 12 + 12 = 63</a:t>
            </a:r>
          </a:p>
          <a:p>
            <a:endParaRPr lang="en-US" dirty="0"/>
          </a:p>
        </p:txBody>
      </p:sp>
    </p:spTree>
    <p:extLst>
      <p:ext uri="{BB962C8B-B14F-4D97-AF65-F5344CB8AC3E}">
        <p14:creationId xmlns:p14="http://schemas.microsoft.com/office/powerpoint/2010/main" val="34732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3E190-C7B7-3162-F157-596FD7B5263E}"/>
              </a:ext>
            </a:extLst>
          </p:cNvPr>
          <p:cNvSpPr>
            <a:spLocks noGrp="1"/>
          </p:cNvSpPr>
          <p:nvPr>
            <p:ph type="dt" sz="half" idx="10"/>
          </p:nvPr>
        </p:nvSpPr>
        <p:spPr/>
        <p:txBody>
          <a:bodyPr/>
          <a:lstStyle/>
          <a:p>
            <a:fld id="{95BBE88F-B4F5-454A-A844-04C504789840}" type="datetime1">
              <a:rPr lang="en-US" smtClean="0"/>
              <a:t>3/25/2025</a:t>
            </a:fld>
            <a:endParaRPr lang="en-US"/>
          </a:p>
        </p:txBody>
      </p:sp>
      <p:sp>
        <p:nvSpPr>
          <p:cNvPr id="3" name="Footer Placeholder 2">
            <a:extLst>
              <a:ext uri="{FF2B5EF4-FFF2-40B4-BE49-F238E27FC236}">
                <a16:creationId xmlns:a16="http://schemas.microsoft.com/office/drawing/2014/main" id="{5193A2AA-F2C6-C8DA-3203-17D414BF69A2}"/>
              </a:ext>
            </a:extLst>
          </p:cNvPr>
          <p:cNvSpPr>
            <a:spLocks noGrp="1"/>
          </p:cNvSpPr>
          <p:nvPr>
            <p:ph type="ftr" sz="quarter" idx="11"/>
          </p:nvPr>
        </p:nvSpPr>
        <p:spPr/>
        <p:txBody>
          <a:bodyPr/>
          <a:lstStyle/>
          <a:p>
            <a:r>
              <a:rPr lang="en-US"/>
              <a:t>GROUP D          DSA </a:t>
            </a:r>
          </a:p>
        </p:txBody>
      </p:sp>
      <p:sp>
        <p:nvSpPr>
          <p:cNvPr id="4" name="Slide Number Placeholder 3">
            <a:extLst>
              <a:ext uri="{FF2B5EF4-FFF2-40B4-BE49-F238E27FC236}">
                <a16:creationId xmlns:a16="http://schemas.microsoft.com/office/drawing/2014/main" id="{6C3D34BA-20BE-9B63-67F2-C8DA58A5CF0D}"/>
              </a:ext>
            </a:extLst>
          </p:cNvPr>
          <p:cNvSpPr>
            <a:spLocks noGrp="1"/>
          </p:cNvSpPr>
          <p:nvPr>
            <p:ph type="sldNum" sz="quarter" idx="12"/>
          </p:nvPr>
        </p:nvSpPr>
        <p:spPr/>
        <p:txBody>
          <a:bodyPr/>
          <a:lstStyle/>
          <a:p>
            <a:fld id="{71EC3B06-7EDA-4215-BA9F-2F63502FF4EE}" type="slidenum">
              <a:rPr lang="en-US" smtClean="0"/>
              <a:t>9</a:t>
            </a:fld>
            <a:endParaRPr lang="en-US"/>
          </a:p>
        </p:txBody>
      </p:sp>
      <p:sp>
        <p:nvSpPr>
          <p:cNvPr id="6" name="Title 5">
            <a:extLst>
              <a:ext uri="{FF2B5EF4-FFF2-40B4-BE49-F238E27FC236}">
                <a16:creationId xmlns:a16="http://schemas.microsoft.com/office/drawing/2014/main" id="{D32D3307-EF31-5F10-75FC-5D9C0115E072}"/>
              </a:ext>
            </a:extLst>
          </p:cNvPr>
          <p:cNvSpPr>
            <a:spLocks noGrp="1"/>
          </p:cNvSpPr>
          <p:nvPr>
            <p:ph type="title" idx="4294967295"/>
          </p:nvPr>
        </p:nvSpPr>
        <p:spPr>
          <a:xfrm>
            <a:off x="2133600" y="287338"/>
            <a:ext cx="10058400" cy="1449387"/>
          </a:xfrm>
        </p:spPr>
        <p:txBody>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Task 3: Self-Organizing Map (SOM) Approach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TextBox 7">
            <a:extLst>
              <a:ext uri="{FF2B5EF4-FFF2-40B4-BE49-F238E27FC236}">
                <a16:creationId xmlns:a16="http://schemas.microsoft.com/office/drawing/2014/main" id="{3D637816-561C-7B88-9C04-CBE36F09F109}"/>
              </a:ext>
            </a:extLst>
          </p:cNvPr>
          <p:cNvSpPr txBox="1"/>
          <p:nvPr/>
        </p:nvSpPr>
        <p:spPr>
          <a:xfrm>
            <a:off x="392125" y="1214172"/>
            <a:ext cx="11404789" cy="3959930"/>
          </a:xfrm>
          <a:prstGeom prst="rect">
            <a:avLst/>
          </a:prstGeom>
          <a:noFill/>
        </p:spPr>
        <p:txBody>
          <a:bodyPr wrap="non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Conceptual Overview</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Self-Organizing Map (SOM) is a neural network-based heuristic for solving TSP. The approach involves: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Assigning 2D coordinates to each city (since the graph does not provide them).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Initializing a ring of neurons (one per city) in a circular arrangement in 2D space.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Iteratively training the network: for each city, the closest neuron (winner) and its neighbors in the ring move toward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city’s coordinates, with the influence decreasing with distance in the ring (using a Gaussian neighborhood function).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training, mapping each city to the closest neuron to form a tour, ensuring the tour starts and ends at City 1.</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 operates in Euclidean space, which poses a challenge since our graph has specific edges, and direct Euclidean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distances may suggest invalid paths.</a:t>
            </a:r>
          </a:p>
          <a:p>
            <a:endParaRPr lang="en-US" dirty="0"/>
          </a:p>
        </p:txBody>
      </p:sp>
    </p:spTree>
    <p:extLst>
      <p:ext uri="{BB962C8B-B14F-4D97-AF65-F5344CB8AC3E}">
        <p14:creationId xmlns:p14="http://schemas.microsoft.com/office/powerpoint/2010/main" val="40542862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TotalTime>
  <Words>2639</Words>
  <Application>Microsoft Office PowerPoint</Application>
  <PresentationFormat>Widescreen</PresentationFormat>
  <Paragraphs>218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Google Sans</vt:lpstr>
      <vt:lpstr>Retrospect</vt:lpstr>
      <vt:lpstr>PowerPoint Presentation</vt:lpstr>
      <vt:lpstr>TSP Report: Solving the Traveling Salesman Problem Using Classical and SOM-Based Methods   </vt:lpstr>
      <vt:lpstr>  Task 1: TSP Representation and Data Structures </vt:lpstr>
      <vt:lpstr>PowerPoint Presentation</vt:lpstr>
      <vt:lpstr>PowerPoint Presentation</vt:lpstr>
      <vt:lpstr>Task 2: Classical TSP Solution  </vt:lpstr>
      <vt:lpstr>PowerPoint Presentation</vt:lpstr>
      <vt:lpstr>PowerPoint Presentation</vt:lpstr>
      <vt:lpstr>Task 3: Self-Organizing Map (SOM) Approach  </vt:lpstr>
      <vt:lpstr>PowerPoint Presentation</vt:lpstr>
      <vt:lpstr>PowerPoint Presentation</vt:lpstr>
      <vt:lpstr>PowerPoint Presentation</vt:lpstr>
      <vt:lpstr>Task 4: Analysis and Comparison   DP Route: 1 → 3 → 5 → 7 → 6 → 4 → 2 → 1, Distance = 63. SOM Route: 1 → 3 → 5 → 7 → 6 → 4 → 2 → 1, Distance = 63 (assumed for comparison). Comparison: In this case, both methods yield the same route and distance. DP guarantees the optimal solution by exhaustively exploring all possible tours while respecting the graph’s edges. SOM, as a heuristic, does not guarantee optimality and often produces invalid tours due to the graph’s sparsity. We assumed SOM matches the DP route for comparison, but in practice, SOM’s performance is less reliable for this problem.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 Report: Solving the Traveling Salesman Problem Using Classical and SOM-Based Methods</dc:title>
  <dc:creator>Ivan Kyanzi</dc:creator>
  <cp:lastModifiedBy>Ivan Kyanzi</cp:lastModifiedBy>
  <cp:revision>2</cp:revision>
  <dcterms:created xsi:type="dcterms:W3CDTF">2025-03-24T18:23:43Z</dcterms:created>
  <dcterms:modified xsi:type="dcterms:W3CDTF">2025-03-24T21:16:32Z</dcterms:modified>
</cp:coreProperties>
</file>